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3.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notesSlides/notesSlide4.xml" ContentType="application/vnd.openxmlformats-officedocument.presentationml.notesSlide+xml"/>
  <Override PartName="/ppt/charts/chart12.xml" ContentType="application/vnd.openxmlformats-officedocument.drawingml.chart+xml"/>
  <Override PartName="/ppt/notesSlides/notesSlide5.xml" ContentType="application/vnd.openxmlformats-officedocument.presentationml.notesSlide+xml"/>
  <Override PartName="/ppt/charts/chart13.xml" ContentType="application/vnd.openxmlformats-officedocument.drawingml.chart+xml"/>
  <Override PartName="/ppt/notesSlides/notesSlide6.xml" ContentType="application/vnd.openxmlformats-officedocument.presentationml.notesSlide+xml"/>
  <Override PartName="/ppt/charts/chart14.xml" ContentType="application/vnd.openxmlformats-officedocument.drawingml.chart+xml"/>
  <Override PartName="/ppt/notesSlides/notesSlide7.xml" ContentType="application/vnd.openxmlformats-officedocument.presentationml.notesSlide+xml"/>
  <Override PartName="/ppt/charts/chart15.xml" ContentType="application/vnd.openxmlformats-officedocument.drawingml.chart+xml"/>
  <Override PartName="/ppt/notesSlides/notesSlide8.xml" ContentType="application/vnd.openxmlformats-officedocument.presentationml.notesSlide+xml"/>
  <Override PartName="/ppt/charts/chart1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5"/>
  </p:notesMasterIdLst>
  <p:sldIdLst>
    <p:sldId id="359" r:id="rId2"/>
    <p:sldId id="316" r:id="rId3"/>
    <p:sldId id="258" r:id="rId4"/>
    <p:sldId id="259" r:id="rId5"/>
    <p:sldId id="268" r:id="rId6"/>
    <p:sldId id="327" r:id="rId7"/>
    <p:sldId id="365" r:id="rId8"/>
    <p:sldId id="345" r:id="rId9"/>
    <p:sldId id="361" r:id="rId10"/>
    <p:sldId id="339" r:id="rId11"/>
    <p:sldId id="362" r:id="rId12"/>
    <p:sldId id="370" r:id="rId13"/>
    <p:sldId id="371" r:id="rId14"/>
    <p:sldId id="368" r:id="rId15"/>
    <p:sldId id="369" r:id="rId16"/>
    <p:sldId id="355" r:id="rId17"/>
    <p:sldId id="278" r:id="rId18"/>
    <p:sldId id="279" r:id="rId19"/>
    <p:sldId id="356" r:id="rId20"/>
    <p:sldId id="281" r:id="rId21"/>
    <p:sldId id="282" r:id="rId22"/>
    <p:sldId id="284" r:id="rId23"/>
    <p:sldId id="285" r:id="rId24"/>
    <p:sldId id="286" r:id="rId25"/>
    <p:sldId id="287" r:id="rId26"/>
    <p:sldId id="288" r:id="rId27"/>
    <p:sldId id="289" r:id="rId28"/>
    <p:sldId id="291" r:id="rId29"/>
    <p:sldId id="292" r:id="rId30"/>
    <p:sldId id="293" r:id="rId31"/>
    <p:sldId id="294" r:id="rId32"/>
    <p:sldId id="357" r:id="rId33"/>
    <p:sldId id="296" r:id="rId34"/>
    <p:sldId id="297" r:id="rId35"/>
    <p:sldId id="298" r:id="rId36"/>
    <p:sldId id="299" r:id="rId37"/>
    <p:sldId id="300" r:id="rId38"/>
    <p:sldId id="301" r:id="rId39"/>
    <p:sldId id="302" r:id="rId40"/>
    <p:sldId id="303" r:id="rId41"/>
    <p:sldId id="304" r:id="rId42"/>
    <p:sldId id="305" r:id="rId43"/>
    <p:sldId id="35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9E56B56A-5206-4C4F-9C50-6C20F862F5A7}">
          <p14:sldIdLst>
            <p14:sldId id="359"/>
          </p14:sldIdLst>
        </p14:section>
        <p14:section name="Content" id="{76D130F0-CD6C-3248-9D49-21EE3C8C4795}">
          <p14:sldIdLst>
            <p14:sldId id="316"/>
            <p14:sldId id="258"/>
            <p14:sldId id="259"/>
            <p14:sldId id="268"/>
            <p14:sldId id="327"/>
            <p14:sldId id="365"/>
            <p14:sldId id="345"/>
            <p14:sldId id="361"/>
            <p14:sldId id="339"/>
            <p14:sldId id="362"/>
            <p14:sldId id="370"/>
            <p14:sldId id="371"/>
            <p14:sldId id="368"/>
            <p14:sldId id="369"/>
          </p14:sldIdLst>
        </p14:section>
        <p14:section name="Technical Appendix" id="{506F8174-4484-B847-9230-4B8942469426}">
          <p14:sldIdLst>
            <p14:sldId id="355"/>
            <p14:sldId id="278"/>
            <p14:sldId id="279"/>
          </p14:sldIdLst>
        </p14:section>
        <p14:section name="Methodology: Individual Index Development" id="{A4C798C1-150D-B64F-94F0-AEE8E48506FA}">
          <p14:sldIdLst>
            <p14:sldId id="356"/>
            <p14:sldId id="281"/>
            <p14:sldId id="282"/>
            <p14:sldId id="284"/>
            <p14:sldId id="285"/>
            <p14:sldId id="286"/>
            <p14:sldId id="287"/>
            <p14:sldId id="288"/>
            <p14:sldId id="289"/>
            <p14:sldId id="291"/>
            <p14:sldId id="292"/>
            <p14:sldId id="293"/>
            <p14:sldId id="294"/>
          </p14:sldIdLst>
        </p14:section>
        <p14:section name="Methodology: Composite Index Development" id="{4A020394-243F-E04E-A4AD-FB1867750163}">
          <p14:sldIdLst>
            <p14:sldId id="357"/>
            <p14:sldId id="296"/>
            <p14:sldId id="297"/>
            <p14:sldId id="298"/>
            <p14:sldId id="299"/>
            <p14:sldId id="300"/>
            <p14:sldId id="301"/>
            <p14:sldId id="302"/>
            <p14:sldId id="303"/>
            <p14:sldId id="304"/>
            <p14:sldId id="305"/>
          </p14:sldIdLst>
        </p14:section>
        <p14:section name="Conclusion" id="{855D9F0C-8638-3F47-8607-33995314AF6A}">
          <p14:sldIdLst>
            <p14:sldId id="35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smond Dahlberg" initials="DD" lastIdx="11" clrIdx="0">
    <p:extLst>
      <p:ext uri="{19B8F6BF-5375-455C-9EA6-DF929625EA0E}">
        <p15:presenceInfo xmlns:p15="http://schemas.microsoft.com/office/powerpoint/2012/main" userId="S::ddahlberg@keybridgedc.com::3413f205-2838-473a-a1b7-0e53c6e6f56a" providerId="AD"/>
      </p:ext>
    </p:extLst>
  </p:cmAuthor>
  <p:cmAuthor id="2" name="Jeff Jensen" initials="JJ" lastIdx="7" clrIdx="1">
    <p:extLst>
      <p:ext uri="{19B8F6BF-5375-455C-9EA6-DF929625EA0E}">
        <p15:presenceInfo xmlns:p15="http://schemas.microsoft.com/office/powerpoint/2012/main" userId="Jeff Jens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3892"/>
    <a:srgbClr val="A6A6A6"/>
    <a:srgbClr val="D2D3D5"/>
    <a:srgbClr val="000000"/>
    <a:srgbClr val="F8F8F8"/>
    <a:srgbClr val="82509F"/>
    <a:srgbClr val="5900A1"/>
    <a:srgbClr val="9400A1"/>
    <a:srgbClr val="EBE9EC"/>
    <a:srgbClr val="3E2B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77" autoAdjust="0"/>
    <p:restoredTop sz="96318"/>
  </p:normalViewPr>
  <p:slideViewPr>
    <p:cSldViewPr snapToGrid="0" snapToObjects="1">
      <p:cViewPr varScale="1">
        <p:scale>
          <a:sx n="97" d="100"/>
          <a:sy n="97" d="100"/>
        </p:scale>
        <p:origin x="427" y="7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141395086030914E-2"/>
          <c:y val="1.69237175445054E-2"/>
          <c:w val="0.85801117308253128"/>
          <c:h val="0.92161185029395409"/>
        </c:manualLayout>
      </c:layout>
      <c:lineChart>
        <c:grouping val="standard"/>
        <c:varyColors val="0"/>
        <c:ser>
          <c:idx val="3"/>
          <c:order val="1"/>
          <c:tx>
            <c:strRef>
              <c:f>Sheet1!$D$1</c:f>
              <c:strCache>
                <c:ptCount val="1"/>
                <c:pt idx="0">
                  <c:v>Consumer Financial Stress</c:v>
                </c:pt>
              </c:strCache>
            </c:strRef>
          </c:tx>
          <c:spPr>
            <a:ln w="19050">
              <a:solidFill>
                <a:srgbClr val="713892"/>
              </a:solidFill>
              <a:prstDash val="solid"/>
            </a:ln>
          </c:spPr>
          <c:marker>
            <c:symbol val="circle"/>
            <c:size val="5"/>
            <c:spPr>
              <a:solidFill>
                <a:srgbClr val="82509F"/>
              </a:solidFill>
              <a:ln>
                <a:noFill/>
              </a:ln>
            </c:spPr>
          </c:marker>
          <c:cat>
            <c:numRef>
              <c:f>Sheet1!$A$5:$A$18</c:f>
              <c:numCache>
                <c:formatCode>[$-409]mmm\-yy;@</c:formatCode>
                <c:ptCount val="13"/>
                <c:pt idx="0">
                  <c:v>44256</c:v>
                </c:pt>
                <c:pt idx="1">
                  <c:v>44287</c:v>
                </c:pt>
                <c:pt idx="2">
                  <c:v>44317</c:v>
                </c:pt>
                <c:pt idx="3">
                  <c:v>44348</c:v>
                </c:pt>
                <c:pt idx="4">
                  <c:v>44378</c:v>
                </c:pt>
                <c:pt idx="5">
                  <c:v>44409</c:v>
                </c:pt>
                <c:pt idx="6">
                  <c:v>44440</c:v>
                </c:pt>
                <c:pt idx="7">
                  <c:v>44470</c:v>
                </c:pt>
                <c:pt idx="8">
                  <c:v>44501</c:v>
                </c:pt>
                <c:pt idx="9">
                  <c:v>44531</c:v>
                </c:pt>
                <c:pt idx="10">
                  <c:v>44562</c:v>
                </c:pt>
                <c:pt idx="11">
                  <c:v>44593</c:v>
                </c:pt>
                <c:pt idx="12">
                  <c:v>44621</c:v>
                </c:pt>
              </c:numCache>
            </c:numRef>
          </c:cat>
          <c:val>
            <c:numRef>
              <c:f>Sheet1!$D$5:$D$18</c:f>
              <c:numCache>
                <c:formatCode>0.0</c:formatCode>
                <c:ptCount val="13"/>
                <c:pt idx="0">
                  <c:v>62.982121461758091</c:v>
                </c:pt>
                <c:pt idx="1">
                  <c:v>58.317876922070482</c:v>
                </c:pt>
                <c:pt idx="2">
                  <c:v>59.749342750003059</c:v>
                </c:pt>
                <c:pt idx="3">
                  <c:v>61.90420558718133</c:v>
                </c:pt>
                <c:pt idx="4">
                  <c:v>60.767060917505923</c:v>
                </c:pt>
                <c:pt idx="5">
                  <c:v>59.130085419071342</c:v>
                </c:pt>
                <c:pt idx="6">
                  <c:v>59.6</c:v>
                </c:pt>
                <c:pt idx="7">
                  <c:v>58.70647771283118</c:v>
                </c:pt>
                <c:pt idx="8">
                  <c:v>57.8</c:v>
                </c:pt>
                <c:pt idx="9">
                  <c:v>56.4</c:v>
                </c:pt>
                <c:pt idx="10">
                  <c:v>56.9</c:v>
                </c:pt>
                <c:pt idx="11">
                  <c:v>56.9</c:v>
                </c:pt>
                <c:pt idx="12">
                  <c:v>57.2</c:v>
                </c:pt>
              </c:numCache>
            </c:numRef>
          </c:val>
          <c:smooth val="0"/>
          <c:extLst>
            <c:ext xmlns:c16="http://schemas.microsoft.com/office/drawing/2014/chart" uri="{C3380CC4-5D6E-409C-BE32-E72D297353CC}">
              <c16:uniqueId val="{00000000-62F6-4D2C-84D1-DB62A71222C3}"/>
            </c:ext>
          </c:extLst>
        </c:ser>
        <c:dLbls>
          <c:showLegendKey val="0"/>
          <c:showVal val="0"/>
          <c:showCatName val="0"/>
          <c:showSerName val="0"/>
          <c:showPercent val="0"/>
          <c:showBubbleSize val="0"/>
        </c:dLbls>
        <c:marker val="1"/>
        <c:smooth val="0"/>
        <c:axId val="-2114030040"/>
        <c:axId val="-2115297960"/>
      </c:lineChart>
      <c:lineChart>
        <c:grouping val="standard"/>
        <c:varyColors val="0"/>
        <c:ser>
          <c:idx val="1"/>
          <c:order val="0"/>
          <c:tx>
            <c:strRef>
              <c:f>Sheet1!$C$1</c:f>
              <c:strCache>
                <c:ptCount val="1"/>
                <c:pt idx="0">
                  <c:v>Consumer Confidence</c:v>
                </c:pt>
              </c:strCache>
            </c:strRef>
          </c:tx>
          <c:spPr>
            <a:ln w="22225">
              <a:solidFill>
                <a:schemeClr val="bg1">
                  <a:lumMod val="75000"/>
                </a:schemeClr>
              </a:solidFill>
            </a:ln>
          </c:spPr>
          <c:marker>
            <c:symbol val="circle"/>
            <c:size val="4"/>
            <c:spPr>
              <a:solidFill>
                <a:srgbClr val="A6A6A6"/>
              </a:solidFill>
              <a:ln>
                <a:noFill/>
              </a:ln>
            </c:spPr>
          </c:marker>
          <c:cat>
            <c:numRef>
              <c:f>Sheet1!$A$5:$A$18</c:f>
              <c:numCache>
                <c:formatCode>[$-409]mmm\-yy;@</c:formatCode>
                <c:ptCount val="13"/>
                <c:pt idx="0">
                  <c:v>44256</c:v>
                </c:pt>
                <c:pt idx="1">
                  <c:v>44287</c:v>
                </c:pt>
                <c:pt idx="2">
                  <c:v>44317</c:v>
                </c:pt>
                <c:pt idx="3">
                  <c:v>44348</c:v>
                </c:pt>
                <c:pt idx="4">
                  <c:v>44378</c:v>
                </c:pt>
                <c:pt idx="5">
                  <c:v>44409</c:v>
                </c:pt>
                <c:pt idx="6">
                  <c:v>44440</c:v>
                </c:pt>
                <c:pt idx="7">
                  <c:v>44470</c:v>
                </c:pt>
                <c:pt idx="8">
                  <c:v>44501</c:v>
                </c:pt>
                <c:pt idx="9">
                  <c:v>44531</c:v>
                </c:pt>
                <c:pt idx="10">
                  <c:v>44562</c:v>
                </c:pt>
                <c:pt idx="11">
                  <c:v>44593</c:v>
                </c:pt>
                <c:pt idx="12">
                  <c:v>44621</c:v>
                </c:pt>
              </c:numCache>
            </c:numRef>
          </c:cat>
          <c:val>
            <c:numRef>
              <c:f>Sheet1!$C$5:$C$18</c:f>
              <c:numCache>
                <c:formatCode>_(* #,##0.0_);_(* \(#,##0.0\);_(* "-"??_);_(@_)</c:formatCode>
                <c:ptCount val="13"/>
                <c:pt idx="0">
                  <c:v>114.9</c:v>
                </c:pt>
                <c:pt idx="1">
                  <c:v>117.5</c:v>
                </c:pt>
                <c:pt idx="2">
                  <c:v>120</c:v>
                </c:pt>
                <c:pt idx="3">
                  <c:v>128.9</c:v>
                </c:pt>
                <c:pt idx="4">
                  <c:v>125.1</c:v>
                </c:pt>
                <c:pt idx="5">
                  <c:v>115.2</c:v>
                </c:pt>
                <c:pt idx="6">
                  <c:v>109.8</c:v>
                </c:pt>
                <c:pt idx="7">
                  <c:v>111.6</c:v>
                </c:pt>
                <c:pt idx="8">
                  <c:v>111.9</c:v>
                </c:pt>
                <c:pt idx="9" formatCode="0.0">
                  <c:v>115.2</c:v>
                </c:pt>
                <c:pt idx="10" formatCode="0.0">
                  <c:v>111.2</c:v>
                </c:pt>
                <c:pt idx="11" formatCode="0.0">
                  <c:v>105.7</c:v>
                </c:pt>
                <c:pt idx="12" formatCode="0.0">
                  <c:v>107.2</c:v>
                </c:pt>
              </c:numCache>
            </c:numRef>
          </c:val>
          <c:smooth val="0"/>
          <c:extLst>
            <c:ext xmlns:c16="http://schemas.microsoft.com/office/drawing/2014/chart" uri="{C3380CC4-5D6E-409C-BE32-E72D297353CC}">
              <c16:uniqueId val="{00000001-62F6-4D2C-84D1-DB62A71222C3}"/>
            </c:ext>
          </c:extLst>
        </c:ser>
        <c:dLbls>
          <c:showLegendKey val="0"/>
          <c:showVal val="0"/>
          <c:showCatName val="0"/>
          <c:showSerName val="0"/>
          <c:showPercent val="0"/>
          <c:showBubbleSize val="0"/>
        </c:dLbls>
        <c:marker val="1"/>
        <c:smooth val="0"/>
        <c:axId val="-2115077352"/>
        <c:axId val="-2115059352"/>
      </c:lineChart>
      <c:dateAx>
        <c:axId val="-2114030040"/>
        <c:scaling>
          <c:orientation val="minMax"/>
        </c:scaling>
        <c:delete val="1"/>
        <c:axPos val="b"/>
        <c:numFmt formatCode="[$-409]mmm\-yy;@" sourceLinked="1"/>
        <c:majorTickMark val="none"/>
        <c:minorTickMark val="none"/>
        <c:tickLblPos val="nextTo"/>
        <c:crossAx val="-2115297960"/>
        <c:crossesAt val="45"/>
        <c:auto val="1"/>
        <c:lblOffset val="100"/>
        <c:baseTimeUnit val="months"/>
        <c:majorUnit val="3"/>
      </c:dateAx>
      <c:valAx>
        <c:axId val="-2115297960"/>
        <c:scaling>
          <c:orientation val="minMax"/>
          <c:max val="75"/>
          <c:min val="45"/>
        </c:scaling>
        <c:delete val="0"/>
        <c:axPos val="l"/>
        <c:majorGridlines>
          <c:spPr>
            <a:ln>
              <a:noFill/>
            </a:ln>
          </c:spPr>
        </c:majorGridlines>
        <c:numFmt formatCode="0" sourceLinked="0"/>
        <c:majorTickMark val="none"/>
        <c:minorTickMark val="none"/>
        <c:tickLblPos val="low"/>
        <c:spPr>
          <a:ln>
            <a:noFill/>
          </a:ln>
        </c:spPr>
        <c:txPr>
          <a:bodyPr/>
          <a:lstStyle/>
          <a:p>
            <a:pPr>
              <a:defRPr sz="700"/>
            </a:pPr>
            <a:endParaRPr lang="en-US"/>
          </a:p>
        </c:txPr>
        <c:crossAx val="-2114030040"/>
        <c:crosses val="autoZero"/>
        <c:crossBetween val="between"/>
        <c:majorUnit val="5"/>
      </c:valAx>
      <c:valAx>
        <c:axId val="-2115059352"/>
        <c:scaling>
          <c:orientation val="maxMin"/>
          <c:max val="140"/>
          <c:min val="80"/>
        </c:scaling>
        <c:delete val="0"/>
        <c:axPos val="r"/>
        <c:numFmt formatCode="0" sourceLinked="0"/>
        <c:majorTickMark val="none"/>
        <c:minorTickMark val="none"/>
        <c:tickLblPos val="nextTo"/>
        <c:spPr>
          <a:ln>
            <a:noFill/>
          </a:ln>
        </c:spPr>
        <c:txPr>
          <a:bodyPr/>
          <a:lstStyle/>
          <a:p>
            <a:pPr>
              <a:defRPr sz="700"/>
            </a:pPr>
            <a:endParaRPr lang="en-US"/>
          </a:p>
        </c:txPr>
        <c:crossAx val="-2115077352"/>
        <c:crosses val="max"/>
        <c:crossBetween val="between"/>
        <c:majorUnit val="10"/>
      </c:valAx>
      <c:dateAx>
        <c:axId val="-2115077352"/>
        <c:scaling>
          <c:orientation val="minMax"/>
        </c:scaling>
        <c:delete val="0"/>
        <c:axPos val="b"/>
        <c:numFmt formatCode="[$-409]mmm\ yyyy;@" sourceLinked="0"/>
        <c:majorTickMark val="none"/>
        <c:minorTickMark val="none"/>
        <c:tickLblPos val="nextTo"/>
        <c:spPr>
          <a:ln>
            <a:noFill/>
          </a:ln>
        </c:spPr>
        <c:txPr>
          <a:bodyPr/>
          <a:lstStyle/>
          <a:p>
            <a:pPr>
              <a:defRPr sz="700"/>
            </a:pPr>
            <a:endParaRPr lang="en-US"/>
          </a:p>
        </c:txPr>
        <c:crossAx val="-2115059352"/>
        <c:crosses val="max"/>
        <c:auto val="1"/>
        <c:lblOffset val="100"/>
        <c:baseTimeUnit val="months"/>
        <c:majorUnit val="4"/>
      </c:dateAx>
      <c:spPr>
        <a:noFill/>
        <a:ln w="25400">
          <a:noFill/>
        </a:ln>
      </c:spPr>
    </c:plotArea>
    <c:plotVisOnly val="1"/>
    <c:dispBlanksAs val="gap"/>
    <c:showDLblsOverMax val="0"/>
  </c:chart>
  <c:txPr>
    <a:bodyPr/>
    <a:lstStyle/>
    <a:p>
      <a:pPr>
        <a:defRPr sz="800">
          <a:solidFill>
            <a:schemeClr val="bg1">
              <a:lumMod val="50000"/>
            </a:schemeClr>
          </a:solidFill>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141395086030914E-2"/>
          <c:y val="1.69237175445054E-2"/>
          <c:w val="0.85801117308253128"/>
          <c:h val="0.92161185029395409"/>
        </c:manualLayout>
      </c:layout>
      <c:lineChart>
        <c:grouping val="standard"/>
        <c:varyColors val="0"/>
        <c:ser>
          <c:idx val="3"/>
          <c:order val="1"/>
          <c:tx>
            <c:strRef>
              <c:f>Sheet1!$D$1</c:f>
              <c:strCache>
                <c:ptCount val="1"/>
                <c:pt idx="0">
                  <c:v>Housing Sales Index</c:v>
                </c:pt>
              </c:strCache>
            </c:strRef>
          </c:tx>
          <c:spPr>
            <a:ln w="19050">
              <a:solidFill>
                <a:srgbClr val="713892"/>
              </a:solidFill>
              <a:prstDash val="solid"/>
            </a:ln>
          </c:spPr>
          <c:marker>
            <c:symbol val="circle"/>
            <c:size val="5"/>
            <c:spPr>
              <a:solidFill>
                <a:srgbClr val="82509F"/>
              </a:solidFill>
              <a:ln>
                <a:noFill/>
              </a:ln>
            </c:spPr>
          </c:marker>
          <c:cat>
            <c:numRef>
              <c:f>Sheet1!$A$5:$A$18</c:f>
              <c:numCache>
                <c:formatCode>[$-409]mmm\-yy;@</c:formatCode>
                <c:ptCount val="13"/>
                <c:pt idx="0">
                  <c:v>44256</c:v>
                </c:pt>
                <c:pt idx="1">
                  <c:v>44287</c:v>
                </c:pt>
                <c:pt idx="2">
                  <c:v>44317</c:v>
                </c:pt>
                <c:pt idx="3">
                  <c:v>44348</c:v>
                </c:pt>
                <c:pt idx="4">
                  <c:v>44378</c:v>
                </c:pt>
                <c:pt idx="5">
                  <c:v>44409</c:v>
                </c:pt>
                <c:pt idx="6">
                  <c:v>44440</c:v>
                </c:pt>
                <c:pt idx="7">
                  <c:v>44470</c:v>
                </c:pt>
                <c:pt idx="8">
                  <c:v>44501</c:v>
                </c:pt>
                <c:pt idx="9">
                  <c:v>44531</c:v>
                </c:pt>
                <c:pt idx="10">
                  <c:v>44562</c:v>
                </c:pt>
                <c:pt idx="11">
                  <c:v>44593</c:v>
                </c:pt>
                <c:pt idx="12">
                  <c:v>44621</c:v>
                </c:pt>
              </c:numCache>
            </c:numRef>
          </c:cat>
          <c:val>
            <c:numRef>
              <c:f>Sheet1!$D$5:$D$18</c:f>
              <c:numCache>
                <c:formatCode>0.0</c:formatCode>
                <c:ptCount val="13"/>
                <c:pt idx="0">
                  <c:v>110.91090327922196</c:v>
                </c:pt>
                <c:pt idx="1">
                  <c:v>114.01840990506611</c:v>
                </c:pt>
                <c:pt idx="2">
                  <c:v>116.1255817786592</c:v>
                </c:pt>
                <c:pt idx="3">
                  <c:v>118.84381546047855</c:v>
                </c:pt>
                <c:pt idx="4">
                  <c:v>118.93813707823686</c:v>
                </c:pt>
                <c:pt idx="5">
                  <c:v>120.26972514001453</c:v>
                </c:pt>
                <c:pt idx="6">
                  <c:v>121.1</c:v>
                </c:pt>
                <c:pt idx="7">
                  <c:v>114.28120389749886</c:v>
                </c:pt>
                <c:pt idx="8">
                  <c:v>112.7</c:v>
                </c:pt>
                <c:pt idx="9">
                  <c:v>109.6</c:v>
                </c:pt>
                <c:pt idx="10">
                  <c:v>110.3</c:v>
                </c:pt>
                <c:pt idx="11">
                  <c:v>110.5</c:v>
                </c:pt>
                <c:pt idx="12">
                  <c:v>115.8</c:v>
                </c:pt>
              </c:numCache>
            </c:numRef>
          </c:val>
          <c:smooth val="0"/>
          <c:extLst>
            <c:ext xmlns:c16="http://schemas.microsoft.com/office/drawing/2014/chart" uri="{C3380CC4-5D6E-409C-BE32-E72D297353CC}">
              <c16:uniqueId val="{00000000-A4F9-4F06-832E-4E58361CAA81}"/>
            </c:ext>
          </c:extLst>
        </c:ser>
        <c:dLbls>
          <c:showLegendKey val="0"/>
          <c:showVal val="0"/>
          <c:showCatName val="0"/>
          <c:showSerName val="0"/>
          <c:showPercent val="0"/>
          <c:showBubbleSize val="0"/>
        </c:dLbls>
        <c:marker val="1"/>
        <c:smooth val="0"/>
        <c:axId val="-2114030040"/>
        <c:axId val="-2115297960"/>
      </c:lineChart>
      <c:lineChart>
        <c:grouping val="standard"/>
        <c:varyColors val="0"/>
        <c:ser>
          <c:idx val="1"/>
          <c:order val="0"/>
          <c:tx>
            <c:strRef>
              <c:f>Sheet1!$C$1</c:f>
              <c:strCache>
                <c:ptCount val="1"/>
                <c:pt idx="0">
                  <c:v>Existing Home Sales</c:v>
                </c:pt>
              </c:strCache>
            </c:strRef>
          </c:tx>
          <c:spPr>
            <a:ln w="22225">
              <a:solidFill>
                <a:schemeClr val="bg1">
                  <a:lumMod val="75000"/>
                </a:schemeClr>
              </a:solidFill>
            </a:ln>
          </c:spPr>
          <c:marker>
            <c:symbol val="circle"/>
            <c:size val="5"/>
            <c:spPr>
              <a:solidFill>
                <a:srgbClr val="A6A6A6"/>
              </a:solidFill>
              <a:ln>
                <a:noFill/>
              </a:ln>
            </c:spPr>
          </c:marker>
          <c:cat>
            <c:numRef>
              <c:f>Sheet1!$A$5:$A$18</c:f>
              <c:numCache>
                <c:formatCode>[$-409]mmm\-yy;@</c:formatCode>
                <c:ptCount val="13"/>
                <c:pt idx="0">
                  <c:v>44256</c:v>
                </c:pt>
                <c:pt idx="1">
                  <c:v>44287</c:v>
                </c:pt>
                <c:pt idx="2">
                  <c:v>44317</c:v>
                </c:pt>
                <c:pt idx="3">
                  <c:v>44348</c:v>
                </c:pt>
                <c:pt idx="4">
                  <c:v>44378</c:v>
                </c:pt>
                <c:pt idx="5">
                  <c:v>44409</c:v>
                </c:pt>
                <c:pt idx="6">
                  <c:v>44440</c:v>
                </c:pt>
                <c:pt idx="7">
                  <c:v>44470</c:v>
                </c:pt>
                <c:pt idx="8">
                  <c:v>44501</c:v>
                </c:pt>
                <c:pt idx="9">
                  <c:v>44531</c:v>
                </c:pt>
                <c:pt idx="10">
                  <c:v>44562</c:v>
                </c:pt>
                <c:pt idx="11">
                  <c:v>44593</c:v>
                </c:pt>
                <c:pt idx="12">
                  <c:v>44621</c:v>
                </c:pt>
              </c:numCache>
            </c:numRef>
          </c:cat>
          <c:val>
            <c:numRef>
              <c:f>Sheet1!$C$5:$C$18</c:f>
              <c:numCache>
                <c:formatCode>_(* #,##0.0_);_(* \(#,##0.0\);_(* "-"??_);_(@_)</c:formatCode>
                <c:ptCount val="13"/>
                <c:pt idx="0">
                  <c:v>6010000</c:v>
                </c:pt>
                <c:pt idx="1">
                  <c:v>5850000</c:v>
                </c:pt>
                <c:pt idx="2">
                  <c:v>5780000</c:v>
                </c:pt>
                <c:pt idx="3">
                  <c:v>5870000</c:v>
                </c:pt>
                <c:pt idx="4">
                  <c:v>6000000</c:v>
                </c:pt>
                <c:pt idx="5">
                  <c:v>5880000</c:v>
                </c:pt>
                <c:pt idx="6">
                  <c:v>6180000</c:v>
                </c:pt>
                <c:pt idx="7">
                  <c:v>6190000</c:v>
                </c:pt>
                <c:pt idx="8">
                  <c:v>6330000</c:v>
                </c:pt>
                <c:pt idx="9">
                  <c:v>6090000</c:v>
                </c:pt>
                <c:pt idx="10">
                  <c:v>6490000</c:v>
                </c:pt>
                <c:pt idx="11">
                  <c:v>6020000</c:v>
                </c:pt>
              </c:numCache>
            </c:numRef>
          </c:val>
          <c:smooth val="0"/>
          <c:extLst>
            <c:ext xmlns:c16="http://schemas.microsoft.com/office/drawing/2014/chart" uri="{C3380CC4-5D6E-409C-BE32-E72D297353CC}">
              <c16:uniqueId val="{00000001-A4F9-4F06-832E-4E58361CAA81}"/>
            </c:ext>
          </c:extLst>
        </c:ser>
        <c:dLbls>
          <c:showLegendKey val="0"/>
          <c:showVal val="0"/>
          <c:showCatName val="0"/>
          <c:showSerName val="0"/>
          <c:showPercent val="0"/>
          <c:showBubbleSize val="0"/>
        </c:dLbls>
        <c:marker val="1"/>
        <c:smooth val="0"/>
        <c:axId val="-2115077352"/>
        <c:axId val="-2115059352"/>
      </c:lineChart>
      <c:dateAx>
        <c:axId val="-2114030040"/>
        <c:scaling>
          <c:orientation val="minMax"/>
        </c:scaling>
        <c:delete val="1"/>
        <c:axPos val="b"/>
        <c:numFmt formatCode="[$-409]mmm\-yy;@" sourceLinked="1"/>
        <c:majorTickMark val="none"/>
        <c:minorTickMark val="none"/>
        <c:tickLblPos val="nextTo"/>
        <c:crossAx val="-2115297960"/>
        <c:crossesAt val="45"/>
        <c:auto val="1"/>
        <c:lblOffset val="100"/>
        <c:baseTimeUnit val="months"/>
        <c:majorUnit val="3"/>
      </c:dateAx>
      <c:valAx>
        <c:axId val="-2115297960"/>
        <c:scaling>
          <c:orientation val="minMax"/>
          <c:max val="125"/>
          <c:min val="90"/>
        </c:scaling>
        <c:delete val="0"/>
        <c:axPos val="l"/>
        <c:majorGridlines>
          <c:spPr>
            <a:ln>
              <a:noFill/>
            </a:ln>
          </c:spPr>
        </c:majorGridlines>
        <c:numFmt formatCode="0" sourceLinked="0"/>
        <c:majorTickMark val="none"/>
        <c:minorTickMark val="none"/>
        <c:tickLblPos val="low"/>
        <c:spPr>
          <a:ln>
            <a:noFill/>
          </a:ln>
        </c:spPr>
        <c:txPr>
          <a:bodyPr/>
          <a:lstStyle/>
          <a:p>
            <a:pPr>
              <a:defRPr sz="700">
                <a:latin typeface="Arial" panose="020B0604020202020204" pitchFamily="34" charset="0"/>
                <a:cs typeface="Arial" panose="020B0604020202020204" pitchFamily="34" charset="0"/>
              </a:defRPr>
            </a:pPr>
            <a:endParaRPr lang="en-US"/>
          </a:p>
        </c:txPr>
        <c:crossAx val="-2114030040"/>
        <c:crosses val="autoZero"/>
        <c:crossBetween val="between"/>
        <c:majorUnit val="5"/>
      </c:valAx>
      <c:valAx>
        <c:axId val="-2115059352"/>
        <c:scaling>
          <c:orientation val="minMax"/>
          <c:max val="8000000"/>
          <c:min val="3500000"/>
        </c:scaling>
        <c:delete val="0"/>
        <c:axPos val="r"/>
        <c:numFmt formatCode="#,##0" sourceLinked="0"/>
        <c:majorTickMark val="none"/>
        <c:minorTickMark val="none"/>
        <c:tickLblPos val="nextTo"/>
        <c:spPr>
          <a:ln>
            <a:noFill/>
          </a:ln>
        </c:spPr>
        <c:txPr>
          <a:bodyPr/>
          <a:lstStyle/>
          <a:p>
            <a:pPr>
              <a:defRPr sz="700"/>
            </a:pPr>
            <a:endParaRPr lang="en-US"/>
          </a:p>
        </c:txPr>
        <c:crossAx val="-2115077352"/>
        <c:crosses val="max"/>
        <c:crossBetween val="between"/>
        <c:dispUnits>
          <c:builtInUnit val="thousands"/>
          <c:dispUnitsLbl/>
        </c:dispUnits>
      </c:valAx>
      <c:dateAx>
        <c:axId val="-2115077352"/>
        <c:scaling>
          <c:orientation val="minMax"/>
        </c:scaling>
        <c:delete val="0"/>
        <c:axPos val="t"/>
        <c:numFmt formatCode="[$-409]mmm\ yyyy;@" sourceLinked="0"/>
        <c:majorTickMark val="none"/>
        <c:minorTickMark val="none"/>
        <c:tickLblPos val="low"/>
        <c:spPr>
          <a:ln>
            <a:noFill/>
          </a:ln>
        </c:spPr>
        <c:txPr>
          <a:bodyPr anchor="b" anchorCtr="0"/>
          <a:lstStyle/>
          <a:p>
            <a:pPr>
              <a:defRPr sz="700"/>
            </a:pPr>
            <a:endParaRPr lang="en-US"/>
          </a:p>
        </c:txPr>
        <c:crossAx val="-2115059352"/>
        <c:crosses val="max"/>
        <c:auto val="1"/>
        <c:lblOffset val="100"/>
        <c:baseTimeUnit val="months"/>
        <c:majorUnit val="4"/>
      </c:dateAx>
      <c:spPr>
        <a:noFill/>
        <a:ln w="25400">
          <a:noFill/>
        </a:ln>
      </c:spPr>
    </c:plotArea>
    <c:plotVisOnly val="1"/>
    <c:dispBlanksAs val="gap"/>
    <c:showDLblsOverMax val="0"/>
  </c:chart>
  <c:txPr>
    <a:bodyPr/>
    <a:lstStyle/>
    <a:p>
      <a:pPr>
        <a:defRPr sz="800">
          <a:solidFill>
            <a:schemeClr val="bg1">
              <a:lumMod val="50000"/>
            </a:schemeClr>
          </a:solidFill>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035313769635999E-2"/>
          <c:y val="0.196759911589999"/>
          <c:w val="0.88753286367927997"/>
          <c:h val="0.66894781694792704"/>
        </c:manualLayout>
      </c:layout>
      <c:lineChart>
        <c:grouping val="standard"/>
        <c:varyColors val="0"/>
        <c:ser>
          <c:idx val="1"/>
          <c:order val="1"/>
          <c:tx>
            <c:strRef>
              <c:f>Sheet1!$C$1</c:f>
              <c:strCache>
                <c:ptCount val="1"/>
                <c:pt idx="0">
                  <c:v>Active Subscribers</c:v>
                </c:pt>
              </c:strCache>
            </c:strRef>
          </c:tx>
          <c:spPr>
            <a:ln w="19050">
              <a:solidFill>
                <a:srgbClr val="3E2B56"/>
              </a:solidFill>
            </a:ln>
          </c:spPr>
          <c:marker>
            <c:symbol val="none"/>
          </c:marker>
          <c:cat>
            <c:numRef>
              <c:f>Sheet1!$A$2:$A$249</c:f>
              <c:numCache>
                <c:formatCode>General</c:formatCode>
                <c:ptCount val="248"/>
                <c:pt idx="0">
                  <c:v>1995</c:v>
                </c:pt>
                <c:pt idx="1">
                  <c:v>1995</c:v>
                </c:pt>
                <c:pt idx="2">
                  <c:v>1995</c:v>
                </c:pt>
                <c:pt idx="3">
                  <c:v>1995</c:v>
                </c:pt>
                <c:pt idx="4">
                  <c:v>1995</c:v>
                </c:pt>
                <c:pt idx="5">
                  <c:v>1995</c:v>
                </c:pt>
                <c:pt idx="6">
                  <c:v>1995</c:v>
                </c:pt>
                <c:pt idx="7">
                  <c:v>1995</c:v>
                </c:pt>
                <c:pt idx="8">
                  <c:v>1996</c:v>
                </c:pt>
                <c:pt idx="9">
                  <c:v>1996</c:v>
                </c:pt>
                <c:pt idx="10">
                  <c:v>1996</c:v>
                </c:pt>
                <c:pt idx="11">
                  <c:v>1996</c:v>
                </c:pt>
                <c:pt idx="12">
                  <c:v>1996</c:v>
                </c:pt>
                <c:pt idx="13">
                  <c:v>1996</c:v>
                </c:pt>
                <c:pt idx="14">
                  <c:v>1996</c:v>
                </c:pt>
                <c:pt idx="15">
                  <c:v>1996</c:v>
                </c:pt>
                <c:pt idx="16">
                  <c:v>1996</c:v>
                </c:pt>
                <c:pt idx="17">
                  <c:v>1996</c:v>
                </c:pt>
                <c:pt idx="18">
                  <c:v>1996</c:v>
                </c:pt>
                <c:pt idx="19">
                  <c:v>1996</c:v>
                </c:pt>
                <c:pt idx="20">
                  <c:v>1997</c:v>
                </c:pt>
                <c:pt idx="21">
                  <c:v>1997</c:v>
                </c:pt>
                <c:pt idx="22">
                  <c:v>1997</c:v>
                </c:pt>
                <c:pt idx="23">
                  <c:v>1997</c:v>
                </c:pt>
                <c:pt idx="24">
                  <c:v>1997</c:v>
                </c:pt>
                <c:pt idx="25">
                  <c:v>1997</c:v>
                </c:pt>
                <c:pt idx="26">
                  <c:v>1997</c:v>
                </c:pt>
                <c:pt idx="27">
                  <c:v>1997</c:v>
                </c:pt>
                <c:pt idx="28">
                  <c:v>1997</c:v>
                </c:pt>
                <c:pt idx="29">
                  <c:v>1997</c:v>
                </c:pt>
                <c:pt idx="30">
                  <c:v>1997</c:v>
                </c:pt>
                <c:pt idx="31">
                  <c:v>1997</c:v>
                </c:pt>
                <c:pt idx="32">
                  <c:v>1998</c:v>
                </c:pt>
                <c:pt idx="33">
                  <c:v>1998</c:v>
                </c:pt>
                <c:pt idx="34">
                  <c:v>1998</c:v>
                </c:pt>
                <c:pt idx="35">
                  <c:v>1998</c:v>
                </c:pt>
                <c:pt idx="36">
                  <c:v>1998</c:v>
                </c:pt>
                <c:pt idx="37">
                  <c:v>1998</c:v>
                </c:pt>
                <c:pt idx="38">
                  <c:v>1998</c:v>
                </c:pt>
                <c:pt idx="39">
                  <c:v>1998</c:v>
                </c:pt>
                <c:pt idx="40">
                  <c:v>1998</c:v>
                </c:pt>
                <c:pt idx="41">
                  <c:v>1998</c:v>
                </c:pt>
                <c:pt idx="42">
                  <c:v>1998</c:v>
                </c:pt>
                <c:pt idx="43">
                  <c:v>1998</c:v>
                </c:pt>
                <c:pt idx="44">
                  <c:v>1999</c:v>
                </c:pt>
                <c:pt idx="45">
                  <c:v>1999</c:v>
                </c:pt>
                <c:pt idx="46">
                  <c:v>1999</c:v>
                </c:pt>
                <c:pt idx="47">
                  <c:v>1999</c:v>
                </c:pt>
                <c:pt idx="48">
                  <c:v>1999</c:v>
                </c:pt>
                <c:pt idx="49">
                  <c:v>1999</c:v>
                </c:pt>
                <c:pt idx="50">
                  <c:v>1999</c:v>
                </c:pt>
                <c:pt idx="51">
                  <c:v>1999</c:v>
                </c:pt>
                <c:pt idx="52">
                  <c:v>1999</c:v>
                </c:pt>
                <c:pt idx="53">
                  <c:v>1999</c:v>
                </c:pt>
                <c:pt idx="54">
                  <c:v>1999</c:v>
                </c:pt>
                <c:pt idx="55">
                  <c:v>1999</c:v>
                </c:pt>
                <c:pt idx="56">
                  <c:v>2000</c:v>
                </c:pt>
                <c:pt idx="57">
                  <c:v>2000</c:v>
                </c:pt>
                <c:pt idx="58">
                  <c:v>2000</c:v>
                </c:pt>
                <c:pt idx="59">
                  <c:v>2000</c:v>
                </c:pt>
                <c:pt idx="60">
                  <c:v>2000</c:v>
                </c:pt>
                <c:pt idx="61">
                  <c:v>2000</c:v>
                </c:pt>
                <c:pt idx="62">
                  <c:v>2000</c:v>
                </c:pt>
                <c:pt idx="63">
                  <c:v>2000</c:v>
                </c:pt>
                <c:pt idx="64">
                  <c:v>2000</c:v>
                </c:pt>
                <c:pt idx="65">
                  <c:v>2000</c:v>
                </c:pt>
                <c:pt idx="66">
                  <c:v>2000</c:v>
                </c:pt>
                <c:pt idx="67">
                  <c:v>2000</c:v>
                </c:pt>
                <c:pt idx="68">
                  <c:v>2001</c:v>
                </c:pt>
                <c:pt idx="69">
                  <c:v>2001</c:v>
                </c:pt>
                <c:pt idx="70">
                  <c:v>2001</c:v>
                </c:pt>
                <c:pt idx="71">
                  <c:v>2001</c:v>
                </c:pt>
                <c:pt idx="72">
                  <c:v>2001</c:v>
                </c:pt>
                <c:pt idx="73">
                  <c:v>2001</c:v>
                </c:pt>
                <c:pt idx="74">
                  <c:v>2001</c:v>
                </c:pt>
                <c:pt idx="75">
                  <c:v>2001</c:v>
                </c:pt>
                <c:pt idx="76">
                  <c:v>2001</c:v>
                </c:pt>
                <c:pt idx="77">
                  <c:v>2001</c:v>
                </c:pt>
                <c:pt idx="78">
                  <c:v>2001</c:v>
                </c:pt>
                <c:pt idx="79">
                  <c:v>2001</c:v>
                </c:pt>
                <c:pt idx="80">
                  <c:v>2002</c:v>
                </c:pt>
                <c:pt idx="81">
                  <c:v>2002</c:v>
                </c:pt>
                <c:pt idx="82">
                  <c:v>2002</c:v>
                </c:pt>
                <c:pt idx="83">
                  <c:v>2002</c:v>
                </c:pt>
                <c:pt idx="84">
                  <c:v>2002</c:v>
                </c:pt>
                <c:pt idx="85">
                  <c:v>2002</c:v>
                </c:pt>
                <c:pt idx="86">
                  <c:v>2002</c:v>
                </c:pt>
                <c:pt idx="87">
                  <c:v>2002</c:v>
                </c:pt>
                <c:pt idx="88">
                  <c:v>2002</c:v>
                </c:pt>
                <c:pt idx="89">
                  <c:v>2002</c:v>
                </c:pt>
                <c:pt idx="90">
                  <c:v>2002</c:v>
                </c:pt>
                <c:pt idx="91">
                  <c:v>2002</c:v>
                </c:pt>
                <c:pt idx="92">
                  <c:v>2003</c:v>
                </c:pt>
                <c:pt idx="93">
                  <c:v>2003</c:v>
                </c:pt>
                <c:pt idx="94">
                  <c:v>2003</c:v>
                </c:pt>
                <c:pt idx="95">
                  <c:v>2003</c:v>
                </c:pt>
                <c:pt idx="96">
                  <c:v>2003</c:v>
                </c:pt>
                <c:pt idx="97">
                  <c:v>2003</c:v>
                </c:pt>
                <c:pt idx="98">
                  <c:v>2003</c:v>
                </c:pt>
                <c:pt idx="99">
                  <c:v>2003</c:v>
                </c:pt>
                <c:pt idx="100">
                  <c:v>2003</c:v>
                </c:pt>
                <c:pt idx="101">
                  <c:v>2003</c:v>
                </c:pt>
                <c:pt idx="102">
                  <c:v>2003</c:v>
                </c:pt>
                <c:pt idx="103">
                  <c:v>2003</c:v>
                </c:pt>
                <c:pt idx="104">
                  <c:v>2004</c:v>
                </c:pt>
                <c:pt idx="105">
                  <c:v>2004</c:v>
                </c:pt>
                <c:pt idx="106">
                  <c:v>2004</c:v>
                </c:pt>
                <c:pt idx="107">
                  <c:v>2004</c:v>
                </c:pt>
                <c:pt idx="108">
                  <c:v>2004</c:v>
                </c:pt>
                <c:pt idx="109">
                  <c:v>2004</c:v>
                </c:pt>
                <c:pt idx="110">
                  <c:v>2004</c:v>
                </c:pt>
                <c:pt idx="111">
                  <c:v>2004</c:v>
                </c:pt>
                <c:pt idx="112">
                  <c:v>2004</c:v>
                </c:pt>
                <c:pt idx="113">
                  <c:v>2004</c:v>
                </c:pt>
                <c:pt idx="114">
                  <c:v>2004</c:v>
                </c:pt>
                <c:pt idx="115">
                  <c:v>2004</c:v>
                </c:pt>
                <c:pt idx="116">
                  <c:v>2005</c:v>
                </c:pt>
                <c:pt idx="117">
                  <c:v>2005</c:v>
                </c:pt>
                <c:pt idx="118">
                  <c:v>2005</c:v>
                </c:pt>
                <c:pt idx="119">
                  <c:v>2005</c:v>
                </c:pt>
                <c:pt idx="120">
                  <c:v>2005</c:v>
                </c:pt>
                <c:pt idx="121">
                  <c:v>2005</c:v>
                </c:pt>
                <c:pt idx="122">
                  <c:v>2005</c:v>
                </c:pt>
                <c:pt idx="123">
                  <c:v>2005</c:v>
                </c:pt>
                <c:pt idx="124">
                  <c:v>2005</c:v>
                </c:pt>
                <c:pt idx="125">
                  <c:v>2005</c:v>
                </c:pt>
                <c:pt idx="126">
                  <c:v>2005</c:v>
                </c:pt>
                <c:pt idx="127">
                  <c:v>2005</c:v>
                </c:pt>
                <c:pt idx="128">
                  <c:v>2006</c:v>
                </c:pt>
                <c:pt idx="129">
                  <c:v>2006</c:v>
                </c:pt>
                <c:pt idx="130">
                  <c:v>2006</c:v>
                </c:pt>
                <c:pt idx="131">
                  <c:v>2006</c:v>
                </c:pt>
                <c:pt idx="132">
                  <c:v>2006</c:v>
                </c:pt>
                <c:pt idx="133">
                  <c:v>2006</c:v>
                </c:pt>
                <c:pt idx="134">
                  <c:v>2006</c:v>
                </c:pt>
                <c:pt idx="135">
                  <c:v>2006</c:v>
                </c:pt>
                <c:pt idx="136">
                  <c:v>2006</c:v>
                </c:pt>
                <c:pt idx="137">
                  <c:v>2006</c:v>
                </c:pt>
                <c:pt idx="138">
                  <c:v>2006</c:v>
                </c:pt>
                <c:pt idx="139">
                  <c:v>2006</c:v>
                </c:pt>
                <c:pt idx="140">
                  <c:v>2007</c:v>
                </c:pt>
                <c:pt idx="141">
                  <c:v>2007</c:v>
                </c:pt>
                <c:pt idx="142">
                  <c:v>2007</c:v>
                </c:pt>
                <c:pt idx="143">
                  <c:v>2007</c:v>
                </c:pt>
                <c:pt idx="144">
                  <c:v>2007</c:v>
                </c:pt>
                <c:pt idx="145">
                  <c:v>2007</c:v>
                </c:pt>
                <c:pt idx="146">
                  <c:v>2007</c:v>
                </c:pt>
                <c:pt idx="147">
                  <c:v>2007</c:v>
                </c:pt>
                <c:pt idx="148">
                  <c:v>2007</c:v>
                </c:pt>
                <c:pt idx="149">
                  <c:v>2007</c:v>
                </c:pt>
                <c:pt idx="150">
                  <c:v>2007</c:v>
                </c:pt>
                <c:pt idx="151">
                  <c:v>2007</c:v>
                </c:pt>
                <c:pt idx="152">
                  <c:v>2008</c:v>
                </c:pt>
                <c:pt idx="153">
                  <c:v>2008</c:v>
                </c:pt>
                <c:pt idx="154">
                  <c:v>2008</c:v>
                </c:pt>
                <c:pt idx="155">
                  <c:v>2008</c:v>
                </c:pt>
                <c:pt idx="156">
                  <c:v>2008</c:v>
                </c:pt>
                <c:pt idx="157">
                  <c:v>2008</c:v>
                </c:pt>
                <c:pt idx="158">
                  <c:v>2008</c:v>
                </c:pt>
                <c:pt idx="159">
                  <c:v>2008</c:v>
                </c:pt>
                <c:pt idx="160">
                  <c:v>2008</c:v>
                </c:pt>
                <c:pt idx="161">
                  <c:v>2008</c:v>
                </c:pt>
                <c:pt idx="162">
                  <c:v>2008</c:v>
                </c:pt>
                <c:pt idx="163">
                  <c:v>2008</c:v>
                </c:pt>
                <c:pt idx="164">
                  <c:v>2009</c:v>
                </c:pt>
                <c:pt idx="165">
                  <c:v>2009</c:v>
                </c:pt>
                <c:pt idx="166">
                  <c:v>2009</c:v>
                </c:pt>
                <c:pt idx="167">
                  <c:v>2009</c:v>
                </c:pt>
                <c:pt idx="168">
                  <c:v>2009</c:v>
                </c:pt>
                <c:pt idx="169">
                  <c:v>2009</c:v>
                </c:pt>
                <c:pt idx="170">
                  <c:v>2009</c:v>
                </c:pt>
                <c:pt idx="171">
                  <c:v>2009</c:v>
                </c:pt>
                <c:pt idx="172">
                  <c:v>2009</c:v>
                </c:pt>
                <c:pt idx="173">
                  <c:v>2009</c:v>
                </c:pt>
                <c:pt idx="174">
                  <c:v>2009</c:v>
                </c:pt>
                <c:pt idx="175">
                  <c:v>2009</c:v>
                </c:pt>
                <c:pt idx="176">
                  <c:v>2010</c:v>
                </c:pt>
                <c:pt idx="177">
                  <c:v>2010</c:v>
                </c:pt>
                <c:pt idx="178">
                  <c:v>2010</c:v>
                </c:pt>
                <c:pt idx="179">
                  <c:v>2010</c:v>
                </c:pt>
                <c:pt idx="180">
                  <c:v>2010</c:v>
                </c:pt>
                <c:pt idx="181">
                  <c:v>2010</c:v>
                </c:pt>
                <c:pt idx="182">
                  <c:v>2010</c:v>
                </c:pt>
                <c:pt idx="183">
                  <c:v>2010</c:v>
                </c:pt>
                <c:pt idx="184">
                  <c:v>2010</c:v>
                </c:pt>
                <c:pt idx="185">
                  <c:v>2010</c:v>
                </c:pt>
                <c:pt idx="186">
                  <c:v>2010</c:v>
                </c:pt>
                <c:pt idx="187">
                  <c:v>2010</c:v>
                </c:pt>
                <c:pt idx="188">
                  <c:v>2011</c:v>
                </c:pt>
                <c:pt idx="189">
                  <c:v>2011</c:v>
                </c:pt>
                <c:pt idx="190">
                  <c:v>2011</c:v>
                </c:pt>
                <c:pt idx="191">
                  <c:v>2011</c:v>
                </c:pt>
                <c:pt idx="192">
                  <c:v>2011</c:v>
                </c:pt>
                <c:pt idx="193">
                  <c:v>2011</c:v>
                </c:pt>
                <c:pt idx="194">
                  <c:v>2011</c:v>
                </c:pt>
                <c:pt idx="195">
                  <c:v>2011</c:v>
                </c:pt>
                <c:pt idx="196">
                  <c:v>2011</c:v>
                </c:pt>
                <c:pt idx="197">
                  <c:v>2011</c:v>
                </c:pt>
                <c:pt idx="198">
                  <c:v>2011</c:v>
                </c:pt>
                <c:pt idx="199">
                  <c:v>2011</c:v>
                </c:pt>
                <c:pt idx="200">
                  <c:v>2012</c:v>
                </c:pt>
                <c:pt idx="201">
                  <c:v>2012</c:v>
                </c:pt>
                <c:pt idx="202">
                  <c:v>2012</c:v>
                </c:pt>
                <c:pt idx="203">
                  <c:v>2012</c:v>
                </c:pt>
                <c:pt idx="204">
                  <c:v>2012</c:v>
                </c:pt>
                <c:pt idx="205">
                  <c:v>2012</c:v>
                </c:pt>
                <c:pt idx="206">
                  <c:v>2012</c:v>
                </c:pt>
                <c:pt idx="207">
                  <c:v>2012</c:v>
                </c:pt>
                <c:pt idx="208">
                  <c:v>2012</c:v>
                </c:pt>
                <c:pt idx="209">
                  <c:v>2012</c:v>
                </c:pt>
                <c:pt idx="210">
                  <c:v>2012</c:v>
                </c:pt>
                <c:pt idx="211">
                  <c:v>2012</c:v>
                </c:pt>
                <c:pt idx="212">
                  <c:v>2013</c:v>
                </c:pt>
                <c:pt idx="213">
                  <c:v>2013</c:v>
                </c:pt>
                <c:pt idx="214">
                  <c:v>2013</c:v>
                </c:pt>
                <c:pt idx="215">
                  <c:v>2013</c:v>
                </c:pt>
                <c:pt idx="216">
                  <c:v>2013</c:v>
                </c:pt>
                <c:pt idx="217">
                  <c:v>2013</c:v>
                </c:pt>
                <c:pt idx="218">
                  <c:v>2013</c:v>
                </c:pt>
                <c:pt idx="219">
                  <c:v>2013</c:v>
                </c:pt>
                <c:pt idx="220">
                  <c:v>2013</c:v>
                </c:pt>
                <c:pt idx="221">
                  <c:v>2013</c:v>
                </c:pt>
                <c:pt idx="222">
                  <c:v>2013</c:v>
                </c:pt>
                <c:pt idx="223">
                  <c:v>2013</c:v>
                </c:pt>
                <c:pt idx="224">
                  <c:v>2014</c:v>
                </c:pt>
                <c:pt idx="225">
                  <c:v>2014</c:v>
                </c:pt>
                <c:pt idx="226">
                  <c:v>2014</c:v>
                </c:pt>
                <c:pt idx="227">
                  <c:v>2014</c:v>
                </c:pt>
                <c:pt idx="228">
                  <c:v>2014</c:v>
                </c:pt>
                <c:pt idx="229">
                  <c:v>2014</c:v>
                </c:pt>
                <c:pt idx="230">
                  <c:v>2014</c:v>
                </c:pt>
                <c:pt idx="231">
                  <c:v>2014</c:v>
                </c:pt>
                <c:pt idx="232">
                  <c:v>2014</c:v>
                </c:pt>
                <c:pt idx="233">
                  <c:v>2014</c:v>
                </c:pt>
                <c:pt idx="234">
                  <c:v>2014</c:v>
                </c:pt>
                <c:pt idx="235">
                  <c:v>2014</c:v>
                </c:pt>
                <c:pt idx="236">
                  <c:v>2015</c:v>
                </c:pt>
                <c:pt idx="237">
                  <c:v>2015</c:v>
                </c:pt>
                <c:pt idx="238">
                  <c:v>2015</c:v>
                </c:pt>
                <c:pt idx="239">
                  <c:v>2015</c:v>
                </c:pt>
                <c:pt idx="240">
                  <c:v>2015</c:v>
                </c:pt>
                <c:pt idx="241">
                  <c:v>2015</c:v>
                </c:pt>
                <c:pt idx="242">
                  <c:v>2015</c:v>
                </c:pt>
                <c:pt idx="243">
                  <c:v>2015</c:v>
                </c:pt>
                <c:pt idx="244">
                  <c:v>2015</c:v>
                </c:pt>
                <c:pt idx="245">
                  <c:v>2015</c:v>
                </c:pt>
                <c:pt idx="246">
                  <c:v>2015</c:v>
                </c:pt>
                <c:pt idx="247">
                  <c:v>2015</c:v>
                </c:pt>
              </c:numCache>
            </c:numRef>
          </c:cat>
          <c:val>
            <c:numRef>
              <c:f>Sheet1!$C$2:$C$249</c:f>
              <c:numCache>
                <c:formatCode>General</c:formatCode>
                <c:ptCount val="248"/>
                <c:pt idx="0">
                  <c:v>161703</c:v>
                </c:pt>
                <c:pt idx="1">
                  <c:v>167884</c:v>
                </c:pt>
                <c:pt idx="2">
                  <c:v>174202</c:v>
                </c:pt>
                <c:pt idx="3">
                  <c:v>181818</c:v>
                </c:pt>
                <c:pt idx="4">
                  <c:v>189706</c:v>
                </c:pt>
                <c:pt idx="5">
                  <c:v>196793</c:v>
                </c:pt>
                <c:pt idx="6">
                  <c:v>204105</c:v>
                </c:pt>
                <c:pt idx="7">
                  <c:v>209462</c:v>
                </c:pt>
                <c:pt idx="8">
                  <c:v>214495</c:v>
                </c:pt>
                <c:pt idx="9">
                  <c:v>222162</c:v>
                </c:pt>
                <c:pt idx="10">
                  <c:v>232490</c:v>
                </c:pt>
                <c:pt idx="11">
                  <c:v>244079</c:v>
                </c:pt>
                <c:pt idx="12">
                  <c:v>255142</c:v>
                </c:pt>
                <c:pt idx="13">
                  <c:v>264318</c:v>
                </c:pt>
                <c:pt idx="14">
                  <c:v>271522</c:v>
                </c:pt>
                <c:pt idx="15">
                  <c:v>280274</c:v>
                </c:pt>
                <c:pt idx="16">
                  <c:v>288038</c:v>
                </c:pt>
                <c:pt idx="17">
                  <c:v>296025</c:v>
                </c:pt>
                <c:pt idx="18">
                  <c:v>305545</c:v>
                </c:pt>
                <c:pt idx="19">
                  <c:v>312973</c:v>
                </c:pt>
                <c:pt idx="20">
                  <c:v>321390</c:v>
                </c:pt>
                <c:pt idx="21">
                  <c:v>332763</c:v>
                </c:pt>
                <c:pt idx="22">
                  <c:v>346047</c:v>
                </c:pt>
                <c:pt idx="23">
                  <c:v>358977</c:v>
                </c:pt>
                <c:pt idx="24">
                  <c:v>371560</c:v>
                </c:pt>
                <c:pt idx="25">
                  <c:v>383386</c:v>
                </c:pt>
                <c:pt idx="26">
                  <c:v>394796</c:v>
                </c:pt>
                <c:pt idx="27">
                  <c:v>408940</c:v>
                </c:pt>
                <c:pt idx="28">
                  <c:v>421003</c:v>
                </c:pt>
                <c:pt idx="29">
                  <c:v>435991</c:v>
                </c:pt>
                <c:pt idx="30">
                  <c:v>447802</c:v>
                </c:pt>
                <c:pt idx="31">
                  <c:v>458418</c:v>
                </c:pt>
                <c:pt idx="32">
                  <c:v>469397</c:v>
                </c:pt>
                <c:pt idx="33">
                  <c:v>484191</c:v>
                </c:pt>
                <c:pt idx="34">
                  <c:v>500033</c:v>
                </c:pt>
                <c:pt idx="35">
                  <c:v>517102</c:v>
                </c:pt>
                <c:pt idx="36">
                  <c:v>531459</c:v>
                </c:pt>
                <c:pt idx="37">
                  <c:v>547247</c:v>
                </c:pt>
                <c:pt idx="38">
                  <c:v>561385</c:v>
                </c:pt>
                <c:pt idx="39">
                  <c:v>576141</c:v>
                </c:pt>
                <c:pt idx="40">
                  <c:v>590386</c:v>
                </c:pt>
                <c:pt idx="41">
                  <c:v>616248</c:v>
                </c:pt>
                <c:pt idx="42">
                  <c:v>635821</c:v>
                </c:pt>
                <c:pt idx="43">
                  <c:v>651371</c:v>
                </c:pt>
                <c:pt idx="44">
                  <c:v>662309</c:v>
                </c:pt>
                <c:pt idx="45">
                  <c:v>680241</c:v>
                </c:pt>
                <c:pt idx="46">
                  <c:v>701255</c:v>
                </c:pt>
                <c:pt idx="47">
                  <c:v>721448</c:v>
                </c:pt>
                <c:pt idx="48">
                  <c:v>740973</c:v>
                </c:pt>
                <c:pt idx="49">
                  <c:v>756868</c:v>
                </c:pt>
                <c:pt idx="50">
                  <c:v>772082</c:v>
                </c:pt>
                <c:pt idx="51">
                  <c:v>799330</c:v>
                </c:pt>
                <c:pt idx="52">
                  <c:v>820156</c:v>
                </c:pt>
                <c:pt idx="53">
                  <c:v>844846</c:v>
                </c:pt>
                <c:pt idx="54">
                  <c:v>868987</c:v>
                </c:pt>
                <c:pt idx="55">
                  <c:v>893939</c:v>
                </c:pt>
                <c:pt idx="56">
                  <c:v>909561</c:v>
                </c:pt>
                <c:pt idx="57">
                  <c:v>931231</c:v>
                </c:pt>
                <c:pt idx="58">
                  <c:v>960054</c:v>
                </c:pt>
                <c:pt idx="59">
                  <c:v>985781</c:v>
                </c:pt>
                <c:pt idx="60">
                  <c:v>1011554</c:v>
                </c:pt>
                <c:pt idx="61">
                  <c:v>1040208</c:v>
                </c:pt>
                <c:pt idx="62">
                  <c:v>1056589</c:v>
                </c:pt>
                <c:pt idx="63">
                  <c:v>1079824</c:v>
                </c:pt>
                <c:pt idx="64">
                  <c:v>1097031</c:v>
                </c:pt>
                <c:pt idx="65">
                  <c:v>1116013</c:v>
                </c:pt>
                <c:pt idx="66">
                  <c:v>1131595</c:v>
                </c:pt>
                <c:pt idx="67">
                  <c:v>1148396</c:v>
                </c:pt>
                <c:pt idx="68">
                  <c:v>1155935</c:v>
                </c:pt>
                <c:pt idx="69">
                  <c:v>1168841</c:v>
                </c:pt>
                <c:pt idx="70">
                  <c:v>1202654</c:v>
                </c:pt>
                <c:pt idx="71">
                  <c:v>1234954</c:v>
                </c:pt>
                <c:pt idx="72">
                  <c:v>1259788</c:v>
                </c:pt>
                <c:pt idx="73">
                  <c:v>1268519</c:v>
                </c:pt>
                <c:pt idx="74">
                  <c:v>1275953</c:v>
                </c:pt>
                <c:pt idx="75">
                  <c:v>1299835</c:v>
                </c:pt>
                <c:pt idx="76">
                  <c:v>1309431</c:v>
                </c:pt>
                <c:pt idx="77">
                  <c:v>1320824</c:v>
                </c:pt>
                <c:pt idx="78">
                  <c:v>1332622</c:v>
                </c:pt>
                <c:pt idx="79">
                  <c:v>1341346</c:v>
                </c:pt>
                <c:pt idx="80">
                  <c:v>1354358</c:v>
                </c:pt>
                <c:pt idx="81">
                  <c:v>1369553</c:v>
                </c:pt>
                <c:pt idx="82">
                  <c:v>1387848</c:v>
                </c:pt>
                <c:pt idx="83">
                  <c:v>1408667</c:v>
                </c:pt>
                <c:pt idx="84">
                  <c:v>1427974</c:v>
                </c:pt>
                <c:pt idx="85">
                  <c:v>1459680</c:v>
                </c:pt>
                <c:pt idx="86">
                  <c:v>1477348</c:v>
                </c:pt>
                <c:pt idx="87">
                  <c:v>1488367</c:v>
                </c:pt>
                <c:pt idx="88">
                  <c:v>1491787</c:v>
                </c:pt>
                <c:pt idx="89">
                  <c:v>1497055</c:v>
                </c:pt>
                <c:pt idx="90">
                  <c:v>1490996</c:v>
                </c:pt>
                <c:pt idx="91">
                  <c:v>1488021</c:v>
                </c:pt>
                <c:pt idx="92">
                  <c:v>1488791</c:v>
                </c:pt>
                <c:pt idx="93">
                  <c:v>1497187</c:v>
                </c:pt>
                <c:pt idx="94">
                  <c:v>1497395</c:v>
                </c:pt>
                <c:pt idx="95">
                  <c:v>1499363</c:v>
                </c:pt>
                <c:pt idx="96">
                  <c:v>1503478</c:v>
                </c:pt>
                <c:pt idx="97">
                  <c:v>1514969</c:v>
                </c:pt>
                <c:pt idx="98">
                  <c:v>1520800</c:v>
                </c:pt>
                <c:pt idx="99">
                  <c:v>1523182</c:v>
                </c:pt>
                <c:pt idx="100">
                  <c:v>1522587</c:v>
                </c:pt>
                <c:pt idx="101">
                  <c:v>1521433</c:v>
                </c:pt>
                <c:pt idx="102">
                  <c:v>1522496</c:v>
                </c:pt>
                <c:pt idx="103">
                  <c:v>1512941</c:v>
                </c:pt>
                <c:pt idx="104">
                  <c:v>1507065</c:v>
                </c:pt>
                <c:pt idx="105">
                  <c:v>1507888</c:v>
                </c:pt>
                <c:pt idx="106">
                  <c:v>1510407</c:v>
                </c:pt>
                <c:pt idx="107">
                  <c:v>1510622</c:v>
                </c:pt>
                <c:pt idx="108">
                  <c:v>1507702</c:v>
                </c:pt>
                <c:pt idx="109">
                  <c:v>1502532</c:v>
                </c:pt>
                <c:pt idx="110">
                  <c:v>1503101</c:v>
                </c:pt>
                <c:pt idx="111">
                  <c:v>1505136</c:v>
                </c:pt>
                <c:pt idx="112">
                  <c:v>1505668</c:v>
                </c:pt>
                <c:pt idx="113">
                  <c:v>1505465</c:v>
                </c:pt>
                <c:pt idx="114">
                  <c:v>1501477</c:v>
                </c:pt>
                <c:pt idx="115">
                  <c:v>1502109</c:v>
                </c:pt>
                <c:pt idx="116">
                  <c:v>1501945</c:v>
                </c:pt>
                <c:pt idx="117">
                  <c:v>1509608</c:v>
                </c:pt>
                <c:pt idx="118">
                  <c:v>1521228</c:v>
                </c:pt>
                <c:pt idx="119">
                  <c:v>1529627</c:v>
                </c:pt>
                <c:pt idx="120">
                  <c:v>1538917</c:v>
                </c:pt>
                <c:pt idx="121">
                  <c:v>1547431</c:v>
                </c:pt>
                <c:pt idx="122">
                  <c:v>1547643</c:v>
                </c:pt>
                <c:pt idx="123">
                  <c:v>1550192</c:v>
                </c:pt>
                <c:pt idx="124">
                  <c:v>1549638</c:v>
                </c:pt>
                <c:pt idx="125">
                  <c:v>1543342</c:v>
                </c:pt>
                <c:pt idx="126">
                  <c:v>1532895</c:v>
                </c:pt>
                <c:pt idx="127">
                  <c:v>1529056</c:v>
                </c:pt>
                <c:pt idx="128">
                  <c:v>1519050</c:v>
                </c:pt>
                <c:pt idx="129">
                  <c:v>1513092</c:v>
                </c:pt>
                <c:pt idx="130">
                  <c:v>1513492</c:v>
                </c:pt>
                <c:pt idx="131">
                  <c:v>1511505</c:v>
                </c:pt>
                <c:pt idx="132">
                  <c:v>1505449</c:v>
                </c:pt>
                <c:pt idx="133">
                  <c:v>1497123</c:v>
                </c:pt>
                <c:pt idx="134">
                  <c:v>1490069</c:v>
                </c:pt>
                <c:pt idx="135">
                  <c:v>1490750</c:v>
                </c:pt>
                <c:pt idx="136">
                  <c:v>1482392</c:v>
                </c:pt>
                <c:pt idx="137">
                  <c:v>1474281</c:v>
                </c:pt>
                <c:pt idx="138">
                  <c:v>1461469</c:v>
                </c:pt>
                <c:pt idx="139">
                  <c:v>1453870</c:v>
                </c:pt>
                <c:pt idx="140">
                  <c:v>1507977</c:v>
                </c:pt>
                <c:pt idx="141">
                  <c:v>1503997</c:v>
                </c:pt>
                <c:pt idx="142">
                  <c:v>1509792</c:v>
                </c:pt>
                <c:pt idx="143">
                  <c:v>1508044</c:v>
                </c:pt>
                <c:pt idx="144">
                  <c:v>1505033</c:v>
                </c:pt>
                <c:pt idx="145">
                  <c:v>1502493</c:v>
                </c:pt>
                <c:pt idx="146">
                  <c:v>1500790</c:v>
                </c:pt>
                <c:pt idx="147">
                  <c:v>1502639</c:v>
                </c:pt>
                <c:pt idx="148">
                  <c:v>1497764</c:v>
                </c:pt>
                <c:pt idx="149">
                  <c:v>1493692</c:v>
                </c:pt>
                <c:pt idx="150">
                  <c:v>1482983</c:v>
                </c:pt>
                <c:pt idx="151">
                  <c:v>1473761</c:v>
                </c:pt>
                <c:pt idx="152">
                  <c:v>1529327</c:v>
                </c:pt>
                <c:pt idx="153">
                  <c:v>1519654</c:v>
                </c:pt>
                <c:pt idx="154">
                  <c:v>1513604</c:v>
                </c:pt>
                <c:pt idx="155">
                  <c:v>1511186</c:v>
                </c:pt>
                <c:pt idx="156">
                  <c:v>1503961</c:v>
                </c:pt>
                <c:pt idx="157">
                  <c:v>1499303</c:v>
                </c:pt>
                <c:pt idx="158">
                  <c:v>1494466</c:v>
                </c:pt>
                <c:pt idx="159">
                  <c:v>1496143</c:v>
                </c:pt>
                <c:pt idx="160">
                  <c:v>1489836</c:v>
                </c:pt>
                <c:pt idx="161">
                  <c:v>1483046</c:v>
                </c:pt>
                <c:pt idx="162">
                  <c:v>1471961</c:v>
                </c:pt>
                <c:pt idx="163">
                  <c:v>1451997</c:v>
                </c:pt>
                <c:pt idx="164">
                  <c:v>1505790</c:v>
                </c:pt>
                <c:pt idx="165">
                  <c:v>1495320</c:v>
                </c:pt>
                <c:pt idx="166">
                  <c:v>1481932</c:v>
                </c:pt>
                <c:pt idx="167">
                  <c:v>1471890</c:v>
                </c:pt>
                <c:pt idx="168">
                  <c:v>1463767</c:v>
                </c:pt>
                <c:pt idx="169">
                  <c:v>1450174</c:v>
                </c:pt>
                <c:pt idx="170">
                  <c:v>1439387</c:v>
                </c:pt>
                <c:pt idx="171">
                  <c:v>1456694</c:v>
                </c:pt>
                <c:pt idx="172">
                  <c:v>1464116</c:v>
                </c:pt>
                <c:pt idx="173">
                  <c:v>1468037</c:v>
                </c:pt>
                <c:pt idx="174">
                  <c:v>1452441</c:v>
                </c:pt>
                <c:pt idx="175">
                  <c:v>1439145</c:v>
                </c:pt>
                <c:pt idx="176">
                  <c:v>1442379</c:v>
                </c:pt>
                <c:pt idx="177">
                  <c:v>1434243</c:v>
                </c:pt>
                <c:pt idx="178">
                  <c:v>1433514</c:v>
                </c:pt>
                <c:pt idx="179">
                  <c:v>1432360</c:v>
                </c:pt>
                <c:pt idx="180">
                  <c:v>1429752</c:v>
                </c:pt>
                <c:pt idx="181">
                  <c:v>1420453</c:v>
                </c:pt>
                <c:pt idx="182">
                  <c:v>1409696</c:v>
                </c:pt>
                <c:pt idx="183">
                  <c:v>1405991</c:v>
                </c:pt>
                <c:pt idx="184">
                  <c:v>1404729</c:v>
                </c:pt>
                <c:pt idx="185">
                  <c:v>1403572</c:v>
                </c:pt>
                <c:pt idx="186">
                  <c:v>1387697</c:v>
                </c:pt>
                <c:pt idx="187">
                  <c:v>1382334</c:v>
                </c:pt>
                <c:pt idx="188">
                  <c:v>1369812</c:v>
                </c:pt>
                <c:pt idx="189">
                  <c:v>1358494</c:v>
                </c:pt>
                <c:pt idx="190">
                  <c:v>1358747</c:v>
                </c:pt>
                <c:pt idx="191">
                  <c:v>1355487</c:v>
                </c:pt>
                <c:pt idx="192">
                  <c:v>1352109</c:v>
                </c:pt>
                <c:pt idx="193">
                  <c:v>1345576</c:v>
                </c:pt>
                <c:pt idx="194">
                  <c:v>1335844</c:v>
                </c:pt>
                <c:pt idx="195">
                  <c:v>1330481</c:v>
                </c:pt>
                <c:pt idx="196">
                  <c:v>1323378</c:v>
                </c:pt>
                <c:pt idx="197">
                  <c:v>1316134</c:v>
                </c:pt>
                <c:pt idx="198">
                  <c:v>1308478</c:v>
                </c:pt>
                <c:pt idx="199">
                  <c:v>1305938</c:v>
                </c:pt>
                <c:pt idx="200">
                  <c:v>1300201</c:v>
                </c:pt>
                <c:pt idx="201">
                  <c:v>1296480</c:v>
                </c:pt>
                <c:pt idx="202">
                  <c:v>1297567</c:v>
                </c:pt>
                <c:pt idx="203">
                  <c:v>1299094</c:v>
                </c:pt>
                <c:pt idx="204">
                  <c:v>1303611</c:v>
                </c:pt>
                <c:pt idx="205">
                  <c:v>1305574</c:v>
                </c:pt>
                <c:pt idx="206">
                  <c:v>1304522</c:v>
                </c:pt>
                <c:pt idx="207">
                  <c:v>1306621</c:v>
                </c:pt>
                <c:pt idx="208">
                  <c:v>1304521</c:v>
                </c:pt>
                <c:pt idx="209">
                  <c:v>1303836</c:v>
                </c:pt>
                <c:pt idx="210">
                  <c:v>1300496</c:v>
                </c:pt>
                <c:pt idx="211">
                  <c:v>1302634</c:v>
                </c:pt>
                <c:pt idx="212">
                  <c:v>1300355</c:v>
                </c:pt>
                <c:pt idx="213">
                  <c:v>1297707</c:v>
                </c:pt>
                <c:pt idx="214">
                  <c:v>1299090</c:v>
                </c:pt>
                <c:pt idx="215">
                  <c:v>1301394</c:v>
                </c:pt>
                <c:pt idx="216">
                  <c:v>1304637</c:v>
                </c:pt>
                <c:pt idx="217">
                  <c:v>1306174</c:v>
                </c:pt>
                <c:pt idx="218">
                  <c:v>1306021</c:v>
                </c:pt>
                <c:pt idx="219">
                  <c:v>1306449</c:v>
                </c:pt>
                <c:pt idx="220">
                  <c:v>1307885</c:v>
                </c:pt>
                <c:pt idx="221">
                  <c:v>1306608</c:v>
                </c:pt>
                <c:pt idx="222">
                  <c:v>1303288</c:v>
                </c:pt>
                <c:pt idx="223">
                  <c:v>1308695</c:v>
                </c:pt>
                <c:pt idx="224">
                  <c:v>1307540</c:v>
                </c:pt>
                <c:pt idx="225">
                  <c:v>1302437</c:v>
                </c:pt>
                <c:pt idx="226">
                  <c:v>1302654</c:v>
                </c:pt>
                <c:pt idx="227">
                  <c:v>1302059</c:v>
                </c:pt>
                <c:pt idx="228">
                  <c:v>1301508</c:v>
                </c:pt>
                <c:pt idx="229">
                  <c:v>1303161</c:v>
                </c:pt>
                <c:pt idx="230">
                  <c:v>1305194</c:v>
                </c:pt>
                <c:pt idx="231">
                  <c:v>1306119</c:v>
                </c:pt>
                <c:pt idx="232">
                  <c:v>1306192</c:v>
                </c:pt>
                <c:pt idx="233">
                  <c:v>1307967</c:v>
                </c:pt>
                <c:pt idx="234">
                  <c:v>1301909</c:v>
                </c:pt>
                <c:pt idx="235">
                  <c:v>1307410</c:v>
                </c:pt>
                <c:pt idx="236">
                  <c:v>1306501</c:v>
                </c:pt>
                <c:pt idx="237">
                  <c:v>1305365</c:v>
                </c:pt>
                <c:pt idx="238">
                  <c:v>1309574</c:v>
                </c:pt>
                <c:pt idx="239">
                  <c:v>1311859</c:v>
                </c:pt>
                <c:pt idx="240">
                  <c:v>1314587</c:v>
                </c:pt>
                <c:pt idx="241">
                  <c:v>1320114</c:v>
                </c:pt>
                <c:pt idx="242">
                  <c:v>1328514</c:v>
                </c:pt>
                <c:pt idx="243">
                  <c:v>1335393</c:v>
                </c:pt>
                <c:pt idx="244">
                  <c:v>1342114</c:v>
                </c:pt>
                <c:pt idx="245">
                  <c:v>1344812</c:v>
                </c:pt>
                <c:pt idx="246">
                  <c:v>1344125</c:v>
                </c:pt>
                <c:pt idx="247">
                  <c:v>1359795</c:v>
                </c:pt>
              </c:numCache>
            </c:numRef>
          </c:val>
          <c:smooth val="1"/>
          <c:extLst>
            <c:ext xmlns:c16="http://schemas.microsoft.com/office/drawing/2014/chart" uri="{C3380CC4-5D6E-409C-BE32-E72D297353CC}">
              <c16:uniqueId val="{00000000-E93B-BB4D-BF1A-14D2D2DF56F7}"/>
            </c:ext>
          </c:extLst>
        </c:ser>
        <c:dLbls>
          <c:showLegendKey val="0"/>
          <c:showVal val="0"/>
          <c:showCatName val="0"/>
          <c:showSerName val="0"/>
          <c:showPercent val="0"/>
          <c:showBubbleSize val="0"/>
        </c:dLbls>
        <c:marker val="1"/>
        <c:smooth val="0"/>
        <c:axId val="2126408968"/>
        <c:axId val="-2121949208"/>
      </c:lineChart>
      <c:lineChart>
        <c:grouping val="standard"/>
        <c:varyColors val="0"/>
        <c:ser>
          <c:idx val="0"/>
          <c:order val="0"/>
          <c:tx>
            <c:strRef>
              <c:f>Sheet1!$B$1</c:f>
              <c:strCache>
                <c:ptCount val="1"/>
                <c:pt idx="0">
                  <c:v>Intakes</c:v>
                </c:pt>
              </c:strCache>
            </c:strRef>
          </c:tx>
          <c:spPr>
            <a:ln>
              <a:solidFill>
                <a:schemeClr val="bg1">
                  <a:lumMod val="75000"/>
                </a:schemeClr>
              </a:solidFill>
            </a:ln>
          </c:spPr>
          <c:marker>
            <c:symbol val="none"/>
          </c:marker>
          <c:cat>
            <c:numRef>
              <c:f>Sheet1!$A$2:$A$249</c:f>
              <c:numCache>
                <c:formatCode>General</c:formatCode>
                <c:ptCount val="248"/>
                <c:pt idx="0">
                  <c:v>1995</c:v>
                </c:pt>
                <c:pt idx="1">
                  <c:v>1995</c:v>
                </c:pt>
                <c:pt idx="2">
                  <c:v>1995</c:v>
                </c:pt>
                <c:pt idx="3">
                  <c:v>1995</c:v>
                </c:pt>
                <c:pt idx="4">
                  <c:v>1995</c:v>
                </c:pt>
                <c:pt idx="5">
                  <c:v>1995</c:v>
                </c:pt>
                <c:pt idx="6">
                  <c:v>1995</c:v>
                </c:pt>
                <c:pt idx="7">
                  <c:v>1995</c:v>
                </c:pt>
                <c:pt idx="8">
                  <c:v>1996</c:v>
                </c:pt>
                <c:pt idx="9">
                  <c:v>1996</c:v>
                </c:pt>
                <c:pt idx="10">
                  <c:v>1996</c:v>
                </c:pt>
                <c:pt idx="11">
                  <c:v>1996</c:v>
                </c:pt>
                <c:pt idx="12">
                  <c:v>1996</c:v>
                </c:pt>
                <c:pt idx="13">
                  <c:v>1996</c:v>
                </c:pt>
                <c:pt idx="14">
                  <c:v>1996</c:v>
                </c:pt>
                <c:pt idx="15">
                  <c:v>1996</c:v>
                </c:pt>
                <c:pt idx="16">
                  <c:v>1996</c:v>
                </c:pt>
                <c:pt idx="17">
                  <c:v>1996</c:v>
                </c:pt>
                <c:pt idx="18">
                  <c:v>1996</c:v>
                </c:pt>
                <c:pt idx="19">
                  <c:v>1996</c:v>
                </c:pt>
                <c:pt idx="20">
                  <c:v>1997</c:v>
                </c:pt>
                <c:pt idx="21">
                  <c:v>1997</c:v>
                </c:pt>
                <c:pt idx="22">
                  <c:v>1997</c:v>
                </c:pt>
                <c:pt idx="23">
                  <c:v>1997</c:v>
                </c:pt>
                <c:pt idx="24">
                  <c:v>1997</c:v>
                </c:pt>
                <c:pt idx="25">
                  <c:v>1997</c:v>
                </c:pt>
                <c:pt idx="26">
                  <c:v>1997</c:v>
                </c:pt>
                <c:pt idx="27">
                  <c:v>1997</c:v>
                </c:pt>
                <c:pt idx="28">
                  <c:v>1997</c:v>
                </c:pt>
                <c:pt idx="29">
                  <c:v>1997</c:v>
                </c:pt>
                <c:pt idx="30">
                  <c:v>1997</c:v>
                </c:pt>
                <c:pt idx="31">
                  <c:v>1997</c:v>
                </c:pt>
                <c:pt idx="32">
                  <c:v>1998</c:v>
                </c:pt>
                <c:pt idx="33">
                  <c:v>1998</c:v>
                </c:pt>
                <c:pt idx="34">
                  <c:v>1998</c:v>
                </c:pt>
                <c:pt idx="35">
                  <c:v>1998</c:v>
                </c:pt>
                <c:pt idx="36">
                  <c:v>1998</c:v>
                </c:pt>
                <c:pt idx="37">
                  <c:v>1998</c:v>
                </c:pt>
                <c:pt idx="38">
                  <c:v>1998</c:v>
                </c:pt>
                <c:pt idx="39">
                  <c:v>1998</c:v>
                </c:pt>
                <c:pt idx="40">
                  <c:v>1998</c:v>
                </c:pt>
                <c:pt idx="41">
                  <c:v>1998</c:v>
                </c:pt>
                <c:pt idx="42">
                  <c:v>1998</c:v>
                </c:pt>
                <c:pt idx="43">
                  <c:v>1998</c:v>
                </c:pt>
                <c:pt idx="44">
                  <c:v>1999</c:v>
                </c:pt>
                <c:pt idx="45">
                  <c:v>1999</c:v>
                </c:pt>
                <c:pt idx="46">
                  <c:v>1999</c:v>
                </c:pt>
                <c:pt idx="47">
                  <c:v>1999</c:v>
                </c:pt>
                <c:pt idx="48">
                  <c:v>1999</c:v>
                </c:pt>
                <c:pt idx="49">
                  <c:v>1999</c:v>
                </c:pt>
                <c:pt idx="50">
                  <c:v>1999</c:v>
                </c:pt>
                <c:pt idx="51">
                  <c:v>1999</c:v>
                </c:pt>
                <c:pt idx="52">
                  <c:v>1999</c:v>
                </c:pt>
                <c:pt idx="53">
                  <c:v>1999</c:v>
                </c:pt>
                <c:pt idx="54">
                  <c:v>1999</c:v>
                </c:pt>
                <c:pt idx="55">
                  <c:v>1999</c:v>
                </c:pt>
                <c:pt idx="56">
                  <c:v>2000</c:v>
                </c:pt>
                <c:pt idx="57">
                  <c:v>2000</c:v>
                </c:pt>
                <c:pt idx="58">
                  <c:v>2000</c:v>
                </c:pt>
                <c:pt idx="59">
                  <c:v>2000</c:v>
                </c:pt>
                <c:pt idx="60">
                  <c:v>2000</c:v>
                </c:pt>
                <c:pt idx="61">
                  <c:v>2000</c:v>
                </c:pt>
                <c:pt idx="62">
                  <c:v>2000</c:v>
                </c:pt>
                <c:pt idx="63">
                  <c:v>2000</c:v>
                </c:pt>
                <c:pt idx="64">
                  <c:v>2000</c:v>
                </c:pt>
                <c:pt idx="65">
                  <c:v>2000</c:v>
                </c:pt>
                <c:pt idx="66">
                  <c:v>2000</c:v>
                </c:pt>
                <c:pt idx="67">
                  <c:v>2000</c:v>
                </c:pt>
                <c:pt idx="68">
                  <c:v>2001</c:v>
                </c:pt>
                <c:pt idx="69">
                  <c:v>2001</c:v>
                </c:pt>
                <c:pt idx="70">
                  <c:v>2001</c:v>
                </c:pt>
                <c:pt idx="71">
                  <c:v>2001</c:v>
                </c:pt>
                <c:pt idx="72">
                  <c:v>2001</c:v>
                </c:pt>
                <c:pt idx="73">
                  <c:v>2001</c:v>
                </c:pt>
                <c:pt idx="74">
                  <c:v>2001</c:v>
                </c:pt>
                <c:pt idx="75">
                  <c:v>2001</c:v>
                </c:pt>
                <c:pt idx="76">
                  <c:v>2001</c:v>
                </c:pt>
                <c:pt idx="77">
                  <c:v>2001</c:v>
                </c:pt>
                <c:pt idx="78">
                  <c:v>2001</c:v>
                </c:pt>
                <c:pt idx="79">
                  <c:v>2001</c:v>
                </c:pt>
                <c:pt idx="80">
                  <c:v>2002</c:v>
                </c:pt>
                <c:pt idx="81">
                  <c:v>2002</c:v>
                </c:pt>
                <c:pt idx="82">
                  <c:v>2002</c:v>
                </c:pt>
                <c:pt idx="83">
                  <c:v>2002</c:v>
                </c:pt>
                <c:pt idx="84">
                  <c:v>2002</c:v>
                </c:pt>
                <c:pt idx="85">
                  <c:v>2002</c:v>
                </c:pt>
                <c:pt idx="86">
                  <c:v>2002</c:v>
                </c:pt>
                <c:pt idx="87">
                  <c:v>2002</c:v>
                </c:pt>
                <c:pt idx="88">
                  <c:v>2002</c:v>
                </c:pt>
                <c:pt idx="89">
                  <c:v>2002</c:v>
                </c:pt>
                <c:pt idx="90">
                  <c:v>2002</c:v>
                </c:pt>
                <c:pt idx="91">
                  <c:v>2002</c:v>
                </c:pt>
                <c:pt idx="92">
                  <c:v>2003</c:v>
                </c:pt>
                <c:pt idx="93">
                  <c:v>2003</c:v>
                </c:pt>
                <c:pt idx="94">
                  <c:v>2003</c:v>
                </c:pt>
                <c:pt idx="95">
                  <c:v>2003</c:v>
                </c:pt>
                <c:pt idx="96">
                  <c:v>2003</c:v>
                </c:pt>
                <c:pt idx="97">
                  <c:v>2003</c:v>
                </c:pt>
                <c:pt idx="98">
                  <c:v>2003</c:v>
                </c:pt>
                <c:pt idx="99">
                  <c:v>2003</c:v>
                </c:pt>
                <c:pt idx="100">
                  <c:v>2003</c:v>
                </c:pt>
                <c:pt idx="101">
                  <c:v>2003</c:v>
                </c:pt>
                <c:pt idx="102">
                  <c:v>2003</c:v>
                </c:pt>
                <c:pt idx="103">
                  <c:v>2003</c:v>
                </c:pt>
                <c:pt idx="104">
                  <c:v>2004</c:v>
                </c:pt>
                <c:pt idx="105">
                  <c:v>2004</c:v>
                </c:pt>
                <c:pt idx="106">
                  <c:v>2004</c:v>
                </c:pt>
                <c:pt idx="107">
                  <c:v>2004</c:v>
                </c:pt>
                <c:pt idx="108">
                  <c:v>2004</c:v>
                </c:pt>
                <c:pt idx="109">
                  <c:v>2004</c:v>
                </c:pt>
                <c:pt idx="110">
                  <c:v>2004</c:v>
                </c:pt>
                <c:pt idx="111">
                  <c:v>2004</c:v>
                </c:pt>
                <c:pt idx="112">
                  <c:v>2004</c:v>
                </c:pt>
                <c:pt idx="113">
                  <c:v>2004</c:v>
                </c:pt>
                <c:pt idx="114">
                  <c:v>2004</c:v>
                </c:pt>
                <c:pt idx="115">
                  <c:v>2004</c:v>
                </c:pt>
                <c:pt idx="116">
                  <c:v>2005</c:v>
                </c:pt>
                <c:pt idx="117">
                  <c:v>2005</c:v>
                </c:pt>
                <c:pt idx="118">
                  <c:v>2005</c:v>
                </c:pt>
                <c:pt idx="119">
                  <c:v>2005</c:v>
                </c:pt>
                <c:pt idx="120">
                  <c:v>2005</c:v>
                </c:pt>
                <c:pt idx="121">
                  <c:v>2005</c:v>
                </c:pt>
                <c:pt idx="122">
                  <c:v>2005</c:v>
                </c:pt>
                <c:pt idx="123">
                  <c:v>2005</c:v>
                </c:pt>
                <c:pt idx="124">
                  <c:v>2005</c:v>
                </c:pt>
                <c:pt idx="125">
                  <c:v>2005</c:v>
                </c:pt>
                <c:pt idx="126">
                  <c:v>2005</c:v>
                </c:pt>
                <c:pt idx="127">
                  <c:v>2005</c:v>
                </c:pt>
                <c:pt idx="128">
                  <c:v>2006</c:v>
                </c:pt>
                <c:pt idx="129">
                  <c:v>2006</c:v>
                </c:pt>
                <c:pt idx="130">
                  <c:v>2006</c:v>
                </c:pt>
                <c:pt idx="131">
                  <c:v>2006</c:v>
                </c:pt>
                <c:pt idx="132">
                  <c:v>2006</c:v>
                </c:pt>
                <c:pt idx="133">
                  <c:v>2006</c:v>
                </c:pt>
                <c:pt idx="134">
                  <c:v>2006</c:v>
                </c:pt>
                <c:pt idx="135">
                  <c:v>2006</c:v>
                </c:pt>
                <c:pt idx="136">
                  <c:v>2006</c:v>
                </c:pt>
                <c:pt idx="137">
                  <c:v>2006</c:v>
                </c:pt>
                <c:pt idx="138">
                  <c:v>2006</c:v>
                </c:pt>
                <c:pt idx="139">
                  <c:v>2006</c:v>
                </c:pt>
                <c:pt idx="140">
                  <c:v>2007</c:v>
                </c:pt>
                <c:pt idx="141">
                  <c:v>2007</c:v>
                </c:pt>
                <c:pt idx="142">
                  <c:v>2007</c:v>
                </c:pt>
                <c:pt idx="143">
                  <c:v>2007</c:v>
                </c:pt>
                <c:pt idx="144">
                  <c:v>2007</c:v>
                </c:pt>
                <c:pt idx="145">
                  <c:v>2007</c:v>
                </c:pt>
                <c:pt idx="146">
                  <c:v>2007</c:v>
                </c:pt>
                <c:pt idx="147">
                  <c:v>2007</c:v>
                </c:pt>
                <c:pt idx="148">
                  <c:v>2007</c:v>
                </c:pt>
                <c:pt idx="149">
                  <c:v>2007</c:v>
                </c:pt>
                <c:pt idx="150">
                  <c:v>2007</c:v>
                </c:pt>
                <c:pt idx="151">
                  <c:v>2007</c:v>
                </c:pt>
                <c:pt idx="152">
                  <c:v>2008</c:v>
                </c:pt>
                <c:pt idx="153">
                  <c:v>2008</c:v>
                </c:pt>
                <c:pt idx="154">
                  <c:v>2008</c:v>
                </c:pt>
                <c:pt idx="155">
                  <c:v>2008</c:v>
                </c:pt>
                <c:pt idx="156">
                  <c:v>2008</c:v>
                </c:pt>
                <c:pt idx="157">
                  <c:v>2008</c:v>
                </c:pt>
                <c:pt idx="158">
                  <c:v>2008</c:v>
                </c:pt>
                <c:pt idx="159">
                  <c:v>2008</c:v>
                </c:pt>
                <c:pt idx="160">
                  <c:v>2008</c:v>
                </c:pt>
                <c:pt idx="161">
                  <c:v>2008</c:v>
                </c:pt>
                <c:pt idx="162">
                  <c:v>2008</c:v>
                </c:pt>
                <c:pt idx="163">
                  <c:v>2008</c:v>
                </c:pt>
                <c:pt idx="164">
                  <c:v>2009</c:v>
                </c:pt>
                <c:pt idx="165">
                  <c:v>2009</c:v>
                </c:pt>
                <c:pt idx="166">
                  <c:v>2009</c:v>
                </c:pt>
                <c:pt idx="167">
                  <c:v>2009</c:v>
                </c:pt>
                <c:pt idx="168">
                  <c:v>2009</c:v>
                </c:pt>
                <c:pt idx="169">
                  <c:v>2009</c:v>
                </c:pt>
                <c:pt idx="170">
                  <c:v>2009</c:v>
                </c:pt>
                <c:pt idx="171">
                  <c:v>2009</c:v>
                </c:pt>
                <c:pt idx="172">
                  <c:v>2009</c:v>
                </c:pt>
                <c:pt idx="173">
                  <c:v>2009</c:v>
                </c:pt>
                <c:pt idx="174">
                  <c:v>2009</c:v>
                </c:pt>
                <c:pt idx="175">
                  <c:v>2009</c:v>
                </c:pt>
                <c:pt idx="176">
                  <c:v>2010</c:v>
                </c:pt>
                <c:pt idx="177">
                  <c:v>2010</c:v>
                </c:pt>
                <c:pt idx="178">
                  <c:v>2010</c:v>
                </c:pt>
                <c:pt idx="179">
                  <c:v>2010</c:v>
                </c:pt>
                <c:pt idx="180">
                  <c:v>2010</c:v>
                </c:pt>
                <c:pt idx="181">
                  <c:v>2010</c:v>
                </c:pt>
                <c:pt idx="182">
                  <c:v>2010</c:v>
                </c:pt>
                <c:pt idx="183">
                  <c:v>2010</c:v>
                </c:pt>
                <c:pt idx="184">
                  <c:v>2010</c:v>
                </c:pt>
                <c:pt idx="185">
                  <c:v>2010</c:v>
                </c:pt>
                <c:pt idx="186">
                  <c:v>2010</c:v>
                </c:pt>
                <c:pt idx="187">
                  <c:v>2010</c:v>
                </c:pt>
                <c:pt idx="188">
                  <c:v>2011</c:v>
                </c:pt>
                <c:pt idx="189">
                  <c:v>2011</c:v>
                </c:pt>
                <c:pt idx="190">
                  <c:v>2011</c:v>
                </c:pt>
                <c:pt idx="191">
                  <c:v>2011</c:v>
                </c:pt>
                <c:pt idx="192">
                  <c:v>2011</c:v>
                </c:pt>
                <c:pt idx="193">
                  <c:v>2011</c:v>
                </c:pt>
                <c:pt idx="194">
                  <c:v>2011</c:v>
                </c:pt>
                <c:pt idx="195">
                  <c:v>2011</c:v>
                </c:pt>
                <c:pt idx="196">
                  <c:v>2011</c:v>
                </c:pt>
                <c:pt idx="197">
                  <c:v>2011</c:v>
                </c:pt>
                <c:pt idx="198">
                  <c:v>2011</c:v>
                </c:pt>
                <c:pt idx="199">
                  <c:v>2011</c:v>
                </c:pt>
                <c:pt idx="200">
                  <c:v>2012</c:v>
                </c:pt>
                <c:pt idx="201">
                  <c:v>2012</c:v>
                </c:pt>
                <c:pt idx="202">
                  <c:v>2012</c:v>
                </c:pt>
                <c:pt idx="203">
                  <c:v>2012</c:v>
                </c:pt>
                <c:pt idx="204">
                  <c:v>2012</c:v>
                </c:pt>
                <c:pt idx="205">
                  <c:v>2012</c:v>
                </c:pt>
                <c:pt idx="206">
                  <c:v>2012</c:v>
                </c:pt>
                <c:pt idx="207">
                  <c:v>2012</c:v>
                </c:pt>
                <c:pt idx="208">
                  <c:v>2012</c:v>
                </c:pt>
                <c:pt idx="209">
                  <c:v>2012</c:v>
                </c:pt>
                <c:pt idx="210">
                  <c:v>2012</c:v>
                </c:pt>
                <c:pt idx="211">
                  <c:v>2012</c:v>
                </c:pt>
                <c:pt idx="212">
                  <c:v>2013</c:v>
                </c:pt>
                <c:pt idx="213">
                  <c:v>2013</c:v>
                </c:pt>
                <c:pt idx="214">
                  <c:v>2013</c:v>
                </c:pt>
                <c:pt idx="215">
                  <c:v>2013</c:v>
                </c:pt>
                <c:pt idx="216">
                  <c:v>2013</c:v>
                </c:pt>
                <c:pt idx="217">
                  <c:v>2013</c:v>
                </c:pt>
                <c:pt idx="218">
                  <c:v>2013</c:v>
                </c:pt>
                <c:pt idx="219">
                  <c:v>2013</c:v>
                </c:pt>
                <c:pt idx="220">
                  <c:v>2013</c:v>
                </c:pt>
                <c:pt idx="221">
                  <c:v>2013</c:v>
                </c:pt>
                <c:pt idx="222">
                  <c:v>2013</c:v>
                </c:pt>
                <c:pt idx="223">
                  <c:v>2013</c:v>
                </c:pt>
                <c:pt idx="224">
                  <c:v>2014</c:v>
                </c:pt>
                <c:pt idx="225">
                  <c:v>2014</c:v>
                </c:pt>
                <c:pt idx="226">
                  <c:v>2014</c:v>
                </c:pt>
                <c:pt idx="227">
                  <c:v>2014</c:v>
                </c:pt>
                <c:pt idx="228">
                  <c:v>2014</c:v>
                </c:pt>
                <c:pt idx="229">
                  <c:v>2014</c:v>
                </c:pt>
                <c:pt idx="230">
                  <c:v>2014</c:v>
                </c:pt>
                <c:pt idx="231">
                  <c:v>2014</c:v>
                </c:pt>
                <c:pt idx="232">
                  <c:v>2014</c:v>
                </c:pt>
                <c:pt idx="233">
                  <c:v>2014</c:v>
                </c:pt>
                <c:pt idx="234">
                  <c:v>2014</c:v>
                </c:pt>
                <c:pt idx="235">
                  <c:v>2014</c:v>
                </c:pt>
                <c:pt idx="236">
                  <c:v>2015</c:v>
                </c:pt>
                <c:pt idx="237">
                  <c:v>2015</c:v>
                </c:pt>
                <c:pt idx="238">
                  <c:v>2015</c:v>
                </c:pt>
                <c:pt idx="239">
                  <c:v>2015</c:v>
                </c:pt>
                <c:pt idx="240">
                  <c:v>2015</c:v>
                </c:pt>
                <c:pt idx="241">
                  <c:v>2015</c:v>
                </c:pt>
                <c:pt idx="242">
                  <c:v>2015</c:v>
                </c:pt>
                <c:pt idx="243">
                  <c:v>2015</c:v>
                </c:pt>
                <c:pt idx="244">
                  <c:v>2015</c:v>
                </c:pt>
                <c:pt idx="245">
                  <c:v>2015</c:v>
                </c:pt>
                <c:pt idx="246">
                  <c:v>2015</c:v>
                </c:pt>
                <c:pt idx="247">
                  <c:v>2015</c:v>
                </c:pt>
              </c:numCache>
            </c:numRef>
          </c:cat>
          <c:val>
            <c:numRef>
              <c:f>Sheet1!$B$2:$B$249</c:f>
              <c:numCache>
                <c:formatCode>General</c:formatCode>
                <c:ptCount val="248"/>
                <c:pt idx="0">
                  <c:v>9747</c:v>
                </c:pt>
                <c:pt idx="1">
                  <c:v>6903</c:v>
                </c:pt>
                <c:pt idx="2">
                  <c:v>16667</c:v>
                </c:pt>
                <c:pt idx="3">
                  <c:v>8489</c:v>
                </c:pt>
                <c:pt idx="4">
                  <c:v>7164</c:v>
                </c:pt>
                <c:pt idx="5">
                  <c:v>12211</c:v>
                </c:pt>
                <c:pt idx="6">
                  <c:v>7228</c:v>
                </c:pt>
                <c:pt idx="7">
                  <c:v>9694</c:v>
                </c:pt>
                <c:pt idx="8">
                  <c:v>16619</c:v>
                </c:pt>
                <c:pt idx="9">
                  <c:v>14010</c:v>
                </c:pt>
                <c:pt idx="10">
                  <c:v>12597</c:v>
                </c:pt>
                <c:pt idx="11">
                  <c:v>17662</c:v>
                </c:pt>
                <c:pt idx="12">
                  <c:v>17723</c:v>
                </c:pt>
                <c:pt idx="13">
                  <c:v>20191</c:v>
                </c:pt>
                <c:pt idx="14">
                  <c:v>27175</c:v>
                </c:pt>
                <c:pt idx="15">
                  <c:v>19880</c:v>
                </c:pt>
                <c:pt idx="16">
                  <c:v>17023</c:v>
                </c:pt>
                <c:pt idx="17">
                  <c:v>26951</c:v>
                </c:pt>
                <c:pt idx="18">
                  <c:v>25780</c:v>
                </c:pt>
                <c:pt idx="19">
                  <c:v>33297</c:v>
                </c:pt>
                <c:pt idx="20">
                  <c:v>34960</c:v>
                </c:pt>
                <c:pt idx="21">
                  <c:v>27529</c:v>
                </c:pt>
                <c:pt idx="22">
                  <c:v>30040</c:v>
                </c:pt>
                <c:pt idx="23">
                  <c:v>29534</c:v>
                </c:pt>
                <c:pt idx="24">
                  <c:v>29917</c:v>
                </c:pt>
                <c:pt idx="25">
                  <c:v>29744</c:v>
                </c:pt>
                <c:pt idx="26">
                  <c:v>38704</c:v>
                </c:pt>
                <c:pt idx="27">
                  <c:v>31904</c:v>
                </c:pt>
                <c:pt idx="28">
                  <c:v>35524</c:v>
                </c:pt>
                <c:pt idx="29">
                  <c:v>39801</c:v>
                </c:pt>
                <c:pt idx="30">
                  <c:v>32106</c:v>
                </c:pt>
                <c:pt idx="31">
                  <c:v>37903</c:v>
                </c:pt>
                <c:pt idx="32">
                  <c:v>43030</c:v>
                </c:pt>
                <c:pt idx="33">
                  <c:v>46921</c:v>
                </c:pt>
                <c:pt idx="34">
                  <c:v>51180</c:v>
                </c:pt>
                <c:pt idx="35">
                  <c:v>55302</c:v>
                </c:pt>
                <c:pt idx="36">
                  <c:v>40044</c:v>
                </c:pt>
                <c:pt idx="37">
                  <c:v>42319</c:v>
                </c:pt>
                <c:pt idx="38">
                  <c:v>42231</c:v>
                </c:pt>
                <c:pt idx="39">
                  <c:v>46829</c:v>
                </c:pt>
                <c:pt idx="40">
                  <c:v>42014</c:v>
                </c:pt>
                <c:pt idx="41">
                  <c:v>63473</c:v>
                </c:pt>
                <c:pt idx="42">
                  <c:v>56173</c:v>
                </c:pt>
                <c:pt idx="43">
                  <c:v>58961</c:v>
                </c:pt>
                <c:pt idx="44">
                  <c:v>66469</c:v>
                </c:pt>
                <c:pt idx="45">
                  <c:v>60727</c:v>
                </c:pt>
                <c:pt idx="46">
                  <c:v>63707</c:v>
                </c:pt>
                <c:pt idx="47">
                  <c:v>63636</c:v>
                </c:pt>
                <c:pt idx="48">
                  <c:v>63411</c:v>
                </c:pt>
                <c:pt idx="49">
                  <c:v>66287</c:v>
                </c:pt>
                <c:pt idx="50">
                  <c:v>66211</c:v>
                </c:pt>
                <c:pt idx="51">
                  <c:v>62306</c:v>
                </c:pt>
                <c:pt idx="52">
                  <c:v>66313</c:v>
                </c:pt>
                <c:pt idx="53">
                  <c:v>66343</c:v>
                </c:pt>
                <c:pt idx="54">
                  <c:v>59377</c:v>
                </c:pt>
                <c:pt idx="55">
                  <c:v>62425</c:v>
                </c:pt>
                <c:pt idx="56">
                  <c:v>62695</c:v>
                </c:pt>
                <c:pt idx="57">
                  <c:v>74563</c:v>
                </c:pt>
                <c:pt idx="58">
                  <c:v>87447</c:v>
                </c:pt>
                <c:pt idx="59">
                  <c:v>84537</c:v>
                </c:pt>
                <c:pt idx="60">
                  <c:v>94645</c:v>
                </c:pt>
                <c:pt idx="61">
                  <c:v>95491</c:v>
                </c:pt>
                <c:pt idx="62">
                  <c:v>96166</c:v>
                </c:pt>
                <c:pt idx="63">
                  <c:v>114024</c:v>
                </c:pt>
                <c:pt idx="64">
                  <c:v>95952</c:v>
                </c:pt>
                <c:pt idx="65">
                  <c:v>93779</c:v>
                </c:pt>
                <c:pt idx="66">
                  <c:v>87747</c:v>
                </c:pt>
                <c:pt idx="67">
                  <c:v>80291</c:v>
                </c:pt>
                <c:pt idx="68">
                  <c:v>100305</c:v>
                </c:pt>
                <c:pt idx="69">
                  <c:v>87112</c:v>
                </c:pt>
                <c:pt idx="70">
                  <c:v>105676</c:v>
                </c:pt>
                <c:pt idx="71">
                  <c:v>103081</c:v>
                </c:pt>
                <c:pt idx="72">
                  <c:v>115953</c:v>
                </c:pt>
                <c:pt idx="73">
                  <c:v>104319</c:v>
                </c:pt>
                <c:pt idx="74">
                  <c:v>109177</c:v>
                </c:pt>
                <c:pt idx="75">
                  <c:v>112021</c:v>
                </c:pt>
                <c:pt idx="76">
                  <c:v>97660</c:v>
                </c:pt>
                <c:pt idx="77">
                  <c:v>115358</c:v>
                </c:pt>
                <c:pt idx="78">
                  <c:v>98955</c:v>
                </c:pt>
                <c:pt idx="79">
                  <c:v>91425</c:v>
                </c:pt>
                <c:pt idx="80">
                  <c:v>116229</c:v>
                </c:pt>
                <c:pt idx="81">
                  <c:v>108807</c:v>
                </c:pt>
                <c:pt idx="82">
                  <c:v>124468</c:v>
                </c:pt>
                <c:pt idx="83">
                  <c:v>122007</c:v>
                </c:pt>
                <c:pt idx="84">
                  <c:v>127664</c:v>
                </c:pt>
                <c:pt idx="85">
                  <c:v>119832</c:v>
                </c:pt>
                <c:pt idx="86">
                  <c:v>116191</c:v>
                </c:pt>
                <c:pt idx="87">
                  <c:v>142777</c:v>
                </c:pt>
                <c:pt idx="88">
                  <c:v>113993</c:v>
                </c:pt>
                <c:pt idx="89">
                  <c:v>135796</c:v>
                </c:pt>
                <c:pt idx="90">
                  <c:v>106664</c:v>
                </c:pt>
                <c:pt idx="91">
                  <c:v>99366</c:v>
                </c:pt>
                <c:pt idx="92">
                  <c:v>125644</c:v>
                </c:pt>
                <c:pt idx="93">
                  <c:v>112472</c:v>
                </c:pt>
                <c:pt idx="94">
                  <c:v>122765</c:v>
                </c:pt>
                <c:pt idx="95">
                  <c:v>127940</c:v>
                </c:pt>
                <c:pt idx="96">
                  <c:v>127912</c:v>
                </c:pt>
                <c:pt idx="97">
                  <c:v>117211</c:v>
                </c:pt>
                <c:pt idx="98">
                  <c:v>134882</c:v>
                </c:pt>
                <c:pt idx="99">
                  <c:v>130776</c:v>
                </c:pt>
                <c:pt idx="100">
                  <c:v>121608</c:v>
                </c:pt>
                <c:pt idx="101">
                  <c:v>127453</c:v>
                </c:pt>
                <c:pt idx="102">
                  <c:v>112256</c:v>
                </c:pt>
                <c:pt idx="103">
                  <c:v>82156</c:v>
                </c:pt>
                <c:pt idx="104">
                  <c:v>133258</c:v>
                </c:pt>
                <c:pt idx="105">
                  <c:v>125144</c:v>
                </c:pt>
                <c:pt idx="106">
                  <c:v>128462</c:v>
                </c:pt>
                <c:pt idx="107">
                  <c:v>119410</c:v>
                </c:pt>
                <c:pt idx="108">
                  <c:v>116667</c:v>
                </c:pt>
                <c:pt idx="109">
                  <c:v>123789</c:v>
                </c:pt>
                <c:pt idx="110">
                  <c:v>112573</c:v>
                </c:pt>
                <c:pt idx="111">
                  <c:v>127667</c:v>
                </c:pt>
                <c:pt idx="112">
                  <c:v>114690</c:v>
                </c:pt>
                <c:pt idx="113">
                  <c:v>116167</c:v>
                </c:pt>
                <c:pt idx="114">
                  <c:v>97169</c:v>
                </c:pt>
                <c:pt idx="115">
                  <c:v>110317</c:v>
                </c:pt>
                <c:pt idx="116">
                  <c:v>106291</c:v>
                </c:pt>
                <c:pt idx="117">
                  <c:v>107046</c:v>
                </c:pt>
                <c:pt idx="118">
                  <c:v>126525</c:v>
                </c:pt>
                <c:pt idx="119">
                  <c:v>126309</c:v>
                </c:pt>
                <c:pt idx="120">
                  <c:v>111337</c:v>
                </c:pt>
                <c:pt idx="121">
                  <c:v>120295</c:v>
                </c:pt>
                <c:pt idx="122">
                  <c:v>113779</c:v>
                </c:pt>
                <c:pt idx="123">
                  <c:v>131928</c:v>
                </c:pt>
                <c:pt idx="124">
                  <c:v>124875</c:v>
                </c:pt>
                <c:pt idx="125">
                  <c:v>112599</c:v>
                </c:pt>
                <c:pt idx="126">
                  <c:v>112720</c:v>
                </c:pt>
                <c:pt idx="127">
                  <c:v>99568</c:v>
                </c:pt>
                <c:pt idx="128">
                  <c:v>102960</c:v>
                </c:pt>
                <c:pt idx="129">
                  <c:v>114835</c:v>
                </c:pt>
                <c:pt idx="130">
                  <c:v>128940</c:v>
                </c:pt>
                <c:pt idx="131">
                  <c:v>111289</c:v>
                </c:pt>
                <c:pt idx="132">
                  <c:v>120109</c:v>
                </c:pt>
                <c:pt idx="133">
                  <c:v>122409</c:v>
                </c:pt>
                <c:pt idx="134">
                  <c:v>112405</c:v>
                </c:pt>
                <c:pt idx="135">
                  <c:v>127997</c:v>
                </c:pt>
                <c:pt idx="136">
                  <c:v>113977</c:v>
                </c:pt>
                <c:pt idx="137">
                  <c:v>111748</c:v>
                </c:pt>
                <c:pt idx="138">
                  <c:v>105629</c:v>
                </c:pt>
                <c:pt idx="139">
                  <c:v>93925</c:v>
                </c:pt>
                <c:pt idx="140">
                  <c:v>121330</c:v>
                </c:pt>
                <c:pt idx="141">
                  <c:v>88822</c:v>
                </c:pt>
                <c:pt idx="142">
                  <c:v>133630</c:v>
                </c:pt>
                <c:pt idx="143">
                  <c:v>113724</c:v>
                </c:pt>
                <c:pt idx="144">
                  <c:v>123321</c:v>
                </c:pt>
                <c:pt idx="145">
                  <c:v>119239</c:v>
                </c:pt>
                <c:pt idx="146">
                  <c:v>113118</c:v>
                </c:pt>
                <c:pt idx="147">
                  <c:v>127913</c:v>
                </c:pt>
                <c:pt idx="148">
                  <c:v>112679</c:v>
                </c:pt>
                <c:pt idx="149">
                  <c:v>124587</c:v>
                </c:pt>
                <c:pt idx="150">
                  <c:v>110790</c:v>
                </c:pt>
                <c:pt idx="151">
                  <c:v>98538</c:v>
                </c:pt>
                <c:pt idx="152">
                  <c:v>120441</c:v>
                </c:pt>
                <c:pt idx="153">
                  <c:v>116037</c:v>
                </c:pt>
                <c:pt idx="154">
                  <c:v>118075</c:v>
                </c:pt>
                <c:pt idx="155">
                  <c:v>127193</c:v>
                </c:pt>
                <c:pt idx="156">
                  <c:v>120012</c:v>
                </c:pt>
                <c:pt idx="157">
                  <c:v>110285</c:v>
                </c:pt>
                <c:pt idx="158">
                  <c:v>121959</c:v>
                </c:pt>
                <c:pt idx="159">
                  <c:v>120917</c:v>
                </c:pt>
                <c:pt idx="160">
                  <c:v>117934</c:v>
                </c:pt>
                <c:pt idx="161">
                  <c:v>118154</c:v>
                </c:pt>
                <c:pt idx="162">
                  <c:v>101624</c:v>
                </c:pt>
                <c:pt idx="163">
                  <c:v>100508</c:v>
                </c:pt>
                <c:pt idx="164">
                  <c:v>111680</c:v>
                </c:pt>
                <c:pt idx="165">
                  <c:v>109053</c:v>
                </c:pt>
                <c:pt idx="166">
                  <c:v>116006</c:v>
                </c:pt>
                <c:pt idx="167">
                  <c:v>113572</c:v>
                </c:pt>
                <c:pt idx="168">
                  <c:v>116366</c:v>
                </c:pt>
                <c:pt idx="169">
                  <c:v>104012</c:v>
                </c:pt>
                <c:pt idx="170">
                  <c:v>116814</c:v>
                </c:pt>
                <c:pt idx="171">
                  <c:v>116416</c:v>
                </c:pt>
                <c:pt idx="172">
                  <c:v>108215</c:v>
                </c:pt>
                <c:pt idx="173">
                  <c:v>124828</c:v>
                </c:pt>
                <c:pt idx="174">
                  <c:v>91773</c:v>
                </c:pt>
                <c:pt idx="175">
                  <c:v>101958</c:v>
                </c:pt>
                <c:pt idx="176">
                  <c:v>97862</c:v>
                </c:pt>
                <c:pt idx="177">
                  <c:v>103918</c:v>
                </c:pt>
                <c:pt idx="178">
                  <c:v>110688</c:v>
                </c:pt>
                <c:pt idx="179">
                  <c:v>112515</c:v>
                </c:pt>
                <c:pt idx="180">
                  <c:v>99168</c:v>
                </c:pt>
                <c:pt idx="181">
                  <c:v>111724</c:v>
                </c:pt>
                <c:pt idx="182">
                  <c:v>101071</c:v>
                </c:pt>
                <c:pt idx="183">
                  <c:v>105013</c:v>
                </c:pt>
                <c:pt idx="184">
                  <c:v>101940</c:v>
                </c:pt>
                <c:pt idx="185">
                  <c:v>94846</c:v>
                </c:pt>
                <c:pt idx="186">
                  <c:v>89865</c:v>
                </c:pt>
                <c:pt idx="187">
                  <c:v>89577</c:v>
                </c:pt>
                <c:pt idx="188">
                  <c:v>90885</c:v>
                </c:pt>
                <c:pt idx="189">
                  <c:v>84643</c:v>
                </c:pt>
                <c:pt idx="190">
                  <c:v>104114</c:v>
                </c:pt>
                <c:pt idx="191">
                  <c:v>88811</c:v>
                </c:pt>
                <c:pt idx="192">
                  <c:v>92494</c:v>
                </c:pt>
                <c:pt idx="193">
                  <c:v>94667</c:v>
                </c:pt>
                <c:pt idx="194">
                  <c:v>86321</c:v>
                </c:pt>
                <c:pt idx="195">
                  <c:v>94843</c:v>
                </c:pt>
                <c:pt idx="196">
                  <c:v>88880</c:v>
                </c:pt>
                <c:pt idx="197">
                  <c:v>84943</c:v>
                </c:pt>
                <c:pt idx="198">
                  <c:v>84777</c:v>
                </c:pt>
                <c:pt idx="199">
                  <c:v>82596</c:v>
                </c:pt>
                <c:pt idx="200">
                  <c:v>85529</c:v>
                </c:pt>
                <c:pt idx="201">
                  <c:v>86790</c:v>
                </c:pt>
                <c:pt idx="202">
                  <c:v>94926</c:v>
                </c:pt>
                <c:pt idx="203">
                  <c:v>79113</c:v>
                </c:pt>
                <c:pt idx="204">
                  <c:v>90662</c:v>
                </c:pt>
                <c:pt idx="205">
                  <c:v>88990</c:v>
                </c:pt>
                <c:pt idx="206">
                  <c:v>80686</c:v>
                </c:pt>
                <c:pt idx="207">
                  <c:v>92976</c:v>
                </c:pt>
                <c:pt idx="208">
                  <c:v>81053</c:v>
                </c:pt>
                <c:pt idx="209">
                  <c:v>86121</c:v>
                </c:pt>
                <c:pt idx="210">
                  <c:v>75277</c:v>
                </c:pt>
                <c:pt idx="211">
                  <c:v>67554</c:v>
                </c:pt>
                <c:pt idx="212">
                  <c:v>83264</c:v>
                </c:pt>
                <c:pt idx="213">
                  <c:v>77671</c:v>
                </c:pt>
                <c:pt idx="214">
                  <c:v>85725</c:v>
                </c:pt>
                <c:pt idx="215">
                  <c:v>83674</c:v>
                </c:pt>
                <c:pt idx="216">
                  <c:v>85773</c:v>
                </c:pt>
                <c:pt idx="217">
                  <c:v>80459</c:v>
                </c:pt>
                <c:pt idx="218">
                  <c:v>82623</c:v>
                </c:pt>
                <c:pt idx="219">
                  <c:v>88083</c:v>
                </c:pt>
                <c:pt idx="220">
                  <c:v>73651</c:v>
                </c:pt>
                <c:pt idx="221">
                  <c:v>84069</c:v>
                </c:pt>
                <c:pt idx="222">
                  <c:v>70256</c:v>
                </c:pt>
                <c:pt idx="223">
                  <c:v>64275</c:v>
                </c:pt>
                <c:pt idx="224">
                  <c:v>78243</c:v>
                </c:pt>
                <c:pt idx="225">
                  <c:v>73739</c:v>
                </c:pt>
                <c:pt idx="226">
                  <c:v>81582</c:v>
                </c:pt>
                <c:pt idx="227">
                  <c:v>81459</c:v>
                </c:pt>
                <c:pt idx="228">
                  <c:v>82290</c:v>
                </c:pt>
                <c:pt idx="229">
                  <c:v>72967</c:v>
                </c:pt>
                <c:pt idx="230">
                  <c:v>82655</c:v>
                </c:pt>
                <c:pt idx="231">
                  <c:v>80423</c:v>
                </c:pt>
                <c:pt idx="232">
                  <c:v>74366</c:v>
                </c:pt>
                <c:pt idx="233">
                  <c:v>80767</c:v>
                </c:pt>
                <c:pt idx="234">
                  <c:v>64614</c:v>
                </c:pt>
                <c:pt idx="235">
                  <c:v>65281</c:v>
                </c:pt>
                <c:pt idx="236">
                  <c:v>75058</c:v>
                </c:pt>
                <c:pt idx="237">
                  <c:v>71144</c:v>
                </c:pt>
                <c:pt idx="238">
                  <c:v>77514</c:v>
                </c:pt>
                <c:pt idx="239">
                  <c:v>78163</c:v>
                </c:pt>
                <c:pt idx="240">
                  <c:v>75024</c:v>
                </c:pt>
                <c:pt idx="241">
                  <c:v>75628</c:v>
                </c:pt>
                <c:pt idx="242">
                  <c:v>80757</c:v>
                </c:pt>
                <c:pt idx="243">
                  <c:v>77694</c:v>
                </c:pt>
                <c:pt idx="244">
                  <c:v>79808</c:v>
                </c:pt>
                <c:pt idx="245">
                  <c:v>82694</c:v>
                </c:pt>
                <c:pt idx="246">
                  <c:v>63736</c:v>
                </c:pt>
                <c:pt idx="247">
                  <c:v>68962</c:v>
                </c:pt>
              </c:numCache>
            </c:numRef>
          </c:val>
          <c:smooth val="1"/>
          <c:extLst>
            <c:ext xmlns:c16="http://schemas.microsoft.com/office/drawing/2014/chart" uri="{C3380CC4-5D6E-409C-BE32-E72D297353CC}">
              <c16:uniqueId val="{00000001-E93B-BB4D-BF1A-14D2D2DF56F7}"/>
            </c:ext>
          </c:extLst>
        </c:ser>
        <c:dLbls>
          <c:showLegendKey val="0"/>
          <c:showVal val="0"/>
          <c:showCatName val="0"/>
          <c:showSerName val="0"/>
          <c:showPercent val="0"/>
          <c:showBubbleSize val="0"/>
        </c:dLbls>
        <c:marker val="1"/>
        <c:smooth val="0"/>
        <c:axId val="-2120983448"/>
        <c:axId val="-2121721144"/>
      </c:lineChart>
      <c:catAx>
        <c:axId val="2126408968"/>
        <c:scaling>
          <c:orientation val="minMax"/>
        </c:scaling>
        <c:delete val="0"/>
        <c:axPos val="b"/>
        <c:numFmt formatCode="General" sourceLinked="1"/>
        <c:majorTickMark val="none"/>
        <c:minorTickMark val="none"/>
        <c:tickLblPos val="nextTo"/>
        <c:spPr>
          <a:ln>
            <a:noFill/>
          </a:ln>
        </c:spPr>
        <c:txPr>
          <a:bodyPr rot="0"/>
          <a:lstStyle/>
          <a:p>
            <a:pPr>
              <a:defRPr sz="800">
                <a:solidFill>
                  <a:schemeClr val="bg1">
                    <a:lumMod val="50000"/>
                  </a:schemeClr>
                </a:solidFill>
              </a:defRPr>
            </a:pPr>
            <a:endParaRPr lang="en-US"/>
          </a:p>
        </c:txPr>
        <c:crossAx val="-2121949208"/>
        <c:crosses val="autoZero"/>
        <c:auto val="1"/>
        <c:lblAlgn val="ctr"/>
        <c:lblOffset val="100"/>
        <c:tickLblSkip val="12"/>
        <c:noMultiLvlLbl val="1"/>
      </c:catAx>
      <c:valAx>
        <c:axId val="-2121949208"/>
        <c:scaling>
          <c:orientation val="minMax"/>
        </c:scaling>
        <c:delete val="0"/>
        <c:axPos val="l"/>
        <c:numFmt formatCode="#,##0" sourceLinked="0"/>
        <c:majorTickMark val="none"/>
        <c:minorTickMark val="none"/>
        <c:tickLblPos val="nextTo"/>
        <c:spPr>
          <a:ln>
            <a:noFill/>
          </a:ln>
        </c:spPr>
        <c:txPr>
          <a:bodyPr/>
          <a:lstStyle/>
          <a:p>
            <a:pPr>
              <a:defRPr sz="800">
                <a:solidFill>
                  <a:schemeClr val="bg1">
                    <a:lumMod val="50000"/>
                  </a:schemeClr>
                </a:solidFill>
              </a:defRPr>
            </a:pPr>
            <a:endParaRPr lang="en-US"/>
          </a:p>
        </c:txPr>
        <c:crossAx val="2126408968"/>
        <c:crosses val="autoZero"/>
        <c:crossBetween val="between"/>
        <c:dispUnits>
          <c:builtInUnit val="thousands"/>
        </c:dispUnits>
      </c:valAx>
      <c:valAx>
        <c:axId val="-2121721144"/>
        <c:scaling>
          <c:orientation val="minMax"/>
        </c:scaling>
        <c:delete val="0"/>
        <c:axPos val="r"/>
        <c:numFmt formatCode="#,##0" sourceLinked="0"/>
        <c:majorTickMark val="none"/>
        <c:minorTickMark val="none"/>
        <c:tickLblPos val="nextTo"/>
        <c:spPr>
          <a:ln>
            <a:noFill/>
          </a:ln>
        </c:spPr>
        <c:txPr>
          <a:bodyPr/>
          <a:lstStyle/>
          <a:p>
            <a:pPr>
              <a:defRPr sz="800">
                <a:solidFill>
                  <a:schemeClr val="bg1">
                    <a:lumMod val="50000"/>
                  </a:schemeClr>
                </a:solidFill>
              </a:defRPr>
            </a:pPr>
            <a:endParaRPr lang="en-US"/>
          </a:p>
        </c:txPr>
        <c:crossAx val="-2120983448"/>
        <c:crosses val="max"/>
        <c:crossBetween val="between"/>
        <c:dispUnits>
          <c:builtInUnit val="thousands"/>
        </c:dispUnits>
      </c:valAx>
      <c:catAx>
        <c:axId val="-2120983448"/>
        <c:scaling>
          <c:orientation val="minMax"/>
        </c:scaling>
        <c:delete val="1"/>
        <c:axPos val="b"/>
        <c:numFmt formatCode="General" sourceLinked="1"/>
        <c:majorTickMark val="out"/>
        <c:minorTickMark val="none"/>
        <c:tickLblPos val="nextTo"/>
        <c:crossAx val="-2121721144"/>
        <c:crosses val="autoZero"/>
        <c:auto val="1"/>
        <c:lblAlgn val="ctr"/>
        <c:lblOffset val="100"/>
        <c:tickLblSkip val="1"/>
        <c:tickMarkSkip val="1"/>
        <c:noMultiLvlLbl val="1"/>
      </c:catAx>
    </c:plotArea>
    <c:plotVisOnly val="1"/>
    <c:dispBlanksAs val="gap"/>
    <c:showDLblsOverMax val="0"/>
  </c:chart>
  <c:txPr>
    <a:bodyPr/>
    <a:lstStyle/>
    <a:p>
      <a:pPr>
        <a:defRPr sz="1200">
          <a:solidFill>
            <a:srgbClr val="1435A0"/>
          </a:solidFill>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249152564172201E-2"/>
          <c:y val="0.17261428887481001"/>
          <c:w val="0.94810116497417696"/>
          <c:h val="0.72838081542489197"/>
        </c:manualLayout>
      </c:layout>
      <c:lineChart>
        <c:grouping val="standard"/>
        <c:varyColors val="0"/>
        <c:ser>
          <c:idx val="1"/>
          <c:order val="0"/>
          <c:tx>
            <c:strRef>
              <c:f>Sheet1!$C$1</c:f>
              <c:strCache>
                <c:ptCount val="1"/>
                <c:pt idx="0">
                  <c:v>Consumer Stress</c:v>
                </c:pt>
              </c:strCache>
            </c:strRef>
          </c:tx>
          <c:spPr>
            <a:ln w="19050">
              <a:solidFill>
                <a:srgbClr val="3E2B56"/>
              </a:solidFill>
            </a:ln>
          </c:spPr>
          <c:marker>
            <c:symbol val="none"/>
          </c:marker>
          <c:dPt>
            <c:idx val="167"/>
            <c:bubble3D val="0"/>
            <c:extLst>
              <c:ext xmlns:c16="http://schemas.microsoft.com/office/drawing/2014/chart" uri="{C3380CC4-5D6E-409C-BE32-E72D297353CC}">
                <c16:uniqueId val="{00000000-BBBC-FF42-834E-3EF35179A14A}"/>
              </c:ext>
            </c:extLst>
          </c:dPt>
          <c:cat>
            <c:numRef>
              <c:f>Sheet1!$B$2:$B$196</c:f>
              <c:numCache>
                <c:formatCode>0</c:formatCode>
                <c:ptCount val="195"/>
                <c:pt idx="0">
                  <c:v>2002</c:v>
                </c:pt>
                <c:pt idx="1">
                  <c:v>2002</c:v>
                </c:pt>
                <c:pt idx="2">
                  <c:v>2002</c:v>
                </c:pt>
                <c:pt idx="3">
                  <c:v>2002</c:v>
                </c:pt>
                <c:pt idx="4">
                  <c:v>2002</c:v>
                </c:pt>
                <c:pt idx="5">
                  <c:v>2002</c:v>
                </c:pt>
                <c:pt idx="6">
                  <c:v>2002</c:v>
                </c:pt>
                <c:pt idx="7">
                  <c:v>2002</c:v>
                </c:pt>
                <c:pt idx="8">
                  <c:v>2002</c:v>
                </c:pt>
                <c:pt idx="9">
                  <c:v>2002</c:v>
                </c:pt>
                <c:pt idx="10">
                  <c:v>2002</c:v>
                </c:pt>
                <c:pt idx="11">
                  <c:v>2002</c:v>
                </c:pt>
                <c:pt idx="12">
                  <c:v>2003</c:v>
                </c:pt>
                <c:pt idx="13">
                  <c:v>2003</c:v>
                </c:pt>
                <c:pt idx="14">
                  <c:v>2003</c:v>
                </c:pt>
                <c:pt idx="15">
                  <c:v>2003</c:v>
                </c:pt>
                <c:pt idx="16">
                  <c:v>2003</c:v>
                </c:pt>
                <c:pt idx="17">
                  <c:v>2003</c:v>
                </c:pt>
                <c:pt idx="18">
                  <c:v>2003</c:v>
                </c:pt>
                <c:pt idx="19">
                  <c:v>2003</c:v>
                </c:pt>
                <c:pt idx="20">
                  <c:v>2003</c:v>
                </c:pt>
                <c:pt idx="21">
                  <c:v>2003</c:v>
                </c:pt>
                <c:pt idx="22">
                  <c:v>2003</c:v>
                </c:pt>
                <c:pt idx="23">
                  <c:v>2003</c:v>
                </c:pt>
                <c:pt idx="24">
                  <c:v>2004</c:v>
                </c:pt>
                <c:pt idx="25">
                  <c:v>2004</c:v>
                </c:pt>
                <c:pt idx="26">
                  <c:v>2004</c:v>
                </c:pt>
                <c:pt idx="27">
                  <c:v>2004</c:v>
                </c:pt>
                <c:pt idx="28">
                  <c:v>2004</c:v>
                </c:pt>
                <c:pt idx="29">
                  <c:v>2004</c:v>
                </c:pt>
                <c:pt idx="30">
                  <c:v>2004</c:v>
                </c:pt>
                <c:pt idx="31">
                  <c:v>2004</c:v>
                </c:pt>
                <c:pt idx="32">
                  <c:v>2004</c:v>
                </c:pt>
                <c:pt idx="33">
                  <c:v>2004</c:v>
                </c:pt>
                <c:pt idx="34">
                  <c:v>2004</c:v>
                </c:pt>
                <c:pt idx="35">
                  <c:v>2004</c:v>
                </c:pt>
                <c:pt idx="36">
                  <c:v>2005</c:v>
                </c:pt>
                <c:pt idx="37">
                  <c:v>2005</c:v>
                </c:pt>
                <c:pt idx="38">
                  <c:v>2005</c:v>
                </c:pt>
                <c:pt idx="39">
                  <c:v>2005</c:v>
                </c:pt>
                <c:pt idx="40">
                  <c:v>2005</c:v>
                </c:pt>
                <c:pt idx="41">
                  <c:v>2005</c:v>
                </c:pt>
                <c:pt idx="42">
                  <c:v>2005</c:v>
                </c:pt>
                <c:pt idx="43">
                  <c:v>2005</c:v>
                </c:pt>
                <c:pt idx="44">
                  <c:v>2005</c:v>
                </c:pt>
                <c:pt idx="45">
                  <c:v>2005</c:v>
                </c:pt>
                <c:pt idx="46">
                  <c:v>2005</c:v>
                </c:pt>
                <c:pt idx="47">
                  <c:v>2005</c:v>
                </c:pt>
                <c:pt idx="48">
                  <c:v>2006</c:v>
                </c:pt>
                <c:pt idx="49">
                  <c:v>2006</c:v>
                </c:pt>
                <c:pt idx="50">
                  <c:v>2006</c:v>
                </c:pt>
                <c:pt idx="51">
                  <c:v>2006</c:v>
                </c:pt>
                <c:pt idx="52">
                  <c:v>2006</c:v>
                </c:pt>
                <c:pt idx="53">
                  <c:v>2006</c:v>
                </c:pt>
                <c:pt idx="54">
                  <c:v>2006</c:v>
                </c:pt>
                <c:pt idx="55">
                  <c:v>2006</c:v>
                </c:pt>
                <c:pt idx="56">
                  <c:v>2006</c:v>
                </c:pt>
                <c:pt idx="57">
                  <c:v>2006</c:v>
                </c:pt>
                <c:pt idx="58">
                  <c:v>2006</c:v>
                </c:pt>
                <c:pt idx="59">
                  <c:v>2006</c:v>
                </c:pt>
                <c:pt idx="60">
                  <c:v>2007</c:v>
                </c:pt>
                <c:pt idx="61">
                  <c:v>2007</c:v>
                </c:pt>
                <c:pt idx="62">
                  <c:v>2007</c:v>
                </c:pt>
                <c:pt idx="63">
                  <c:v>2007</c:v>
                </c:pt>
                <c:pt idx="64">
                  <c:v>2007</c:v>
                </c:pt>
                <c:pt idx="65">
                  <c:v>2007</c:v>
                </c:pt>
                <c:pt idx="66">
                  <c:v>2007</c:v>
                </c:pt>
                <c:pt idx="67">
                  <c:v>2007</c:v>
                </c:pt>
                <c:pt idx="68">
                  <c:v>2007</c:v>
                </c:pt>
                <c:pt idx="69">
                  <c:v>2007</c:v>
                </c:pt>
                <c:pt idx="70">
                  <c:v>2007</c:v>
                </c:pt>
                <c:pt idx="71">
                  <c:v>2007</c:v>
                </c:pt>
                <c:pt idx="72">
                  <c:v>2008</c:v>
                </c:pt>
                <c:pt idx="73">
                  <c:v>2008</c:v>
                </c:pt>
                <c:pt idx="74">
                  <c:v>2008</c:v>
                </c:pt>
                <c:pt idx="75">
                  <c:v>2008</c:v>
                </c:pt>
                <c:pt idx="76">
                  <c:v>2008</c:v>
                </c:pt>
                <c:pt idx="77">
                  <c:v>2008</c:v>
                </c:pt>
                <c:pt idx="78">
                  <c:v>2008</c:v>
                </c:pt>
                <c:pt idx="79">
                  <c:v>2008</c:v>
                </c:pt>
                <c:pt idx="80">
                  <c:v>2008</c:v>
                </c:pt>
                <c:pt idx="81">
                  <c:v>2008</c:v>
                </c:pt>
                <c:pt idx="82">
                  <c:v>2008</c:v>
                </c:pt>
                <c:pt idx="83">
                  <c:v>2008</c:v>
                </c:pt>
                <c:pt idx="84">
                  <c:v>2009</c:v>
                </c:pt>
                <c:pt idx="85">
                  <c:v>2009</c:v>
                </c:pt>
                <c:pt idx="86">
                  <c:v>2009</c:v>
                </c:pt>
                <c:pt idx="87">
                  <c:v>2009</c:v>
                </c:pt>
                <c:pt idx="88">
                  <c:v>2009</c:v>
                </c:pt>
                <c:pt idx="89">
                  <c:v>2009</c:v>
                </c:pt>
                <c:pt idx="90">
                  <c:v>2009</c:v>
                </c:pt>
                <c:pt idx="91">
                  <c:v>2009</c:v>
                </c:pt>
                <c:pt idx="92">
                  <c:v>2009</c:v>
                </c:pt>
                <c:pt idx="93">
                  <c:v>2009</c:v>
                </c:pt>
                <c:pt idx="94">
                  <c:v>2009</c:v>
                </c:pt>
                <c:pt idx="95">
                  <c:v>2009</c:v>
                </c:pt>
                <c:pt idx="96">
                  <c:v>2010</c:v>
                </c:pt>
                <c:pt idx="97">
                  <c:v>2010</c:v>
                </c:pt>
                <c:pt idx="98">
                  <c:v>2010</c:v>
                </c:pt>
                <c:pt idx="99">
                  <c:v>2010</c:v>
                </c:pt>
                <c:pt idx="100">
                  <c:v>2010</c:v>
                </c:pt>
                <c:pt idx="101">
                  <c:v>2010</c:v>
                </c:pt>
                <c:pt idx="102">
                  <c:v>2010</c:v>
                </c:pt>
                <c:pt idx="103">
                  <c:v>2010</c:v>
                </c:pt>
                <c:pt idx="104">
                  <c:v>2010</c:v>
                </c:pt>
                <c:pt idx="105">
                  <c:v>2010</c:v>
                </c:pt>
                <c:pt idx="106">
                  <c:v>2010</c:v>
                </c:pt>
                <c:pt idx="107">
                  <c:v>2010</c:v>
                </c:pt>
                <c:pt idx="108">
                  <c:v>2011</c:v>
                </c:pt>
                <c:pt idx="109">
                  <c:v>2011</c:v>
                </c:pt>
                <c:pt idx="110">
                  <c:v>2011</c:v>
                </c:pt>
                <c:pt idx="111">
                  <c:v>2011</c:v>
                </c:pt>
                <c:pt idx="112">
                  <c:v>2011</c:v>
                </c:pt>
                <c:pt idx="113">
                  <c:v>2011</c:v>
                </c:pt>
                <c:pt idx="114">
                  <c:v>2011</c:v>
                </c:pt>
                <c:pt idx="115">
                  <c:v>2011</c:v>
                </c:pt>
                <c:pt idx="116">
                  <c:v>2011</c:v>
                </c:pt>
                <c:pt idx="117">
                  <c:v>2011</c:v>
                </c:pt>
                <c:pt idx="118">
                  <c:v>2011</c:v>
                </c:pt>
                <c:pt idx="119">
                  <c:v>2011</c:v>
                </c:pt>
                <c:pt idx="120">
                  <c:v>2012</c:v>
                </c:pt>
                <c:pt idx="121">
                  <c:v>2012</c:v>
                </c:pt>
                <c:pt idx="122">
                  <c:v>2012</c:v>
                </c:pt>
                <c:pt idx="123">
                  <c:v>2012</c:v>
                </c:pt>
                <c:pt idx="124">
                  <c:v>2012</c:v>
                </c:pt>
                <c:pt idx="125">
                  <c:v>2012</c:v>
                </c:pt>
                <c:pt idx="126">
                  <c:v>2012</c:v>
                </c:pt>
                <c:pt idx="127">
                  <c:v>2012</c:v>
                </c:pt>
                <c:pt idx="128">
                  <c:v>2012</c:v>
                </c:pt>
                <c:pt idx="129">
                  <c:v>2012</c:v>
                </c:pt>
                <c:pt idx="130">
                  <c:v>2012</c:v>
                </c:pt>
                <c:pt idx="131">
                  <c:v>2012</c:v>
                </c:pt>
                <c:pt idx="132">
                  <c:v>2013</c:v>
                </c:pt>
                <c:pt idx="133">
                  <c:v>2013</c:v>
                </c:pt>
                <c:pt idx="134">
                  <c:v>2013</c:v>
                </c:pt>
                <c:pt idx="135">
                  <c:v>2013</c:v>
                </c:pt>
                <c:pt idx="136">
                  <c:v>2013</c:v>
                </c:pt>
                <c:pt idx="137">
                  <c:v>2013</c:v>
                </c:pt>
                <c:pt idx="138">
                  <c:v>2013</c:v>
                </c:pt>
                <c:pt idx="139">
                  <c:v>2013</c:v>
                </c:pt>
                <c:pt idx="140">
                  <c:v>2013</c:v>
                </c:pt>
                <c:pt idx="141">
                  <c:v>2013</c:v>
                </c:pt>
                <c:pt idx="142">
                  <c:v>2013</c:v>
                </c:pt>
                <c:pt idx="143">
                  <c:v>2013</c:v>
                </c:pt>
                <c:pt idx="144">
                  <c:v>2014</c:v>
                </c:pt>
                <c:pt idx="145">
                  <c:v>2014</c:v>
                </c:pt>
                <c:pt idx="146">
                  <c:v>2014</c:v>
                </c:pt>
                <c:pt idx="147">
                  <c:v>2014</c:v>
                </c:pt>
                <c:pt idx="148">
                  <c:v>2014</c:v>
                </c:pt>
                <c:pt idx="149">
                  <c:v>2014</c:v>
                </c:pt>
                <c:pt idx="150">
                  <c:v>2014</c:v>
                </c:pt>
                <c:pt idx="151">
                  <c:v>2014</c:v>
                </c:pt>
                <c:pt idx="152">
                  <c:v>2014</c:v>
                </c:pt>
                <c:pt idx="153">
                  <c:v>2014</c:v>
                </c:pt>
                <c:pt idx="154">
                  <c:v>2014</c:v>
                </c:pt>
                <c:pt idx="155">
                  <c:v>2014</c:v>
                </c:pt>
                <c:pt idx="156">
                  <c:v>2015</c:v>
                </c:pt>
                <c:pt idx="157">
                  <c:v>2015</c:v>
                </c:pt>
                <c:pt idx="158">
                  <c:v>2015</c:v>
                </c:pt>
                <c:pt idx="159">
                  <c:v>2015</c:v>
                </c:pt>
                <c:pt idx="160">
                  <c:v>2015</c:v>
                </c:pt>
                <c:pt idx="161">
                  <c:v>2015</c:v>
                </c:pt>
                <c:pt idx="162">
                  <c:v>2015</c:v>
                </c:pt>
                <c:pt idx="163">
                  <c:v>2015</c:v>
                </c:pt>
                <c:pt idx="164">
                  <c:v>2015</c:v>
                </c:pt>
                <c:pt idx="165">
                  <c:v>2015</c:v>
                </c:pt>
                <c:pt idx="166">
                  <c:v>2015</c:v>
                </c:pt>
                <c:pt idx="167">
                  <c:v>2015</c:v>
                </c:pt>
                <c:pt idx="168">
                  <c:v>2016</c:v>
                </c:pt>
                <c:pt idx="169">
                  <c:v>2016</c:v>
                </c:pt>
                <c:pt idx="170">
                  <c:v>2016</c:v>
                </c:pt>
                <c:pt idx="171">
                  <c:v>2016</c:v>
                </c:pt>
                <c:pt idx="172">
                  <c:v>2016</c:v>
                </c:pt>
                <c:pt idx="173">
                  <c:v>2016</c:v>
                </c:pt>
                <c:pt idx="174">
                  <c:v>2016</c:v>
                </c:pt>
                <c:pt idx="175">
                  <c:v>2016</c:v>
                </c:pt>
                <c:pt idx="176">
                  <c:v>2016</c:v>
                </c:pt>
                <c:pt idx="177">
                  <c:v>2016</c:v>
                </c:pt>
                <c:pt idx="178">
                  <c:v>2016</c:v>
                </c:pt>
                <c:pt idx="179">
                  <c:v>2016</c:v>
                </c:pt>
                <c:pt idx="180">
                  <c:v>2017</c:v>
                </c:pt>
                <c:pt idx="181">
                  <c:v>2017</c:v>
                </c:pt>
                <c:pt idx="182">
                  <c:v>2017</c:v>
                </c:pt>
                <c:pt idx="183">
                  <c:v>2017</c:v>
                </c:pt>
                <c:pt idx="184">
                  <c:v>2017</c:v>
                </c:pt>
                <c:pt idx="185">
                  <c:v>2017</c:v>
                </c:pt>
                <c:pt idx="186">
                  <c:v>2017</c:v>
                </c:pt>
                <c:pt idx="187">
                  <c:v>2017</c:v>
                </c:pt>
                <c:pt idx="188">
                  <c:v>2017</c:v>
                </c:pt>
                <c:pt idx="189">
                  <c:v>2017</c:v>
                </c:pt>
                <c:pt idx="190">
                  <c:v>2017</c:v>
                </c:pt>
                <c:pt idx="191">
                  <c:v>2017</c:v>
                </c:pt>
                <c:pt idx="192">
                  <c:v>2018</c:v>
                </c:pt>
                <c:pt idx="193">
                  <c:v>2018</c:v>
                </c:pt>
                <c:pt idx="194">
                  <c:v>2018</c:v>
                </c:pt>
              </c:numCache>
            </c:numRef>
          </c:cat>
          <c:val>
            <c:numRef>
              <c:f>Sheet1!$C$2:$C$196</c:f>
              <c:numCache>
                <c:formatCode>General</c:formatCode>
                <c:ptCount val="195"/>
                <c:pt idx="0">
                  <c:v>100</c:v>
                </c:pt>
                <c:pt idx="1">
                  <c:v>95.880871569618037</c:v>
                </c:pt>
                <c:pt idx="2">
                  <c:v>95.155431815620432</c:v>
                </c:pt>
                <c:pt idx="3">
                  <c:v>89.786984577276073</c:v>
                </c:pt>
                <c:pt idx="4">
                  <c:v>92.6263999791895</c:v>
                </c:pt>
                <c:pt idx="5">
                  <c:v>95.04079267478734</c:v>
                </c:pt>
                <c:pt idx="6">
                  <c:v>96.632945451136308</c:v>
                </c:pt>
                <c:pt idx="7">
                  <c:v>99.143048715453958</c:v>
                </c:pt>
                <c:pt idx="8">
                  <c:v>95.557634270390125</c:v>
                </c:pt>
                <c:pt idx="9">
                  <c:v>97.2095713031635</c:v>
                </c:pt>
                <c:pt idx="10">
                  <c:v>94.073785801248945</c:v>
                </c:pt>
                <c:pt idx="11">
                  <c:v>99.854519562164214</c:v>
                </c:pt>
                <c:pt idx="12">
                  <c:v>94.691831994120321</c:v>
                </c:pt>
                <c:pt idx="13">
                  <c:v>95.004526602773126</c:v>
                </c:pt>
                <c:pt idx="14">
                  <c:v>96.960072960615648</c:v>
                </c:pt>
                <c:pt idx="15">
                  <c:v>93.552656759516324</c:v>
                </c:pt>
                <c:pt idx="16">
                  <c:v>96.032674994748703</c:v>
                </c:pt>
                <c:pt idx="17">
                  <c:v>96.418713202983795</c:v>
                </c:pt>
                <c:pt idx="18">
                  <c:v>96.021374961388176</c:v>
                </c:pt>
                <c:pt idx="19">
                  <c:v>96.83274279299377</c:v>
                </c:pt>
                <c:pt idx="20">
                  <c:v>96.895749812477405</c:v>
                </c:pt>
                <c:pt idx="21">
                  <c:v>95.18442315704371</c:v>
                </c:pt>
                <c:pt idx="22">
                  <c:v>96.513936158628553</c:v>
                </c:pt>
                <c:pt idx="23">
                  <c:v>98.434012966003664</c:v>
                </c:pt>
                <c:pt idx="24">
                  <c:v>99.61800201054325</c:v>
                </c:pt>
                <c:pt idx="25">
                  <c:v>96.633200133765683</c:v>
                </c:pt>
                <c:pt idx="26">
                  <c:v>94.02712257800475</c:v>
                </c:pt>
                <c:pt idx="27">
                  <c:v>90.701109316930044</c:v>
                </c:pt>
                <c:pt idx="28">
                  <c:v>91.463213578810681</c:v>
                </c:pt>
                <c:pt idx="29">
                  <c:v>94.385801973534925</c:v>
                </c:pt>
                <c:pt idx="30">
                  <c:v>95.039656956785379</c:v>
                </c:pt>
                <c:pt idx="31">
                  <c:v>97.228425293820564</c:v>
                </c:pt>
                <c:pt idx="32">
                  <c:v>96.761910009549567</c:v>
                </c:pt>
                <c:pt idx="33">
                  <c:v>95.873870833782107</c:v>
                </c:pt>
                <c:pt idx="34">
                  <c:v>97.191061656267848</c:v>
                </c:pt>
                <c:pt idx="35">
                  <c:v>96.252960164269581</c:v>
                </c:pt>
                <c:pt idx="36">
                  <c:v>92.29397661230189</c:v>
                </c:pt>
                <c:pt idx="37">
                  <c:v>93.002213495864652</c:v>
                </c:pt>
                <c:pt idx="38">
                  <c:v>92.273144135390893</c:v>
                </c:pt>
                <c:pt idx="39">
                  <c:v>90.795645317207175</c:v>
                </c:pt>
                <c:pt idx="40">
                  <c:v>87.898401540830989</c:v>
                </c:pt>
                <c:pt idx="41">
                  <c:v>87.16140375979694</c:v>
                </c:pt>
                <c:pt idx="42">
                  <c:v>90.66762295190378</c:v>
                </c:pt>
                <c:pt idx="43">
                  <c:v>93.679913551442795</c:v>
                </c:pt>
                <c:pt idx="44">
                  <c:v>97.325521604087456</c:v>
                </c:pt>
                <c:pt idx="45">
                  <c:v>94.699801062274688</c:v>
                </c:pt>
                <c:pt idx="46">
                  <c:v>85.862398556677917</c:v>
                </c:pt>
                <c:pt idx="47">
                  <c:v>88.361583170797161</c:v>
                </c:pt>
                <c:pt idx="48">
                  <c:v>85.312232114123006</c:v>
                </c:pt>
                <c:pt idx="49">
                  <c:v>86.022877398602077</c:v>
                </c:pt>
                <c:pt idx="50">
                  <c:v>84.530778154010477</c:v>
                </c:pt>
                <c:pt idx="51">
                  <c:v>82.711054141437174</c:v>
                </c:pt>
                <c:pt idx="52">
                  <c:v>84.012902970120834</c:v>
                </c:pt>
                <c:pt idx="53">
                  <c:v>84.232979833777151</c:v>
                </c:pt>
                <c:pt idx="54">
                  <c:v>87.746340198285552</c:v>
                </c:pt>
                <c:pt idx="55">
                  <c:v>89.891817721598969</c:v>
                </c:pt>
                <c:pt idx="56">
                  <c:v>89.09873387647707</c:v>
                </c:pt>
                <c:pt idx="57">
                  <c:v>88.934299968935591</c:v>
                </c:pt>
                <c:pt idx="58">
                  <c:v>91.549865455543639</c:v>
                </c:pt>
                <c:pt idx="59">
                  <c:v>89.490162517585048</c:v>
                </c:pt>
                <c:pt idx="60">
                  <c:v>92.081061713399606</c:v>
                </c:pt>
                <c:pt idx="61">
                  <c:v>90.147801775826537</c:v>
                </c:pt>
                <c:pt idx="62">
                  <c:v>92.660571949468633</c:v>
                </c:pt>
                <c:pt idx="63">
                  <c:v>89.544516992308345</c:v>
                </c:pt>
                <c:pt idx="64">
                  <c:v>91.754807613854126</c:v>
                </c:pt>
                <c:pt idx="65">
                  <c:v>94.840496762883234</c:v>
                </c:pt>
                <c:pt idx="66">
                  <c:v>96.942610267537873</c:v>
                </c:pt>
                <c:pt idx="67">
                  <c:v>97.375366780196842</c:v>
                </c:pt>
                <c:pt idx="68">
                  <c:v>99.889061243089628</c:v>
                </c:pt>
                <c:pt idx="69">
                  <c:v>104.81788474032086</c:v>
                </c:pt>
                <c:pt idx="70">
                  <c:v>107.00970398834642</c:v>
                </c:pt>
                <c:pt idx="71">
                  <c:v>110.15182437563735</c:v>
                </c:pt>
                <c:pt idx="72">
                  <c:v>107.72979841622896</c:v>
                </c:pt>
                <c:pt idx="73">
                  <c:v>108.01458658096101</c:v>
                </c:pt>
                <c:pt idx="74">
                  <c:v>107.02119870613555</c:v>
                </c:pt>
                <c:pt idx="75">
                  <c:v>106.00453101623519</c:v>
                </c:pt>
                <c:pt idx="76">
                  <c:v>106.85014332794103</c:v>
                </c:pt>
                <c:pt idx="77">
                  <c:v>111.62553147385148</c:v>
                </c:pt>
                <c:pt idx="78">
                  <c:v>115.61888806976177</c:v>
                </c:pt>
                <c:pt idx="79">
                  <c:v>114.79845954414456</c:v>
                </c:pt>
                <c:pt idx="80">
                  <c:v>119.35222102371368</c:v>
                </c:pt>
                <c:pt idx="81">
                  <c:v>120.44046606659381</c:v>
                </c:pt>
                <c:pt idx="82">
                  <c:v>121.48028762688034</c:v>
                </c:pt>
                <c:pt idx="83">
                  <c:v>126.03516327673044</c:v>
                </c:pt>
                <c:pt idx="84">
                  <c:v>124.82616513663366</c:v>
                </c:pt>
                <c:pt idx="85">
                  <c:v>124.14371578779964</c:v>
                </c:pt>
                <c:pt idx="86">
                  <c:v>124.66958491240548</c:v>
                </c:pt>
                <c:pt idx="87">
                  <c:v>121.28743316368332</c:v>
                </c:pt>
                <c:pt idx="88">
                  <c:v>119.92721554578821</c:v>
                </c:pt>
                <c:pt idx="89">
                  <c:v>121.82571325228901</c:v>
                </c:pt>
                <c:pt idx="90">
                  <c:v>122.25424858691156</c:v>
                </c:pt>
                <c:pt idx="91">
                  <c:v>122.52893713940735</c:v>
                </c:pt>
                <c:pt idx="92">
                  <c:v>118.34383338609979</c:v>
                </c:pt>
                <c:pt idx="93">
                  <c:v>121.87860663671979</c:v>
                </c:pt>
                <c:pt idx="94">
                  <c:v>123.40531601748572</c:v>
                </c:pt>
                <c:pt idx="95">
                  <c:v>123.82878862721446</c:v>
                </c:pt>
                <c:pt idx="96">
                  <c:v>122.66492957543771</c:v>
                </c:pt>
                <c:pt idx="97">
                  <c:v>124.1343273380874</c:v>
                </c:pt>
                <c:pt idx="98">
                  <c:v>120.72784318090488</c:v>
                </c:pt>
                <c:pt idx="99">
                  <c:v>116.07786768055183</c:v>
                </c:pt>
                <c:pt idx="100">
                  <c:v>114.63408598675245</c:v>
                </c:pt>
                <c:pt idx="101">
                  <c:v>114.63529444961841</c:v>
                </c:pt>
                <c:pt idx="102">
                  <c:v>115.93445307875037</c:v>
                </c:pt>
                <c:pt idx="103">
                  <c:v>117.5376386601863</c:v>
                </c:pt>
                <c:pt idx="104">
                  <c:v>116.83951947975241</c:v>
                </c:pt>
                <c:pt idx="105">
                  <c:v>118.62397054274408</c:v>
                </c:pt>
                <c:pt idx="106">
                  <c:v>115.63711168183644</c:v>
                </c:pt>
                <c:pt idx="107">
                  <c:v>112.73257862670347</c:v>
                </c:pt>
                <c:pt idx="108">
                  <c:v>113.11616476976879</c:v>
                </c:pt>
                <c:pt idx="109">
                  <c:v>113.33036704024038</c:v>
                </c:pt>
                <c:pt idx="110">
                  <c:v>110.12004379220622</c:v>
                </c:pt>
                <c:pt idx="111">
                  <c:v>109.52352113764853</c:v>
                </c:pt>
                <c:pt idx="112">
                  <c:v>107.37934572291324</c:v>
                </c:pt>
                <c:pt idx="113">
                  <c:v>106.5500304505554</c:v>
                </c:pt>
                <c:pt idx="114">
                  <c:v>107.12963946105806</c:v>
                </c:pt>
                <c:pt idx="115">
                  <c:v>106.5605665037732</c:v>
                </c:pt>
                <c:pt idx="116">
                  <c:v>106.26990729036656</c:v>
                </c:pt>
                <c:pt idx="117">
                  <c:v>106.43762787755801</c:v>
                </c:pt>
                <c:pt idx="118">
                  <c:v>107.10345202976653</c:v>
                </c:pt>
                <c:pt idx="119">
                  <c:v>107.69797616414063</c:v>
                </c:pt>
                <c:pt idx="120">
                  <c:v>105.89953586672124</c:v>
                </c:pt>
                <c:pt idx="121">
                  <c:v>102.24437484163897</c:v>
                </c:pt>
                <c:pt idx="122">
                  <c:v>101.09553433053077</c:v>
                </c:pt>
                <c:pt idx="123">
                  <c:v>101.47771467753564</c:v>
                </c:pt>
                <c:pt idx="124">
                  <c:v>100.26993046022463</c:v>
                </c:pt>
                <c:pt idx="125">
                  <c:v>101.33532502676506</c:v>
                </c:pt>
                <c:pt idx="126">
                  <c:v>102.78749872841433</c:v>
                </c:pt>
                <c:pt idx="127">
                  <c:v>100.10684135143781</c:v>
                </c:pt>
                <c:pt idx="128">
                  <c:v>99.849314711199085</c:v>
                </c:pt>
                <c:pt idx="129">
                  <c:v>102.71984493418354</c:v>
                </c:pt>
                <c:pt idx="130">
                  <c:v>100.49149562091149</c:v>
                </c:pt>
                <c:pt idx="131">
                  <c:v>101.40213003490317</c:v>
                </c:pt>
                <c:pt idx="132">
                  <c:v>98.981942943759819</c:v>
                </c:pt>
                <c:pt idx="133">
                  <c:v>95.191994386433706</c:v>
                </c:pt>
                <c:pt idx="134">
                  <c:v>95.158490191418664</c:v>
                </c:pt>
                <c:pt idx="135">
                  <c:v>94.268104764162175</c:v>
                </c:pt>
                <c:pt idx="136">
                  <c:v>96.727818182137597</c:v>
                </c:pt>
                <c:pt idx="137">
                  <c:v>93.043312327082106</c:v>
                </c:pt>
                <c:pt idx="138">
                  <c:v>93.373677091780507</c:v>
                </c:pt>
                <c:pt idx="139">
                  <c:v>91.930807738355298</c:v>
                </c:pt>
                <c:pt idx="140">
                  <c:v>92.331802788578955</c:v>
                </c:pt>
                <c:pt idx="141">
                  <c:v>88.548122862972178</c:v>
                </c:pt>
                <c:pt idx="142">
                  <c:v>90.771602059501021</c:v>
                </c:pt>
                <c:pt idx="143">
                  <c:v>90.003309569704385</c:v>
                </c:pt>
                <c:pt idx="144">
                  <c:v>87.965853199706501</c:v>
                </c:pt>
                <c:pt idx="145">
                  <c:v>88.668575433375409</c:v>
                </c:pt>
                <c:pt idx="146">
                  <c:v>87.069507634108334</c:v>
                </c:pt>
                <c:pt idx="147">
                  <c:v>87.425963966875869</c:v>
                </c:pt>
                <c:pt idx="148">
                  <c:v>85.790421189546223</c:v>
                </c:pt>
                <c:pt idx="149">
                  <c:v>85.005475748909845</c:v>
                </c:pt>
                <c:pt idx="150">
                  <c:v>88.903930942235903</c:v>
                </c:pt>
                <c:pt idx="151">
                  <c:v>85.974535365696354</c:v>
                </c:pt>
                <c:pt idx="152">
                  <c:v>84.481902035849188</c:v>
                </c:pt>
                <c:pt idx="153">
                  <c:v>85.309039883827737</c:v>
                </c:pt>
                <c:pt idx="154">
                  <c:v>84.937695321748436</c:v>
                </c:pt>
                <c:pt idx="155">
                  <c:v>87.668367108960638</c:v>
                </c:pt>
                <c:pt idx="156">
                  <c:v>84.295637622346064</c:v>
                </c:pt>
                <c:pt idx="157">
                  <c:v>83.494199086936121</c:v>
                </c:pt>
                <c:pt idx="158">
                  <c:v>82.084851332553882</c:v>
                </c:pt>
                <c:pt idx="159">
                  <c:v>82.218254165603085</c:v>
                </c:pt>
                <c:pt idx="160">
                  <c:v>80.876064110057328</c:v>
                </c:pt>
                <c:pt idx="161">
                  <c:v>83.100428411697052</c:v>
                </c:pt>
                <c:pt idx="162">
                  <c:v>81.798383961504712</c:v>
                </c:pt>
                <c:pt idx="163">
                  <c:v>83.989399384296647</c:v>
                </c:pt>
                <c:pt idx="164">
                  <c:v>84.025292119291407</c:v>
                </c:pt>
                <c:pt idx="165">
                  <c:v>82.168051533224542</c:v>
                </c:pt>
                <c:pt idx="166">
                  <c:v>81.101561094208392</c:v>
                </c:pt>
                <c:pt idx="167">
                  <c:v>83.481519996598522</c:v>
                </c:pt>
                <c:pt idx="168">
                  <c:v>84.056244730022556</c:v>
                </c:pt>
                <c:pt idx="169">
                  <c:v>81.379662839048308</c:v>
                </c:pt>
                <c:pt idx="170">
                  <c:v>82.363711093104229</c:v>
                </c:pt>
                <c:pt idx="171">
                  <c:v>80.709599744139993</c:v>
                </c:pt>
                <c:pt idx="172">
                  <c:v>77.022283496129759</c:v>
                </c:pt>
                <c:pt idx="173">
                  <c:v>80.809267220953899</c:v>
                </c:pt>
                <c:pt idx="174">
                  <c:v>79.847404424727742</c:v>
                </c:pt>
                <c:pt idx="175">
                  <c:v>78.036944435450735</c:v>
                </c:pt>
                <c:pt idx="176">
                  <c:v>78.662942750586083</c:v>
                </c:pt>
                <c:pt idx="177">
                  <c:v>79.415610977725223</c:v>
                </c:pt>
                <c:pt idx="178">
                  <c:v>77.437715032763506</c:v>
                </c:pt>
                <c:pt idx="179">
                  <c:v>77.007910205291665</c:v>
                </c:pt>
                <c:pt idx="180">
                  <c:v>78.399101832560703</c:v>
                </c:pt>
                <c:pt idx="181">
                  <c:v>77.481930799411401</c:v>
                </c:pt>
                <c:pt idx="182">
                  <c:v>75.315442284805158</c:v>
                </c:pt>
                <c:pt idx="183">
                  <c:v>76.282995428964028</c:v>
                </c:pt>
                <c:pt idx="184">
                  <c:v>75.303154156927945</c:v>
                </c:pt>
                <c:pt idx="185">
                  <c:v>73.995360093674265</c:v>
                </c:pt>
                <c:pt idx="186">
                  <c:v>72.62120825996611</c:v>
                </c:pt>
                <c:pt idx="187">
                  <c:v>76.032328079058985</c:v>
                </c:pt>
                <c:pt idx="188">
                  <c:v>79.797434194225033</c:v>
                </c:pt>
                <c:pt idx="189">
                  <c:v>75.54104606429857</c:v>
                </c:pt>
                <c:pt idx="190">
                  <c:v>77.605427324790469</c:v>
                </c:pt>
                <c:pt idx="191">
                  <c:v>77.416232080735128</c:v>
                </c:pt>
                <c:pt idx="192">
                  <c:v>75.108807432551288</c:v>
                </c:pt>
                <c:pt idx="193">
                  <c:v>73.346557591815866</c:v>
                </c:pt>
                <c:pt idx="194">
                  <c:v>72.345196717967866</c:v>
                </c:pt>
              </c:numCache>
            </c:numRef>
          </c:val>
          <c:smooth val="1"/>
          <c:extLst>
            <c:ext xmlns:c16="http://schemas.microsoft.com/office/drawing/2014/chart" uri="{C3380CC4-5D6E-409C-BE32-E72D297353CC}">
              <c16:uniqueId val="{00000001-BBBC-FF42-834E-3EF35179A14A}"/>
            </c:ext>
          </c:extLst>
        </c:ser>
        <c:dLbls>
          <c:showLegendKey val="0"/>
          <c:showVal val="0"/>
          <c:showCatName val="0"/>
          <c:showSerName val="0"/>
          <c:showPercent val="0"/>
          <c:showBubbleSize val="0"/>
        </c:dLbls>
        <c:marker val="1"/>
        <c:smooth val="0"/>
        <c:axId val="-2119830360"/>
        <c:axId val="2127098664"/>
      </c:lineChart>
      <c:lineChart>
        <c:grouping val="standard"/>
        <c:varyColors val="0"/>
        <c:ser>
          <c:idx val="0"/>
          <c:order val="1"/>
          <c:tx>
            <c:strRef>
              <c:f>Sheet1!$D$1</c:f>
              <c:strCache>
                <c:ptCount val="1"/>
                <c:pt idx="0">
                  <c:v>Consumer Confidence</c:v>
                </c:pt>
              </c:strCache>
            </c:strRef>
          </c:tx>
          <c:spPr>
            <a:ln>
              <a:solidFill>
                <a:schemeClr val="bg1">
                  <a:lumMod val="75000"/>
                </a:schemeClr>
              </a:solidFill>
            </a:ln>
          </c:spPr>
          <c:marker>
            <c:symbol val="none"/>
          </c:marker>
          <c:cat>
            <c:numRef>
              <c:f>Sheet1!$B$2:$B$196</c:f>
              <c:numCache>
                <c:formatCode>0</c:formatCode>
                <c:ptCount val="195"/>
                <c:pt idx="0">
                  <c:v>2002</c:v>
                </c:pt>
                <c:pt idx="1">
                  <c:v>2002</c:v>
                </c:pt>
                <c:pt idx="2">
                  <c:v>2002</c:v>
                </c:pt>
                <c:pt idx="3">
                  <c:v>2002</c:v>
                </c:pt>
                <c:pt idx="4">
                  <c:v>2002</c:v>
                </c:pt>
                <c:pt idx="5">
                  <c:v>2002</c:v>
                </c:pt>
                <c:pt idx="6">
                  <c:v>2002</c:v>
                </c:pt>
                <c:pt idx="7">
                  <c:v>2002</c:v>
                </c:pt>
                <c:pt idx="8">
                  <c:v>2002</c:v>
                </c:pt>
                <c:pt idx="9">
                  <c:v>2002</c:v>
                </c:pt>
                <c:pt idx="10">
                  <c:v>2002</c:v>
                </c:pt>
                <c:pt idx="11">
                  <c:v>2002</c:v>
                </c:pt>
                <c:pt idx="12">
                  <c:v>2003</c:v>
                </c:pt>
                <c:pt idx="13">
                  <c:v>2003</c:v>
                </c:pt>
                <c:pt idx="14">
                  <c:v>2003</c:v>
                </c:pt>
                <c:pt idx="15">
                  <c:v>2003</c:v>
                </c:pt>
                <c:pt idx="16">
                  <c:v>2003</c:v>
                </c:pt>
                <c:pt idx="17">
                  <c:v>2003</c:v>
                </c:pt>
                <c:pt idx="18">
                  <c:v>2003</c:v>
                </c:pt>
                <c:pt idx="19">
                  <c:v>2003</c:v>
                </c:pt>
                <c:pt idx="20">
                  <c:v>2003</c:v>
                </c:pt>
                <c:pt idx="21">
                  <c:v>2003</c:v>
                </c:pt>
                <c:pt idx="22">
                  <c:v>2003</c:v>
                </c:pt>
                <c:pt idx="23">
                  <c:v>2003</c:v>
                </c:pt>
                <c:pt idx="24">
                  <c:v>2004</c:v>
                </c:pt>
                <c:pt idx="25">
                  <c:v>2004</c:v>
                </c:pt>
                <c:pt idx="26">
                  <c:v>2004</c:v>
                </c:pt>
                <c:pt idx="27">
                  <c:v>2004</c:v>
                </c:pt>
                <c:pt idx="28">
                  <c:v>2004</c:v>
                </c:pt>
                <c:pt idx="29">
                  <c:v>2004</c:v>
                </c:pt>
                <c:pt idx="30">
                  <c:v>2004</c:v>
                </c:pt>
                <c:pt idx="31">
                  <c:v>2004</c:v>
                </c:pt>
                <c:pt idx="32">
                  <c:v>2004</c:v>
                </c:pt>
                <c:pt idx="33">
                  <c:v>2004</c:v>
                </c:pt>
                <c:pt idx="34">
                  <c:v>2004</c:v>
                </c:pt>
                <c:pt idx="35">
                  <c:v>2004</c:v>
                </c:pt>
                <c:pt idx="36">
                  <c:v>2005</c:v>
                </c:pt>
                <c:pt idx="37">
                  <c:v>2005</c:v>
                </c:pt>
                <c:pt idx="38">
                  <c:v>2005</c:v>
                </c:pt>
                <c:pt idx="39">
                  <c:v>2005</c:v>
                </c:pt>
                <c:pt idx="40">
                  <c:v>2005</c:v>
                </c:pt>
                <c:pt idx="41">
                  <c:v>2005</c:v>
                </c:pt>
                <c:pt idx="42">
                  <c:v>2005</c:v>
                </c:pt>
                <c:pt idx="43">
                  <c:v>2005</c:v>
                </c:pt>
                <c:pt idx="44">
                  <c:v>2005</c:v>
                </c:pt>
                <c:pt idx="45">
                  <c:v>2005</c:v>
                </c:pt>
                <c:pt idx="46">
                  <c:v>2005</c:v>
                </c:pt>
                <c:pt idx="47">
                  <c:v>2005</c:v>
                </c:pt>
                <c:pt idx="48">
                  <c:v>2006</c:v>
                </c:pt>
                <c:pt idx="49">
                  <c:v>2006</c:v>
                </c:pt>
                <c:pt idx="50">
                  <c:v>2006</c:v>
                </c:pt>
                <c:pt idx="51">
                  <c:v>2006</c:v>
                </c:pt>
                <c:pt idx="52">
                  <c:v>2006</c:v>
                </c:pt>
                <c:pt idx="53">
                  <c:v>2006</c:v>
                </c:pt>
                <c:pt idx="54">
                  <c:v>2006</c:v>
                </c:pt>
                <c:pt idx="55">
                  <c:v>2006</c:v>
                </c:pt>
                <c:pt idx="56">
                  <c:v>2006</c:v>
                </c:pt>
                <c:pt idx="57">
                  <c:v>2006</c:v>
                </c:pt>
                <c:pt idx="58">
                  <c:v>2006</c:v>
                </c:pt>
                <c:pt idx="59">
                  <c:v>2006</c:v>
                </c:pt>
                <c:pt idx="60">
                  <c:v>2007</c:v>
                </c:pt>
                <c:pt idx="61">
                  <c:v>2007</c:v>
                </c:pt>
                <c:pt idx="62">
                  <c:v>2007</c:v>
                </c:pt>
                <c:pt idx="63">
                  <c:v>2007</c:v>
                </c:pt>
                <c:pt idx="64">
                  <c:v>2007</c:v>
                </c:pt>
                <c:pt idx="65">
                  <c:v>2007</c:v>
                </c:pt>
                <c:pt idx="66">
                  <c:v>2007</c:v>
                </c:pt>
                <c:pt idx="67">
                  <c:v>2007</c:v>
                </c:pt>
                <c:pt idx="68">
                  <c:v>2007</c:v>
                </c:pt>
                <c:pt idx="69">
                  <c:v>2007</c:v>
                </c:pt>
                <c:pt idx="70">
                  <c:v>2007</c:v>
                </c:pt>
                <c:pt idx="71">
                  <c:v>2007</c:v>
                </c:pt>
                <c:pt idx="72">
                  <c:v>2008</c:v>
                </c:pt>
                <c:pt idx="73">
                  <c:v>2008</c:v>
                </c:pt>
                <c:pt idx="74">
                  <c:v>2008</c:v>
                </c:pt>
                <c:pt idx="75">
                  <c:v>2008</c:v>
                </c:pt>
                <c:pt idx="76">
                  <c:v>2008</c:v>
                </c:pt>
                <c:pt idx="77">
                  <c:v>2008</c:v>
                </c:pt>
                <c:pt idx="78">
                  <c:v>2008</c:v>
                </c:pt>
                <c:pt idx="79">
                  <c:v>2008</c:v>
                </c:pt>
                <c:pt idx="80">
                  <c:v>2008</c:v>
                </c:pt>
                <c:pt idx="81">
                  <c:v>2008</c:v>
                </c:pt>
                <c:pt idx="82">
                  <c:v>2008</c:v>
                </c:pt>
                <c:pt idx="83">
                  <c:v>2008</c:v>
                </c:pt>
                <c:pt idx="84">
                  <c:v>2009</c:v>
                </c:pt>
                <c:pt idx="85">
                  <c:v>2009</c:v>
                </c:pt>
                <c:pt idx="86">
                  <c:v>2009</c:v>
                </c:pt>
                <c:pt idx="87">
                  <c:v>2009</c:v>
                </c:pt>
                <c:pt idx="88">
                  <c:v>2009</c:v>
                </c:pt>
                <c:pt idx="89">
                  <c:v>2009</c:v>
                </c:pt>
                <c:pt idx="90">
                  <c:v>2009</c:v>
                </c:pt>
                <c:pt idx="91">
                  <c:v>2009</c:v>
                </c:pt>
                <c:pt idx="92">
                  <c:v>2009</c:v>
                </c:pt>
                <c:pt idx="93">
                  <c:v>2009</c:v>
                </c:pt>
                <c:pt idx="94">
                  <c:v>2009</c:v>
                </c:pt>
                <c:pt idx="95">
                  <c:v>2009</c:v>
                </c:pt>
                <c:pt idx="96">
                  <c:v>2010</c:v>
                </c:pt>
                <c:pt idx="97">
                  <c:v>2010</c:v>
                </c:pt>
                <c:pt idx="98">
                  <c:v>2010</c:v>
                </c:pt>
                <c:pt idx="99">
                  <c:v>2010</c:v>
                </c:pt>
                <c:pt idx="100">
                  <c:v>2010</c:v>
                </c:pt>
                <c:pt idx="101">
                  <c:v>2010</c:v>
                </c:pt>
                <c:pt idx="102">
                  <c:v>2010</c:v>
                </c:pt>
                <c:pt idx="103">
                  <c:v>2010</c:v>
                </c:pt>
                <c:pt idx="104">
                  <c:v>2010</c:v>
                </c:pt>
                <c:pt idx="105">
                  <c:v>2010</c:v>
                </c:pt>
                <c:pt idx="106">
                  <c:v>2010</c:v>
                </c:pt>
                <c:pt idx="107">
                  <c:v>2010</c:v>
                </c:pt>
                <c:pt idx="108">
                  <c:v>2011</c:v>
                </c:pt>
                <c:pt idx="109">
                  <c:v>2011</c:v>
                </c:pt>
                <c:pt idx="110">
                  <c:v>2011</c:v>
                </c:pt>
                <c:pt idx="111">
                  <c:v>2011</c:v>
                </c:pt>
                <c:pt idx="112">
                  <c:v>2011</c:v>
                </c:pt>
                <c:pt idx="113">
                  <c:v>2011</c:v>
                </c:pt>
                <c:pt idx="114">
                  <c:v>2011</c:v>
                </c:pt>
                <c:pt idx="115">
                  <c:v>2011</c:v>
                </c:pt>
                <c:pt idx="116">
                  <c:v>2011</c:v>
                </c:pt>
                <c:pt idx="117">
                  <c:v>2011</c:v>
                </c:pt>
                <c:pt idx="118">
                  <c:v>2011</c:v>
                </c:pt>
                <c:pt idx="119">
                  <c:v>2011</c:v>
                </c:pt>
                <c:pt idx="120">
                  <c:v>2012</c:v>
                </c:pt>
                <c:pt idx="121">
                  <c:v>2012</c:v>
                </c:pt>
                <c:pt idx="122">
                  <c:v>2012</c:v>
                </c:pt>
                <c:pt idx="123">
                  <c:v>2012</c:v>
                </c:pt>
                <c:pt idx="124">
                  <c:v>2012</c:v>
                </c:pt>
                <c:pt idx="125">
                  <c:v>2012</c:v>
                </c:pt>
                <c:pt idx="126">
                  <c:v>2012</c:v>
                </c:pt>
                <c:pt idx="127">
                  <c:v>2012</c:v>
                </c:pt>
                <c:pt idx="128">
                  <c:v>2012</c:v>
                </c:pt>
                <c:pt idx="129">
                  <c:v>2012</c:v>
                </c:pt>
                <c:pt idx="130">
                  <c:v>2012</c:v>
                </c:pt>
                <c:pt idx="131">
                  <c:v>2012</c:v>
                </c:pt>
                <c:pt idx="132">
                  <c:v>2013</c:v>
                </c:pt>
                <c:pt idx="133">
                  <c:v>2013</c:v>
                </c:pt>
                <c:pt idx="134">
                  <c:v>2013</c:v>
                </c:pt>
                <c:pt idx="135">
                  <c:v>2013</c:v>
                </c:pt>
                <c:pt idx="136">
                  <c:v>2013</c:v>
                </c:pt>
                <c:pt idx="137">
                  <c:v>2013</c:v>
                </c:pt>
                <c:pt idx="138">
                  <c:v>2013</c:v>
                </c:pt>
                <c:pt idx="139">
                  <c:v>2013</c:v>
                </c:pt>
                <c:pt idx="140">
                  <c:v>2013</c:v>
                </c:pt>
                <c:pt idx="141">
                  <c:v>2013</c:v>
                </c:pt>
                <c:pt idx="142">
                  <c:v>2013</c:v>
                </c:pt>
                <c:pt idx="143">
                  <c:v>2013</c:v>
                </c:pt>
                <c:pt idx="144">
                  <c:v>2014</c:v>
                </c:pt>
                <c:pt idx="145">
                  <c:v>2014</c:v>
                </c:pt>
                <c:pt idx="146">
                  <c:v>2014</c:v>
                </c:pt>
                <c:pt idx="147">
                  <c:v>2014</c:v>
                </c:pt>
                <c:pt idx="148">
                  <c:v>2014</c:v>
                </c:pt>
                <c:pt idx="149">
                  <c:v>2014</c:v>
                </c:pt>
                <c:pt idx="150">
                  <c:v>2014</c:v>
                </c:pt>
                <c:pt idx="151">
                  <c:v>2014</c:v>
                </c:pt>
                <c:pt idx="152">
                  <c:v>2014</c:v>
                </c:pt>
                <c:pt idx="153">
                  <c:v>2014</c:v>
                </c:pt>
                <c:pt idx="154">
                  <c:v>2014</c:v>
                </c:pt>
                <c:pt idx="155">
                  <c:v>2014</c:v>
                </c:pt>
                <c:pt idx="156">
                  <c:v>2015</c:v>
                </c:pt>
                <c:pt idx="157">
                  <c:v>2015</c:v>
                </c:pt>
                <c:pt idx="158">
                  <c:v>2015</c:v>
                </c:pt>
                <c:pt idx="159">
                  <c:v>2015</c:v>
                </c:pt>
                <c:pt idx="160">
                  <c:v>2015</c:v>
                </c:pt>
                <c:pt idx="161">
                  <c:v>2015</c:v>
                </c:pt>
                <c:pt idx="162">
                  <c:v>2015</c:v>
                </c:pt>
                <c:pt idx="163">
                  <c:v>2015</c:v>
                </c:pt>
                <c:pt idx="164">
                  <c:v>2015</c:v>
                </c:pt>
                <c:pt idx="165">
                  <c:v>2015</c:v>
                </c:pt>
                <c:pt idx="166">
                  <c:v>2015</c:v>
                </c:pt>
                <c:pt idx="167">
                  <c:v>2015</c:v>
                </c:pt>
                <c:pt idx="168">
                  <c:v>2016</c:v>
                </c:pt>
                <c:pt idx="169">
                  <c:v>2016</c:v>
                </c:pt>
                <c:pt idx="170">
                  <c:v>2016</c:v>
                </c:pt>
                <c:pt idx="171">
                  <c:v>2016</c:v>
                </c:pt>
                <c:pt idx="172">
                  <c:v>2016</c:v>
                </c:pt>
                <c:pt idx="173">
                  <c:v>2016</c:v>
                </c:pt>
                <c:pt idx="174">
                  <c:v>2016</c:v>
                </c:pt>
                <c:pt idx="175">
                  <c:v>2016</c:v>
                </c:pt>
                <c:pt idx="176">
                  <c:v>2016</c:v>
                </c:pt>
                <c:pt idx="177">
                  <c:v>2016</c:v>
                </c:pt>
                <c:pt idx="178">
                  <c:v>2016</c:v>
                </c:pt>
                <c:pt idx="179">
                  <c:v>2016</c:v>
                </c:pt>
                <c:pt idx="180">
                  <c:v>2017</c:v>
                </c:pt>
                <c:pt idx="181">
                  <c:v>2017</c:v>
                </c:pt>
                <c:pt idx="182">
                  <c:v>2017</c:v>
                </c:pt>
                <c:pt idx="183">
                  <c:v>2017</c:v>
                </c:pt>
                <c:pt idx="184">
                  <c:v>2017</c:v>
                </c:pt>
                <c:pt idx="185">
                  <c:v>2017</c:v>
                </c:pt>
                <c:pt idx="186">
                  <c:v>2017</c:v>
                </c:pt>
                <c:pt idx="187">
                  <c:v>2017</c:v>
                </c:pt>
                <c:pt idx="188">
                  <c:v>2017</c:v>
                </c:pt>
                <c:pt idx="189">
                  <c:v>2017</c:v>
                </c:pt>
                <c:pt idx="190">
                  <c:v>2017</c:v>
                </c:pt>
                <c:pt idx="191">
                  <c:v>2017</c:v>
                </c:pt>
                <c:pt idx="192">
                  <c:v>2018</c:v>
                </c:pt>
                <c:pt idx="193">
                  <c:v>2018</c:v>
                </c:pt>
                <c:pt idx="194">
                  <c:v>2018</c:v>
                </c:pt>
              </c:numCache>
            </c:numRef>
          </c:cat>
          <c:val>
            <c:numRef>
              <c:f>Sheet1!$D$2:$D$196</c:f>
              <c:numCache>
                <c:formatCode>General</c:formatCode>
                <c:ptCount val="195"/>
                <c:pt idx="0">
                  <c:v>97.8</c:v>
                </c:pt>
                <c:pt idx="1">
                  <c:v>95</c:v>
                </c:pt>
                <c:pt idx="2">
                  <c:v>110.7</c:v>
                </c:pt>
                <c:pt idx="3">
                  <c:v>108.5</c:v>
                </c:pt>
                <c:pt idx="4">
                  <c:v>110.3</c:v>
                </c:pt>
                <c:pt idx="5">
                  <c:v>106.3</c:v>
                </c:pt>
                <c:pt idx="6">
                  <c:v>97.4</c:v>
                </c:pt>
                <c:pt idx="7">
                  <c:v>94.5</c:v>
                </c:pt>
                <c:pt idx="8">
                  <c:v>93.7</c:v>
                </c:pt>
                <c:pt idx="9">
                  <c:v>79.599999999999994</c:v>
                </c:pt>
                <c:pt idx="10">
                  <c:v>84.9</c:v>
                </c:pt>
                <c:pt idx="11">
                  <c:v>80.7</c:v>
                </c:pt>
                <c:pt idx="12">
                  <c:v>78.8</c:v>
                </c:pt>
                <c:pt idx="13">
                  <c:v>64.8</c:v>
                </c:pt>
                <c:pt idx="14">
                  <c:v>61.4</c:v>
                </c:pt>
                <c:pt idx="15">
                  <c:v>81</c:v>
                </c:pt>
                <c:pt idx="16">
                  <c:v>83.6</c:v>
                </c:pt>
                <c:pt idx="17">
                  <c:v>83.5</c:v>
                </c:pt>
                <c:pt idx="18">
                  <c:v>77</c:v>
                </c:pt>
                <c:pt idx="19">
                  <c:v>81.7</c:v>
                </c:pt>
                <c:pt idx="20">
                  <c:v>77</c:v>
                </c:pt>
                <c:pt idx="21">
                  <c:v>81.7</c:v>
                </c:pt>
                <c:pt idx="22">
                  <c:v>92.5</c:v>
                </c:pt>
                <c:pt idx="23">
                  <c:v>94.8</c:v>
                </c:pt>
                <c:pt idx="24">
                  <c:v>97.7</c:v>
                </c:pt>
                <c:pt idx="25">
                  <c:v>88.5</c:v>
                </c:pt>
                <c:pt idx="26">
                  <c:v>88.5</c:v>
                </c:pt>
                <c:pt idx="27">
                  <c:v>93</c:v>
                </c:pt>
                <c:pt idx="28">
                  <c:v>93.1</c:v>
                </c:pt>
                <c:pt idx="29">
                  <c:v>102.8</c:v>
                </c:pt>
                <c:pt idx="30">
                  <c:v>105.7</c:v>
                </c:pt>
                <c:pt idx="31">
                  <c:v>98.7</c:v>
                </c:pt>
                <c:pt idx="32">
                  <c:v>96.7</c:v>
                </c:pt>
                <c:pt idx="33">
                  <c:v>92.9</c:v>
                </c:pt>
                <c:pt idx="34">
                  <c:v>92.6</c:v>
                </c:pt>
                <c:pt idx="35">
                  <c:v>102.7</c:v>
                </c:pt>
                <c:pt idx="36">
                  <c:v>105.1</c:v>
                </c:pt>
                <c:pt idx="37">
                  <c:v>104.4</c:v>
                </c:pt>
                <c:pt idx="38">
                  <c:v>103</c:v>
                </c:pt>
                <c:pt idx="39">
                  <c:v>97.5</c:v>
                </c:pt>
                <c:pt idx="40">
                  <c:v>103.1</c:v>
                </c:pt>
                <c:pt idx="41">
                  <c:v>106.2</c:v>
                </c:pt>
                <c:pt idx="42">
                  <c:v>103.6</c:v>
                </c:pt>
                <c:pt idx="43">
                  <c:v>105.5</c:v>
                </c:pt>
                <c:pt idx="44">
                  <c:v>87.5</c:v>
                </c:pt>
                <c:pt idx="45">
                  <c:v>85.2</c:v>
                </c:pt>
                <c:pt idx="46">
                  <c:v>98.3</c:v>
                </c:pt>
                <c:pt idx="47">
                  <c:v>103.8</c:v>
                </c:pt>
                <c:pt idx="48">
                  <c:v>106.8</c:v>
                </c:pt>
                <c:pt idx="49">
                  <c:v>102.7</c:v>
                </c:pt>
                <c:pt idx="50">
                  <c:v>107.5</c:v>
                </c:pt>
                <c:pt idx="51">
                  <c:v>109.8</c:v>
                </c:pt>
                <c:pt idx="52">
                  <c:v>104.7</c:v>
                </c:pt>
                <c:pt idx="53">
                  <c:v>105.4</c:v>
                </c:pt>
                <c:pt idx="54">
                  <c:v>107</c:v>
                </c:pt>
                <c:pt idx="55">
                  <c:v>100.2</c:v>
                </c:pt>
                <c:pt idx="56">
                  <c:v>105.9</c:v>
                </c:pt>
                <c:pt idx="57">
                  <c:v>105.1</c:v>
                </c:pt>
                <c:pt idx="58">
                  <c:v>105.3</c:v>
                </c:pt>
                <c:pt idx="59">
                  <c:v>110</c:v>
                </c:pt>
                <c:pt idx="60">
                  <c:v>110.2</c:v>
                </c:pt>
                <c:pt idx="61">
                  <c:v>111.2</c:v>
                </c:pt>
                <c:pt idx="62">
                  <c:v>108.2</c:v>
                </c:pt>
                <c:pt idx="63">
                  <c:v>106.3</c:v>
                </c:pt>
                <c:pt idx="64">
                  <c:v>108.5</c:v>
                </c:pt>
                <c:pt idx="65">
                  <c:v>105.3</c:v>
                </c:pt>
                <c:pt idx="66">
                  <c:v>111.9</c:v>
                </c:pt>
                <c:pt idx="67">
                  <c:v>105.6</c:v>
                </c:pt>
                <c:pt idx="68">
                  <c:v>99.5</c:v>
                </c:pt>
                <c:pt idx="69">
                  <c:v>95.2</c:v>
                </c:pt>
                <c:pt idx="70">
                  <c:v>87.8</c:v>
                </c:pt>
                <c:pt idx="71">
                  <c:v>90.6</c:v>
                </c:pt>
                <c:pt idx="72">
                  <c:v>87.3</c:v>
                </c:pt>
                <c:pt idx="73">
                  <c:v>76.400000000000006</c:v>
                </c:pt>
                <c:pt idx="74">
                  <c:v>65.900000000000006</c:v>
                </c:pt>
                <c:pt idx="75">
                  <c:v>62.8</c:v>
                </c:pt>
                <c:pt idx="76">
                  <c:v>58.1</c:v>
                </c:pt>
                <c:pt idx="77">
                  <c:v>51</c:v>
                </c:pt>
                <c:pt idx="78">
                  <c:v>51.9</c:v>
                </c:pt>
                <c:pt idx="79">
                  <c:v>58.5</c:v>
                </c:pt>
                <c:pt idx="80">
                  <c:v>61.4</c:v>
                </c:pt>
                <c:pt idx="81">
                  <c:v>38.799999999999997</c:v>
                </c:pt>
                <c:pt idx="82">
                  <c:v>44.7</c:v>
                </c:pt>
                <c:pt idx="83">
                  <c:v>38.6</c:v>
                </c:pt>
                <c:pt idx="84">
                  <c:v>37.4</c:v>
                </c:pt>
                <c:pt idx="85">
                  <c:v>25.3</c:v>
                </c:pt>
                <c:pt idx="86">
                  <c:v>26.9</c:v>
                </c:pt>
                <c:pt idx="87">
                  <c:v>40.799999999999997</c:v>
                </c:pt>
                <c:pt idx="88">
                  <c:v>54.8</c:v>
                </c:pt>
                <c:pt idx="89">
                  <c:v>49.3</c:v>
                </c:pt>
                <c:pt idx="90">
                  <c:v>47.4</c:v>
                </c:pt>
                <c:pt idx="91">
                  <c:v>54.5</c:v>
                </c:pt>
                <c:pt idx="92">
                  <c:v>53.4</c:v>
                </c:pt>
                <c:pt idx="93">
                  <c:v>48.7</c:v>
                </c:pt>
                <c:pt idx="94">
                  <c:v>50.6</c:v>
                </c:pt>
                <c:pt idx="95">
                  <c:v>53.6</c:v>
                </c:pt>
                <c:pt idx="96">
                  <c:v>56.5</c:v>
                </c:pt>
                <c:pt idx="97">
                  <c:v>46.4</c:v>
                </c:pt>
                <c:pt idx="98">
                  <c:v>52.3</c:v>
                </c:pt>
                <c:pt idx="99">
                  <c:v>57.7</c:v>
                </c:pt>
                <c:pt idx="100">
                  <c:v>62.7</c:v>
                </c:pt>
                <c:pt idx="101">
                  <c:v>54.3</c:v>
                </c:pt>
                <c:pt idx="102">
                  <c:v>51</c:v>
                </c:pt>
                <c:pt idx="103">
                  <c:v>53.2</c:v>
                </c:pt>
                <c:pt idx="104">
                  <c:v>48.6</c:v>
                </c:pt>
                <c:pt idx="105">
                  <c:v>49.9</c:v>
                </c:pt>
                <c:pt idx="106">
                  <c:v>57.8</c:v>
                </c:pt>
                <c:pt idx="107">
                  <c:v>63.4</c:v>
                </c:pt>
                <c:pt idx="108">
                  <c:v>64.8</c:v>
                </c:pt>
                <c:pt idx="109">
                  <c:v>72</c:v>
                </c:pt>
                <c:pt idx="110">
                  <c:v>63.8</c:v>
                </c:pt>
                <c:pt idx="111">
                  <c:v>66</c:v>
                </c:pt>
                <c:pt idx="112">
                  <c:v>61.7</c:v>
                </c:pt>
                <c:pt idx="113">
                  <c:v>57.6</c:v>
                </c:pt>
                <c:pt idx="114">
                  <c:v>59.2</c:v>
                </c:pt>
                <c:pt idx="115">
                  <c:v>45.2</c:v>
                </c:pt>
                <c:pt idx="116">
                  <c:v>46.4</c:v>
                </c:pt>
                <c:pt idx="117">
                  <c:v>40.9</c:v>
                </c:pt>
                <c:pt idx="118">
                  <c:v>55.2</c:v>
                </c:pt>
                <c:pt idx="119">
                  <c:v>64.8</c:v>
                </c:pt>
                <c:pt idx="120">
                  <c:v>61.5</c:v>
                </c:pt>
                <c:pt idx="121">
                  <c:v>71.599999999999994</c:v>
                </c:pt>
                <c:pt idx="122">
                  <c:v>69.5</c:v>
                </c:pt>
                <c:pt idx="123">
                  <c:v>68.7</c:v>
                </c:pt>
                <c:pt idx="124">
                  <c:v>64.400000000000006</c:v>
                </c:pt>
                <c:pt idx="125">
                  <c:v>62.7</c:v>
                </c:pt>
                <c:pt idx="126">
                  <c:v>65.400000000000006</c:v>
                </c:pt>
                <c:pt idx="127">
                  <c:v>61.3</c:v>
                </c:pt>
                <c:pt idx="128">
                  <c:v>68.400000000000006</c:v>
                </c:pt>
                <c:pt idx="129">
                  <c:v>73.099999999999994</c:v>
                </c:pt>
                <c:pt idx="130">
                  <c:v>71.5</c:v>
                </c:pt>
                <c:pt idx="131">
                  <c:v>66.7</c:v>
                </c:pt>
                <c:pt idx="132">
                  <c:v>58.4</c:v>
                </c:pt>
                <c:pt idx="133">
                  <c:v>68</c:v>
                </c:pt>
                <c:pt idx="134">
                  <c:v>61.9</c:v>
                </c:pt>
                <c:pt idx="135">
                  <c:v>69</c:v>
                </c:pt>
                <c:pt idx="136">
                  <c:v>74.3</c:v>
                </c:pt>
                <c:pt idx="137">
                  <c:v>82.1</c:v>
                </c:pt>
                <c:pt idx="138">
                  <c:v>81</c:v>
                </c:pt>
                <c:pt idx="139">
                  <c:v>81.8</c:v>
                </c:pt>
                <c:pt idx="140">
                  <c:v>80.2</c:v>
                </c:pt>
                <c:pt idx="141">
                  <c:v>72.400000000000006</c:v>
                </c:pt>
                <c:pt idx="142">
                  <c:v>72</c:v>
                </c:pt>
                <c:pt idx="143">
                  <c:v>77.5</c:v>
                </c:pt>
                <c:pt idx="144">
                  <c:v>79.400000000000006</c:v>
                </c:pt>
                <c:pt idx="145">
                  <c:v>78.3</c:v>
                </c:pt>
                <c:pt idx="146">
                  <c:v>83.9</c:v>
                </c:pt>
                <c:pt idx="147">
                  <c:v>81.7</c:v>
                </c:pt>
                <c:pt idx="148">
                  <c:v>82.2</c:v>
                </c:pt>
                <c:pt idx="149">
                  <c:v>86.4</c:v>
                </c:pt>
                <c:pt idx="150">
                  <c:v>90.3</c:v>
                </c:pt>
                <c:pt idx="151">
                  <c:v>93.4</c:v>
                </c:pt>
                <c:pt idx="152">
                  <c:v>89</c:v>
                </c:pt>
                <c:pt idx="153">
                  <c:v>94.1</c:v>
                </c:pt>
                <c:pt idx="154">
                  <c:v>91</c:v>
                </c:pt>
                <c:pt idx="155">
                  <c:v>93.1</c:v>
                </c:pt>
                <c:pt idx="156">
                  <c:v>103.8</c:v>
                </c:pt>
                <c:pt idx="157">
                  <c:v>98.8</c:v>
                </c:pt>
                <c:pt idx="158">
                  <c:v>101.4</c:v>
                </c:pt>
                <c:pt idx="159">
                  <c:v>94.3</c:v>
                </c:pt>
                <c:pt idx="160">
                  <c:v>94.6</c:v>
                </c:pt>
                <c:pt idx="161">
                  <c:v>99.8</c:v>
                </c:pt>
                <c:pt idx="162">
                  <c:v>91</c:v>
                </c:pt>
                <c:pt idx="163">
                  <c:v>101.3</c:v>
                </c:pt>
                <c:pt idx="164">
                  <c:v>102.6</c:v>
                </c:pt>
                <c:pt idx="165">
                  <c:v>99.1</c:v>
                </c:pt>
                <c:pt idx="166">
                  <c:v>92.6</c:v>
                </c:pt>
                <c:pt idx="167">
                  <c:v>96.3</c:v>
                </c:pt>
                <c:pt idx="168">
                  <c:v>97.8</c:v>
                </c:pt>
                <c:pt idx="169">
                  <c:v>94</c:v>
                </c:pt>
                <c:pt idx="170">
                  <c:v>96.1</c:v>
                </c:pt>
                <c:pt idx="171">
                  <c:v>94.7</c:v>
                </c:pt>
                <c:pt idx="172">
                  <c:v>92.4</c:v>
                </c:pt>
                <c:pt idx="173">
                  <c:v>97.4</c:v>
                </c:pt>
                <c:pt idx="174">
                  <c:v>96.7</c:v>
                </c:pt>
                <c:pt idx="175">
                  <c:v>101.8</c:v>
                </c:pt>
                <c:pt idx="176">
                  <c:v>103.5</c:v>
                </c:pt>
                <c:pt idx="177">
                  <c:v>100.8</c:v>
                </c:pt>
                <c:pt idx="178">
                  <c:v>109.4</c:v>
                </c:pt>
                <c:pt idx="179">
                  <c:v>113.3</c:v>
                </c:pt>
                <c:pt idx="180">
                  <c:v>111.6</c:v>
                </c:pt>
                <c:pt idx="181">
                  <c:v>116.1</c:v>
                </c:pt>
                <c:pt idx="182">
                  <c:v>124.9</c:v>
                </c:pt>
                <c:pt idx="183">
                  <c:v>119.4</c:v>
                </c:pt>
                <c:pt idx="184">
                  <c:v>117.6</c:v>
                </c:pt>
                <c:pt idx="185">
                  <c:v>117.3</c:v>
                </c:pt>
                <c:pt idx="186">
                  <c:v>120</c:v>
                </c:pt>
                <c:pt idx="187">
                  <c:v>120.4</c:v>
                </c:pt>
                <c:pt idx="188">
                  <c:v>120.6</c:v>
                </c:pt>
                <c:pt idx="189">
                  <c:v>126.2</c:v>
                </c:pt>
                <c:pt idx="190">
                  <c:v>128.6</c:v>
                </c:pt>
                <c:pt idx="191">
                  <c:v>123.1</c:v>
                </c:pt>
                <c:pt idx="192">
                  <c:v>124.3</c:v>
                </c:pt>
                <c:pt idx="193">
                  <c:v>130</c:v>
                </c:pt>
                <c:pt idx="194">
                  <c:v>127.7</c:v>
                </c:pt>
              </c:numCache>
            </c:numRef>
          </c:val>
          <c:smooth val="1"/>
          <c:extLst>
            <c:ext xmlns:c16="http://schemas.microsoft.com/office/drawing/2014/chart" uri="{C3380CC4-5D6E-409C-BE32-E72D297353CC}">
              <c16:uniqueId val="{00000002-BBBC-FF42-834E-3EF35179A14A}"/>
            </c:ext>
          </c:extLst>
        </c:ser>
        <c:dLbls>
          <c:showLegendKey val="0"/>
          <c:showVal val="0"/>
          <c:showCatName val="0"/>
          <c:showSerName val="0"/>
          <c:showPercent val="0"/>
          <c:showBubbleSize val="0"/>
        </c:dLbls>
        <c:marker val="1"/>
        <c:smooth val="0"/>
        <c:axId val="-2113380968"/>
        <c:axId val="2127339096"/>
      </c:lineChart>
      <c:catAx>
        <c:axId val="-2119830360"/>
        <c:scaling>
          <c:orientation val="minMax"/>
        </c:scaling>
        <c:delete val="0"/>
        <c:axPos val="b"/>
        <c:numFmt formatCode="0" sourceLinked="1"/>
        <c:majorTickMark val="none"/>
        <c:minorTickMark val="none"/>
        <c:tickLblPos val="nextTo"/>
        <c:spPr>
          <a:ln>
            <a:noFill/>
          </a:ln>
        </c:spPr>
        <c:txPr>
          <a:bodyPr rot="0"/>
          <a:lstStyle/>
          <a:p>
            <a:pPr>
              <a:defRPr sz="800">
                <a:solidFill>
                  <a:schemeClr val="bg1">
                    <a:lumMod val="50000"/>
                  </a:schemeClr>
                </a:solidFill>
              </a:defRPr>
            </a:pPr>
            <a:endParaRPr lang="en-US"/>
          </a:p>
        </c:txPr>
        <c:crossAx val="2127098664"/>
        <c:crosses val="autoZero"/>
        <c:auto val="1"/>
        <c:lblAlgn val="ctr"/>
        <c:lblOffset val="100"/>
        <c:tickLblSkip val="12"/>
        <c:tickMarkSkip val="1"/>
        <c:noMultiLvlLbl val="1"/>
      </c:catAx>
      <c:valAx>
        <c:axId val="2127098664"/>
        <c:scaling>
          <c:orientation val="minMax"/>
          <c:max val="130"/>
          <c:min val="55"/>
        </c:scaling>
        <c:delete val="0"/>
        <c:axPos val="l"/>
        <c:numFmt formatCode="#,##0" sourceLinked="0"/>
        <c:majorTickMark val="none"/>
        <c:minorTickMark val="none"/>
        <c:tickLblPos val="nextTo"/>
        <c:spPr>
          <a:ln>
            <a:noFill/>
          </a:ln>
        </c:spPr>
        <c:txPr>
          <a:bodyPr/>
          <a:lstStyle/>
          <a:p>
            <a:pPr>
              <a:defRPr sz="800">
                <a:solidFill>
                  <a:schemeClr val="bg1">
                    <a:lumMod val="50000"/>
                  </a:schemeClr>
                </a:solidFill>
              </a:defRPr>
            </a:pPr>
            <a:endParaRPr lang="en-US"/>
          </a:p>
        </c:txPr>
        <c:crossAx val="-2119830360"/>
        <c:crosses val="autoZero"/>
        <c:crossBetween val="between"/>
      </c:valAx>
      <c:valAx>
        <c:axId val="2127339096"/>
        <c:scaling>
          <c:orientation val="maxMin"/>
          <c:max val="160"/>
          <c:min val="0"/>
        </c:scaling>
        <c:delete val="0"/>
        <c:axPos val="r"/>
        <c:numFmt formatCode="General" sourceLinked="1"/>
        <c:majorTickMark val="none"/>
        <c:minorTickMark val="none"/>
        <c:tickLblPos val="nextTo"/>
        <c:spPr>
          <a:ln>
            <a:noFill/>
          </a:ln>
        </c:spPr>
        <c:txPr>
          <a:bodyPr/>
          <a:lstStyle/>
          <a:p>
            <a:pPr>
              <a:defRPr sz="800">
                <a:solidFill>
                  <a:schemeClr val="bg1">
                    <a:lumMod val="50000"/>
                  </a:schemeClr>
                </a:solidFill>
              </a:defRPr>
            </a:pPr>
            <a:endParaRPr lang="en-US"/>
          </a:p>
        </c:txPr>
        <c:crossAx val="-2113380968"/>
        <c:crosses val="max"/>
        <c:crossBetween val="between"/>
      </c:valAx>
      <c:catAx>
        <c:axId val="-2113380968"/>
        <c:scaling>
          <c:orientation val="minMax"/>
        </c:scaling>
        <c:delete val="1"/>
        <c:axPos val="t"/>
        <c:numFmt formatCode="0" sourceLinked="1"/>
        <c:majorTickMark val="out"/>
        <c:minorTickMark val="none"/>
        <c:tickLblPos val="nextTo"/>
        <c:crossAx val="2127339096"/>
        <c:crosses val="autoZero"/>
        <c:auto val="1"/>
        <c:lblAlgn val="ctr"/>
        <c:lblOffset val="100"/>
        <c:noMultiLvlLbl val="0"/>
      </c:catAx>
    </c:plotArea>
    <c:plotVisOnly val="1"/>
    <c:dispBlanksAs val="gap"/>
    <c:showDLblsOverMax val="0"/>
  </c:chart>
  <c:txPr>
    <a:bodyPr/>
    <a:lstStyle/>
    <a:p>
      <a:pPr>
        <a:defRPr sz="1200">
          <a:solidFill>
            <a:srgbClr val="1435A0"/>
          </a:solidFill>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3746639957539E-2"/>
          <c:y val="0.193899894457637"/>
          <c:w val="0.92782084268602905"/>
          <c:h val="0.70443445527163495"/>
        </c:manualLayout>
      </c:layout>
      <c:lineChart>
        <c:grouping val="standard"/>
        <c:varyColors val="0"/>
        <c:ser>
          <c:idx val="1"/>
          <c:order val="0"/>
          <c:tx>
            <c:strRef>
              <c:f>Sheet1!$C$1</c:f>
              <c:strCache>
                <c:ptCount val="1"/>
                <c:pt idx="0">
                  <c:v>Real Estate Index</c:v>
                </c:pt>
              </c:strCache>
            </c:strRef>
          </c:tx>
          <c:spPr>
            <a:ln w="19050">
              <a:solidFill>
                <a:srgbClr val="3E2B56"/>
              </a:solidFill>
            </a:ln>
          </c:spPr>
          <c:marker>
            <c:symbol val="none"/>
          </c:marker>
          <c:dPt>
            <c:idx val="167"/>
            <c:bubble3D val="0"/>
            <c:extLst>
              <c:ext xmlns:c16="http://schemas.microsoft.com/office/drawing/2014/chart" uri="{C3380CC4-5D6E-409C-BE32-E72D297353CC}">
                <c16:uniqueId val="{00000000-5087-B54E-A944-3E9716AF4AA8}"/>
              </c:ext>
            </c:extLst>
          </c:dPt>
          <c:cat>
            <c:numRef>
              <c:f>Sheet1!$B$2:$B$196</c:f>
              <c:numCache>
                <c:formatCode>0</c:formatCode>
                <c:ptCount val="195"/>
                <c:pt idx="0">
                  <c:v>2002</c:v>
                </c:pt>
                <c:pt idx="1">
                  <c:v>2002</c:v>
                </c:pt>
                <c:pt idx="2">
                  <c:v>2002</c:v>
                </c:pt>
                <c:pt idx="3">
                  <c:v>2002</c:v>
                </c:pt>
                <c:pt idx="4">
                  <c:v>2002</c:v>
                </c:pt>
                <c:pt idx="5">
                  <c:v>2002</c:v>
                </c:pt>
                <c:pt idx="6">
                  <c:v>2002</c:v>
                </c:pt>
                <c:pt idx="7">
                  <c:v>2002</c:v>
                </c:pt>
                <c:pt idx="8">
                  <c:v>2002</c:v>
                </c:pt>
                <c:pt idx="9">
                  <c:v>2002</c:v>
                </c:pt>
                <c:pt idx="10">
                  <c:v>2002</c:v>
                </c:pt>
                <c:pt idx="11">
                  <c:v>2002</c:v>
                </c:pt>
                <c:pt idx="12">
                  <c:v>2003</c:v>
                </c:pt>
                <c:pt idx="13">
                  <c:v>2003</c:v>
                </c:pt>
                <c:pt idx="14">
                  <c:v>2003</c:v>
                </c:pt>
                <c:pt idx="15">
                  <c:v>2003</c:v>
                </c:pt>
                <c:pt idx="16">
                  <c:v>2003</c:v>
                </c:pt>
                <c:pt idx="17">
                  <c:v>2003</c:v>
                </c:pt>
                <c:pt idx="18">
                  <c:v>2003</c:v>
                </c:pt>
                <c:pt idx="19">
                  <c:v>2003</c:v>
                </c:pt>
                <c:pt idx="20">
                  <c:v>2003</c:v>
                </c:pt>
                <c:pt idx="21">
                  <c:v>2003</c:v>
                </c:pt>
                <c:pt idx="22">
                  <c:v>2003</c:v>
                </c:pt>
                <c:pt idx="23">
                  <c:v>2003</c:v>
                </c:pt>
                <c:pt idx="24">
                  <c:v>2004</c:v>
                </c:pt>
                <c:pt idx="25">
                  <c:v>2004</c:v>
                </c:pt>
                <c:pt idx="26">
                  <c:v>2004</c:v>
                </c:pt>
                <c:pt idx="27">
                  <c:v>2004</c:v>
                </c:pt>
                <c:pt idx="28">
                  <c:v>2004</c:v>
                </c:pt>
                <c:pt idx="29">
                  <c:v>2004</c:v>
                </c:pt>
                <c:pt idx="30">
                  <c:v>2004</c:v>
                </c:pt>
                <c:pt idx="31">
                  <c:v>2004</c:v>
                </c:pt>
                <c:pt idx="32">
                  <c:v>2004</c:v>
                </c:pt>
                <c:pt idx="33">
                  <c:v>2004</c:v>
                </c:pt>
                <c:pt idx="34">
                  <c:v>2004</c:v>
                </c:pt>
                <c:pt idx="35">
                  <c:v>2004</c:v>
                </c:pt>
                <c:pt idx="36">
                  <c:v>2005</c:v>
                </c:pt>
                <c:pt idx="37">
                  <c:v>2005</c:v>
                </c:pt>
                <c:pt idx="38">
                  <c:v>2005</c:v>
                </c:pt>
                <c:pt idx="39">
                  <c:v>2005</c:v>
                </c:pt>
                <c:pt idx="40">
                  <c:v>2005</c:v>
                </c:pt>
                <c:pt idx="41">
                  <c:v>2005</c:v>
                </c:pt>
                <c:pt idx="42">
                  <c:v>2005</c:v>
                </c:pt>
                <c:pt idx="43">
                  <c:v>2005</c:v>
                </c:pt>
                <c:pt idx="44">
                  <c:v>2005</c:v>
                </c:pt>
                <c:pt idx="45">
                  <c:v>2005</c:v>
                </c:pt>
                <c:pt idx="46">
                  <c:v>2005</c:v>
                </c:pt>
                <c:pt idx="47">
                  <c:v>2005</c:v>
                </c:pt>
                <c:pt idx="48">
                  <c:v>2006</c:v>
                </c:pt>
                <c:pt idx="49">
                  <c:v>2006</c:v>
                </c:pt>
                <c:pt idx="50">
                  <c:v>2006</c:v>
                </c:pt>
                <c:pt idx="51">
                  <c:v>2006</c:v>
                </c:pt>
                <c:pt idx="52">
                  <c:v>2006</c:v>
                </c:pt>
                <c:pt idx="53">
                  <c:v>2006</c:v>
                </c:pt>
                <c:pt idx="54">
                  <c:v>2006</c:v>
                </c:pt>
                <c:pt idx="55">
                  <c:v>2006</c:v>
                </c:pt>
                <c:pt idx="56">
                  <c:v>2006</c:v>
                </c:pt>
                <c:pt idx="57">
                  <c:v>2006</c:v>
                </c:pt>
                <c:pt idx="58">
                  <c:v>2006</c:v>
                </c:pt>
                <c:pt idx="59">
                  <c:v>2006</c:v>
                </c:pt>
                <c:pt idx="60">
                  <c:v>2007</c:v>
                </c:pt>
                <c:pt idx="61">
                  <c:v>2007</c:v>
                </c:pt>
                <c:pt idx="62">
                  <c:v>2007</c:v>
                </c:pt>
                <c:pt idx="63">
                  <c:v>2007</c:v>
                </c:pt>
                <c:pt idx="64">
                  <c:v>2007</c:v>
                </c:pt>
                <c:pt idx="65">
                  <c:v>2007</c:v>
                </c:pt>
                <c:pt idx="66">
                  <c:v>2007</c:v>
                </c:pt>
                <c:pt idx="67">
                  <c:v>2007</c:v>
                </c:pt>
                <c:pt idx="68">
                  <c:v>2007</c:v>
                </c:pt>
                <c:pt idx="69">
                  <c:v>2007</c:v>
                </c:pt>
                <c:pt idx="70">
                  <c:v>2007</c:v>
                </c:pt>
                <c:pt idx="71">
                  <c:v>2007</c:v>
                </c:pt>
                <c:pt idx="72">
                  <c:v>2008</c:v>
                </c:pt>
                <c:pt idx="73">
                  <c:v>2008</c:v>
                </c:pt>
                <c:pt idx="74">
                  <c:v>2008</c:v>
                </c:pt>
                <c:pt idx="75">
                  <c:v>2008</c:v>
                </c:pt>
                <c:pt idx="76">
                  <c:v>2008</c:v>
                </c:pt>
                <c:pt idx="77">
                  <c:v>2008</c:v>
                </c:pt>
                <c:pt idx="78">
                  <c:v>2008</c:v>
                </c:pt>
                <c:pt idx="79">
                  <c:v>2008</c:v>
                </c:pt>
                <c:pt idx="80">
                  <c:v>2008</c:v>
                </c:pt>
                <c:pt idx="81">
                  <c:v>2008</c:v>
                </c:pt>
                <c:pt idx="82">
                  <c:v>2008</c:v>
                </c:pt>
                <c:pt idx="83">
                  <c:v>2008</c:v>
                </c:pt>
                <c:pt idx="84">
                  <c:v>2009</c:v>
                </c:pt>
                <c:pt idx="85">
                  <c:v>2009</c:v>
                </c:pt>
                <c:pt idx="86">
                  <c:v>2009</c:v>
                </c:pt>
                <c:pt idx="87">
                  <c:v>2009</c:v>
                </c:pt>
                <c:pt idx="88">
                  <c:v>2009</c:v>
                </c:pt>
                <c:pt idx="89">
                  <c:v>2009</c:v>
                </c:pt>
                <c:pt idx="90">
                  <c:v>2009</c:v>
                </c:pt>
                <c:pt idx="91">
                  <c:v>2009</c:v>
                </c:pt>
                <c:pt idx="92">
                  <c:v>2009</c:v>
                </c:pt>
                <c:pt idx="93">
                  <c:v>2009</c:v>
                </c:pt>
                <c:pt idx="94">
                  <c:v>2009</c:v>
                </c:pt>
                <c:pt idx="95">
                  <c:v>2009</c:v>
                </c:pt>
                <c:pt idx="96">
                  <c:v>2010</c:v>
                </c:pt>
                <c:pt idx="97">
                  <c:v>2010</c:v>
                </c:pt>
                <c:pt idx="98">
                  <c:v>2010</c:v>
                </c:pt>
                <c:pt idx="99">
                  <c:v>2010</c:v>
                </c:pt>
                <c:pt idx="100">
                  <c:v>2010</c:v>
                </c:pt>
                <c:pt idx="101">
                  <c:v>2010</c:v>
                </c:pt>
                <c:pt idx="102">
                  <c:v>2010</c:v>
                </c:pt>
                <c:pt idx="103">
                  <c:v>2010</c:v>
                </c:pt>
                <c:pt idx="104">
                  <c:v>2010</c:v>
                </c:pt>
                <c:pt idx="105">
                  <c:v>2010</c:v>
                </c:pt>
                <c:pt idx="106">
                  <c:v>2010</c:v>
                </c:pt>
                <c:pt idx="107">
                  <c:v>2010</c:v>
                </c:pt>
                <c:pt idx="108">
                  <c:v>2011</c:v>
                </c:pt>
                <c:pt idx="109">
                  <c:v>2011</c:v>
                </c:pt>
                <c:pt idx="110">
                  <c:v>2011</c:v>
                </c:pt>
                <c:pt idx="111">
                  <c:v>2011</c:v>
                </c:pt>
                <c:pt idx="112">
                  <c:v>2011</c:v>
                </c:pt>
                <c:pt idx="113">
                  <c:v>2011</c:v>
                </c:pt>
                <c:pt idx="114">
                  <c:v>2011</c:v>
                </c:pt>
                <c:pt idx="115">
                  <c:v>2011</c:v>
                </c:pt>
                <c:pt idx="116">
                  <c:v>2011</c:v>
                </c:pt>
                <c:pt idx="117">
                  <c:v>2011</c:v>
                </c:pt>
                <c:pt idx="118">
                  <c:v>2011</c:v>
                </c:pt>
                <c:pt idx="119">
                  <c:v>2011</c:v>
                </c:pt>
                <c:pt idx="120">
                  <c:v>2012</c:v>
                </c:pt>
                <c:pt idx="121">
                  <c:v>2012</c:v>
                </c:pt>
                <c:pt idx="122">
                  <c:v>2012</c:v>
                </c:pt>
                <c:pt idx="123">
                  <c:v>2012</c:v>
                </c:pt>
                <c:pt idx="124">
                  <c:v>2012</c:v>
                </c:pt>
                <c:pt idx="125">
                  <c:v>2012</c:v>
                </c:pt>
                <c:pt idx="126">
                  <c:v>2012</c:v>
                </c:pt>
                <c:pt idx="127">
                  <c:v>2012</c:v>
                </c:pt>
                <c:pt idx="128">
                  <c:v>2012</c:v>
                </c:pt>
                <c:pt idx="129">
                  <c:v>2012</c:v>
                </c:pt>
                <c:pt idx="130">
                  <c:v>2012</c:v>
                </c:pt>
                <c:pt idx="131">
                  <c:v>2012</c:v>
                </c:pt>
                <c:pt idx="132">
                  <c:v>2013</c:v>
                </c:pt>
                <c:pt idx="133">
                  <c:v>2013</c:v>
                </c:pt>
                <c:pt idx="134">
                  <c:v>2013</c:v>
                </c:pt>
                <c:pt idx="135">
                  <c:v>2013</c:v>
                </c:pt>
                <c:pt idx="136">
                  <c:v>2013</c:v>
                </c:pt>
                <c:pt idx="137">
                  <c:v>2013</c:v>
                </c:pt>
                <c:pt idx="138">
                  <c:v>2013</c:v>
                </c:pt>
                <c:pt idx="139">
                  <c:v>2013</c:v>
                </c:pt>
                <c:pt idx="140">
                  <c:v>2013</c:v>
                </c:pt>
                <c:pt idx="141">
                  <c:v>2013</c:v>
                </c:pt>
                <c:pt idx="142">
                  <c:v>2013</c:v>
                </c:pt>
                <c:pt idx="143">
                  <c:v>2013</c:v>
                </c:pt>
                <c:pt idx="144">
                  <c:v>2014</c:v>
                </c:pt>
                <c:pt idx="145">
                  <c:v>2014</c:v>
                </c:pt>
                <c:pt idx="146">
                  <c:v>2014</c:v>
                </c:pt>
                <c:pt idx="147">
                  <c:v>2014</c:v>
                </c:pt>
                <c:pt idx="148">
                  <c:v>2014</c:v>
                </c:pt>
                <c:pt idx="149">
                  <c:v>2014</c:v>
                </c:pt>
                <c:pt idx="150">
                  <c:v>2014</c:v>
                </c:pt>
                <c:pt idx="151">
                  <c:v>2014</c:v>
                </c:pt>
                <c:pt idx="152">
                  <c:v>2014</c:v>
                </c:pt>
                <c:pt idx="153">
                  <c:v>2014</c:v>
                </c:pt>
                <c:pt idx="154">
                  <c:v>2014</c:v>
                </c:pt>
                <c:pt idx="155">
                  <c:v>2014</c:v>
                </c:pt>
                <c:pt idx="156">
                  <c:v>2015</c:v>
                </c:pt>
                <c:pt idx="157">
                  <c:v>2015</c:v>
                </c:pt>
                <c:pt idx="158">
                  <c:v>2015</c:v>
                </c:pt>
                <c:pt idx="159">
                  <c:v>2015</c:v>
                </c:pt>
                <c:pt idx="160">
                  <c:v>2015</c:v>
                </c:pt>
                <c:pt idx="161">
                  <c:v>2015</c:v>
                </c:pt>
                <c:pt idx="162">
                  <c:v>2015</c:v>
                </c:pt>
                <c:pt idx="163">
                  <c:v>2015</c:v>
                </c:pt>
                <c:pt idx="164">
                  <c:v>2015</c:v>
                </c:pt>
                <c:pt idx="165">
                  <c:v>2015</c:v>
                </c:pt>
                <c:pt idx="166">
                  <c:v>2015</c:v>
                </c:pt>
                <c:pt idx="167">
                  <c:v>2015</c:v>
                </c:pt>
                <c:pt idx="168">
                  <c:v>2016</c:v>
                </c:pt>
                <c:pt idx="169">
                  <c:v>2016</c:v>
                </c:pt>
                <c:pt idx="170">
                  <c:v>2016</c:v>
                </c:pt>
                <c:pt idx="171">
                  <c:v>2016</c:v>
                </c:pt>
                <c:pt idx="172">
                  <c:v>2016</c:v>
                </c:pt>
                <c:pt idx="173">
                  <c:v>2016</c:v>
                </c:pt>
                <c:pt idx="174">
                  <c:v>2016</c:v>
                </c:pt>
                <c:pt idx="175">
                  <c:v>2016</c:v>
                </c:pt>
                <c:pt idx="176">
                  <c:v>2016</c:v>
                </c:pt>
                <c:pt idx="177">
                  <c:v>2016</c:v>
                </c:pt>
                <c:pt idx="178">
                  <c:v>2016</c:v>
                </c:pt>
                <c:pt idx="179">
                  <c:v>2016</c:v>
                </c:pt>
                <c:pt idx="180">
                  <c:v>2017</c:v>
                </c:pt>
                <c:pt idx="181">
                  <c:v>2017</c:v>
                </c:pt>
                <c:pt idx="182">
                  <c:v>2017</c:v>
                </c:pt>
                <c:pt idx="183">
                  <c:v>2017</c:v>
                </c:pt>
                <c:pt idx="184">
                  <c:v>2017</c:v>
                </c:pt>
                <c:pt idx="185">
                  <c:v>2017</c:v>
                </c:pt>
                <c:pt idx="186">
                  <c:v>2017</c:v>
                </c:pt>
                <c:pt idx="187">
                  <c:v>2017</c:v>
                </c:pt>
                <c:pt idx="188">
                  <c:v>2017</c:v>
                </c:pt>
                <c:pt idx="189">
                  <c:v>2017</c:v>
                </c:pt>
                <c:pt idx="190">
                  <c:v>2017</c:v>
                </c:pt>
                <c:pt idx="191">
                  <c:v>2017</c:v>
                </c:pt>
                <c:pt idx="192">
                  <c:v>2018</c:v>
                </c:pt>
                <c:pt idx="193">
                  <c:v>2018</c:v>
                </c:pt>
                <c:pt idx="194">
                  <c:v>2018</c:v>
                </c:pt>
              </c:numCache>
            </c:numRef>
          </c:cat>
          <c:val>
            <c:numRef>
              <c:f>Sheet1!$C$2:$C$196</c:f>
              <c:numCache>
                <c:formatCode>General</c:formatCode>
                <c:ptCount val="195"/>
                <c:pt idx="0">
                  <c:v>100</c:v>
                </c:pt>
                <c:pt idx="1">
                  <c:v>100.600946542483</c:v>
                </c:pt>
                <c:pt idx="2">
                  <c:v>102.48210922878563</c:v>
                </c:pt>
                <c:pt idx="3">
                  <c:v>104.99128337048529</c:v>
                </c:pt>
                <c:pt idx="4">
                  <c:v>103.48774084384446</c:v>
                </c:pt>
                <c:pt idx="5">
                  <c:v>102.35616503353661</c:v>
                </c:pt>
                <c:pt idx="6">
                  <c:v>102.8857847753367</c:v>
                </c:pt>
                <c:pt idx="7">
                  <c:v>102.16316648307033</c:v>
                </c:pt>
                <c:pt idx="8">
                  <c:v>105.62537386814301</c:v>
                </c:pt>
                <c:pt idx="9">
                  <c:v>106.83617550941713</c:v>
                </c:pt>
                <c:pt idx="10">
                  <c:v>107.80152608666475</c:v>
                </c:pt>
                <c:pt idx="11">
                  <c:v>102.83091913708635</c:v>
                </c:pt>
                <c:pt idx="12">
                  <c:v>106.99852825103331</c:v>
                </c:pt>
                <c:pt idx="13">
                  <c:v>105.57424097811456</c:v>
                </c:pt>
                <c:pt idx="14">
                  <c:v>104.93123551793428</c:v>
                </c:pt>
                <c:pt idx="15">
                  <c:v>111.14306211938884</c:v>
                </c:pt>
                <c:pt idx="16">
                  <c:v>112.34689979446216</c:v>
                </c:pt>
                <c:pt idx="17">
                  <c:v>113.72531432064903</c:v>
                </c:pt>
                <c:pt idx="18">
                  <c:v>113.82423556776986</c:v>
                </c:pt>
                <c:pt idx="19">
                  <c:v>114.9987253413487</c:v>
                </c:pt>
                <c:pt idx="20">
                  <c:v>112.97913990161346</c:v>
                </c:pt>
                <c:pt idx="21">
                  <c:v>113.80099512796794</c:v>
                </c:pt>
                <c:pt idx="22">
                  <c:v>109.60552964704165</c:v>
                </c:pt>
                <c:pt idx="23">
                  <c:v>109.96324573132462</c:v>
                </c:pt>
                <c:pt idx="24">
                  <c:v>110.64069841920436</c:v>
                </c:pt>
                <c:pt idx="25">
                  <c:v>110.33423995080562</c:v>
                </c:pt>
                <c:pt idx="26">
                  <c:v>113.65432119918454</c:v>
                </c:pt>
                <c:pt idx="27">
                  <c:v>115.97489016182854</c:v>
                </c:pt>
                <c:pt idx="28">
                  <c:v>115.00424385022981</c:v>
                </c:pt>
                <c:pt idx="29">
                  <c:v>114.57003013122963</c:v>
                </c:pt>
                <c:pt idx="30">
                  <c:v>115.66656765979312</c:v>
                </c:pt>
                <c:pt idx="31">
                  <c:v>113.19231973023702</c:v>
                </c:pt>
                <c:pt idx="32">
                  <c:v>113.80277840117314</c:v>
                </c:pt>
                <c:pt idx="33">
                  <c:v>111.54678386132557</c:v>
                </c:pt>
                <c:pt idx="34">
                  <c:v>113.53042446952342</c:v>
                </c:pt>
                <c:pt idx="35">
                  <c:v>115.17084337315192</c:v>
                </c:pt>
                <c:pt idx="36">
                  <c:v>118.17100057783215</c:v>
                </c:pt>
                <c:pt idx="37">
                  <c:v>115.1295558532304</c:v>
                </c:pt>
                <c:pt idx="38">
                  <c:v>117.08033923986153</c:v>
                </c:pt>
                <c:pt idx="39">
                  <c:v>119.40584875749302</c:v>
                </c:pt>
                <c:pt idx="40">
                  <c:v>120.01065190760669</c:v>
                </c:pt>
                <c:pt idx="41">
                  <c:v>122.06366570819218</c:v>
                </c:pt>
                <c:pt idx="42">
                  <c:v>119.43845508377692</c:v>
                </c:pt>
                <c:pt idx="43">
                  <c:v>122.53139598886634</c:v>
                </c:pt>
                <c:pt idx="44">
                  <c:v>119.53629333331139</c:v>
                </c:pt>
                <c:pt idx="45">
                  <c:v>121.65341059758801</c:v>
                </c:pt>
                <c:pt idx="46">
                  <c:v>118.48278943807176</c:v>
                </c:pt>
                <c:pt idx="47">
                  <c:v>117.76243385118737</c:v>
                </c:pt>
                <c:pt idx="48">
                  <c:v>114.46486155932226</c:v>
                </c:pt>
                <c:pt idx="49">
                  <c:v>116.13548162840154</c:v>
                </c:pt>
                <c:pt idx="50">
                  <c:v>113.79852598841524</c:v>
                </c:pt>
                <c:pt idx="51">
                  <c:v>114.76107462872432</c:v>
                </c:pt>
                <c:pt idx="52">
                  <c:v>115.21439959252525</c:v>
                </c:pt>
                <c:pt idx="53">
                  <c:v>113.45096585556814</c:v>
                </c:pt>
                <c:pt idx="54">
                  <c:v>110.20107976837103</c:v>
                </c:pt>
                <c:pt idx="55">
                  <c:v>107.33370379487842</c:v>
                </c:pt>
                <c:pt idx="56">
                  <c:v>108.45803132152651</c:v>
                </c:pt>
                <c:pt idx="57">
                  <c:v>106.90702118117061</c:v>
                </c:pt>
                <c:pt idx="58">
                  <c:v>105.56860148998018</c:v>
                </c:pt>
                <c:pt idx="59">
                  <c:v>107.51303283830087</c:v>
                </c:pt>
                <c:pt idx="60">
                  <c:v>100.7975773086966</c:v>
                </c:pt>
                <c:pt idx="61">
                  <c:v>101.86766998414559</c:v>
                </c:pt>
                <c:pt idx="62">
                  <c:v>100.32616896129439</c:v>
                </c:pt>
                <c:pt idx="63">
                  <c:v>95.923745324832652</c:v>
                </c:pt>
                <c:pt idx="64">
                  <c:v>96.859582385121143</c:v>
                </c:pt>
                <c:pt idx="65">
                  <c:v>97.756143632460649</c:v>
                </c:pt>
                <c:pt idx="66">
                  <c:v>97.841415829105671</c:v>
                </c:pt>
                <c:pt idx="67">
                  <c:v>94.993457211867209</c:v>
                </c:pt>
                <c:pt idx="68">
                  <c:v>92.660048989679552</c:v>
                </c:pt>
                <c:pt idx="69">
                  <c:v>90.633447413619237</c:v>
                </c:pt>
                <c:pt idx="70">
                  <c:v>88.876866135090395</c:v>
                </c:pt>
                <c:pt idx="71">
                  <c:v>83.063727875983417</c:v>
                </c:pt>
                <c:pt idx="72">
                  <c:v>83.693214194825131</c:v>
                </c:pt>
                <c:pt idx="73">
                  <c:v>82.152575221569251</c:v>
                </c:pt>
                <c:pt idx="74">
                  <c:v>81.743277566151519</c:v>
                </c:pt>
                <c:pt idx="75">
                  <c:v>81.941905552210784</c:v>
                </c:pt>
                <c:pt idx="76">
                  <c:v>83.102918362701288</c:v>
                </c:pt>
                <c:pt idx="77">
                  <c:v>80.792505065034405</c:v>
                </c:pt>
                <c:pt idx="78">
                  <c:v>80.844926634818194</c:v>
                </c:pt>
                <c:pt idx="79">
                  <c:v>81.006316605879874</c:v>
                </c:pt>
                <c:pt idx="80">
                  <c:v>79.211806732776651</c:v>
                </c:pt>
                <c:pt idx="81">
                  <c:v>78.311081810529316</c:v>
                </c:pt>
                <c:pt idx="82">
                  <c:v>79.087179040142374</c:v>
                </c:pt>
                <c:pt idx="83">
                  <c:v>81.800311037111001</c:v>
                </c:pt>
                <c:pt idx="84">
                  <c:v>82.073826745563238</c:v>
                </c:pt>
                <c:pt idx="85">
                  <c:v>84.495226028492809</c:v>
                </c:pt>
                <c:pt idx="86">
                  <c:v>83.68117951326532</c:v>
                </c:pt>
                <c:pt idx="87">
                  <c:v>84.784368976388066</c:v>
                </c:pt>
                <c:pt idx="88">
                  <c:v>85.325742135056714</c:v>
                </c:pt>
                <c:pt idx="89">
                  <c:v>85.947925991532699</c:v>
                </c:pt>
                <c:pt idx="90">
                  <c:v>85.440208657291237</c:v>
                </c:pt>
                <c:pt idx="91">
                  <c:v>85.168243322087832</c:v>
                </c:pt>
                <c:pt idx="92">
                  <c:v>87.111495022747533</c:v>
                </c:pt>
                <c:pt idx="93">
                  <c:v>85.374548245038255</c:v>
                </c:pt>
                <c:pt idx="94">
                  <c:v>86.349026720362659</c:v>
                </c:pt>
                <c:pt idx="95">
                  <c:v>81.976117895286194</c:v>
                </c:pt>
                <c:pt idx="96">
                  <c:v>81.637850250980222</c:v>
                </c:pt>
                <c:pt idx="97">
                  <c:v>81.132331510879084</c:v>
                </c:pt>
                <c:pt idx="98">
                  <c:v>81.498406038352371</c:v>
                </c:pt>
                <c:pt idx="99">
                  <c:v>82.682614904388984</c:v>
                </c:pt>
                <c:pt idx="100">
                  <c:v>80.944473314752315</c:v>
                </c:pt>
                <c:pt idx="101">
                  <c:v>79.411620496743225</c:v>
                </c:pt>
                <c:pt idx="102">
                  <c:v>79.583776623465369</c:v>
                </c:pt>
                <c:pt idx="103">
                  <c:v>78.549904150777493</c:v>
                </c:pt>
                <c:pt idx="104">
                  <c:v>78.174558857207131</c:v>
                </c:pt>
                <c:pt idx="105">
                  <c:v>78.14125549265232</c:v>
                </c:pt>
                <c:pt idx="106">
                  <c:v>79.925761891556618</c:v>
                </c:pt>
                <c:pt idx="107">
                  <c:v>81.052295922028165</c:v>
                </c:pt>
                <c:pt idx="108">
                  <c:v>81.191183296096725</c:v>
                </c:pt>
                <c:pt idx="109">
                  <c:v>78.695743533460188</c:v>
                </c:pt>
                <c:pt idx="110">
                  <c:v>80.903237912826128</c:v>
                </c:pt>
                <c:pt idx="111">
                  <c:v>80.473639766547905</c:v>
                </c:pt>
                <c:pt idx="112">
                  <c:v>78.991262019520988</c:v>
                </c:pt>
                <c:pt idx="113">
                  <c:v>80.655788371933255</c:v>
                </c:pt>
                <c:pt idx="114">
                  <c:v>82.039304492429039</c:v>
                </c:pt>
                <c:pt idx="115">
                  <c:v>81.155895737417396</c:v>
                </c:pt>
                <c:pt idx="116">
                  <c:v>81.694172852398296</c:v>
                </c:pt>
                <c:pt idx="117">
                  <c:v>83.145206760285276</c:v>
                </c:pt>
                <c:pt idx="118">
                  <c:v>81.389920743858795</c:v>
                </c:pt>
                <c:pt idx="119">
                  <c:v>82.774904083280049</c:v>
                </c:pt>
                <c:pt idx="120">
                  <c:v>84.11395415242842</c:v>
                </c:pt>
                <c:pt idx="121">
                  <c:v>84.124438904150821</c:v>
                </c:pt>
                <c:pt idx="122">
                  <c:v>85.722713199585641</c:v>
                </c:pt>
                <c:pt idx="123">
                  <c:v>84.554719006127797</c:v>
                </c:pt>
                <c:pt idx="124">
                  <c:v>86.332899033827061</c:v>
                </c:pt>
                <c:pt idx="125">
                  <c:v>87.975830665019544</c:v>
                </c:pt>
                <c:pt idx="126">
                  <c:v>87.637350341419719</c:v>
                </c:pt>
                <c:pt idx="127">
                  <c:v>87.501483955264874</c:v>
                </c:pt>
                <c:pt idx="128">
                  <c:v>87.773311936845275</c:v>
                </c:pt>
                <c:pt idx="129">
                  <c:v>86.045669744773122</c:v>
                </c:pt>
                <c:pt idx="130">
                  <c:v>87.28788761944773</c:v>
                </c:pt>
                <c:pt idx="131">
                  <c:v>86.98270445032442</c:v>
                </c:pt>
                <c:pt idx="132">
                  <c:v>86.56782205319989</c:v>
                </c:pt>
                <c:pt idx="133">
                  <c:v>90.165867580617686</c:v>
                </c:pt>
                <c:pt idx="134">
                  <c:v>89.69185467330982</c:v>
                </c:pt>
                <c:pt idx="135">
                  <c:v>89.590211100534816</c:v>
                </c:pt>
                <c:pt idx="136">
                  <c:v>86.285382078023119</c:v>
                </c:pt>
                <c:pt idx="137">
                  <c:v>91.718759580209195</c:v>
                </c:pt>
                <c:pt idx="138">
                  <c:v>91.222019528782383</c:v>
                </c:pt>
                <c:pt idx="139">
                  <c:v>92.779915891312086</c:v>
                </c:pt>
                <c:pt idx="140">
                  <c:v>91.052068541258237</c:v>
                </c:pt>
                <c:pt idx="141">
                  <c:v>91.061811765815548</c:v>
                </c:pt>
                <c:pt idx="142">
                  <c:v>90.53693084410645</c:v>
                </c:pt>
                <c:pt idx="143">
                  <c:v>92.325498249697191</c:v>
                </c:pt>
                <c:pt idx="144">
                  <c:v>90.894589189430803</c:v>
                </c:pt>
                <c:pt idx="145">
                  <c:v>91.729650270681134</c:v>
                </c:pt>
                <c:pt idx="146">
                  <c:v>91.730466818531013</c:v>
                </c:pt>
                <c:pt idx="147">
                  <c:v>93.145854630036439</c:v>
                </c:pt>
                <c:pt idx="148">
                  <c:v>97.68737210009175</c:v>
                </c:pt>
                <c:pt idx="149">
                  <c:v>98.026887916634095</c:v>
                </c:pt>
                <c:pt idx="150">
                  <c:v>95.499481066427421</c:v>
                </c:pt>
                <c:pt idx="151">
                  <c:v>98.875342093804974</c:v>
                </c:pt>
                <c:pt idx="152">
                  <c:v>98.28177436709187</c:v>
                </c:pt>
                <c:pt idx="153">
                  <c:v>97.178984027722151</c:v>
                </c:pt>
                <c:pt idx="154">
                  <c:v>98.064442112163391</c:v>
                </c:pt>
                <c:pt idx="155">
                  <c:v>93.190529671009813</c:v>
                </c:pt>
                <c:pt idx="156">
                  <c:v>100.29489557147974</c:v>
                </c:pt>
                <c:pt idx="157">
                  <c:v>97.694495965224434</c:v>
                </c:pt>
                <c:pt idx="158">
                  <c:v>100.94212900919742</c:v>
                </c:pt>
                <c:pt idx="159">
                  <c:v>100.33706978742633</c:v>
                </c:pt>
                <c:pt idx="160">
                  <c:v>103.64182992000043</c:v>
                </c:pt>
                <c:pt idx="161">
                  <c:v>100.40640450313582</c:v>
                </c:pt>
                <c:pt idx="162">
                  <c:v>106.11331252414551</c:v>
                </c:pt>
                <c:pt idx="163">
                  <c:v>100.50677306268116</c:v>
                </c:pt>
                <c:pt idx="164">
                  <c:v>103.57189532211069</c:v>
                </c:pt>
                <c:pt idx="165">
                  <c:v>104.80017413608969</c:v>
                </c:pt>
                <c:pt idx="166">
                  <c:v>103.29097040137256</c:v>
                </c:pt>
                <c:pt idx="167">
                  <c:v>101.9459452044278</c:v>
                </c:pt>
                <c:pt idx="168">
                  <c:v>99.988877984214852</c:v>
                </c:pt>
                <c:pt idx="169">
                  <c:v>103.54464011919545</c:v>
                </c:pt>
                <c:pt idx="170">
                  <c:v>101.61758002481412</c:v>
                </c:pt>
                <c:pt idx="171">
                  <c:v>105.64201402298282</c:v>
                </c:pt>
                <c:pt idx="172">
                  <c:v>107.8971235955003</c:v>
                </c:pt>
                <c:pt idx="173">
                  <c:v>104.74506856820361</c:v>
                </c:pt>
                <c:pt idx="174">
                  <c:v>104.62053705211802</c:v>
                </c:pt>
                <c:pt idx="175">
                  <c:v>107.63539695802817</c:v>
                </c:pt>
                <c:pt idx="176">
                  <c:v>107.0566836207763</c:v>
                </c:pt>
                <c:pt idx="177">
                  <c:v>106.71380420878042</c:v>
                </c:pt>
                <c:pt idx="178">
                  <c:v>109.79547840509487</c:v>
                </c:pt>
                <c:pt idx="179">
                  <c:v>114.1376240389355</c:v>
                </c:pt>
                <c:pt idx="180">
                  <c:v>108.6722477124793</c:v>
                </c:pt>
                <c:pt idx="181">
                  <c:v>105.90591981808805</c:v>
                </c:pt>
                <c:pt idx="182">
                  <c:v>108.68025674910757</c:v>
                </c:pt>
                <c:pt idx="183">
                  <c:v>109.34879828195736</c:v>
                </c:pt>
                <c:pt idx="184">
                  <c:v>111.05162730092935</c:v>
                </c:pt>
                <c:pt idx="185">
                  <c:v>111.36686863012255</c:v>
                </c:pt>
                <c:pt idx="186">
                  <c:v>114.91020436977939</c:v>
                </c:pt>
                <c:pt idx="187">
                  <c:v>112.99772439406168</c:v>
                </c:pt>
                <c:pt idx="188">
                  <c:v>110.95554180703417</c:v>
                </c:pt>
                <c:pt idx="189">
                  <c:v>113.3206486297051</c:v>
                </c:pt>
                <c:pt idx="190">
                  <c:v>112.074222223886</c:v>
                </c:pt>
                <c:pt idx="191">
                  <c:v>110.88040026513397</c:v>
                </c:pt>
                <c:pt idx="192">
                  <c:v>113.06978843064512</c:v>
                </c:pt>
                <c:pt idx="193">
                  <c:v>112.130380481515</c:v>
                </c:pt>
                <c:pt idx="194">
                  <c:v>111.70687284858587</c:v>
                </c:pt>
              </c:numCache>
            </c:numRef>
          </c:val>
          <c:smooth val="1"/>
          <c:extLst>
            <c:ext xmlns:c16="http://schemas.microsoft.com/office/drawing/2014/chart" uri="{C3380CC4-5D6E-409C-BE32-E72D297353CC}">
              <c16:uniqueId val="{00000001-5087-B54E-A944-3E9716AF4AA8}"/>
            </c:ext>
          </c:extLst>
        </c:ser>
        <c:dLbls>
          <c:showLegendKey val="0"/>
          <c:showVal val="0"/>
          <c:showCatName val="0"/>
          <c:showSerName val="0"/>
          <c:showPercent val="0"/>
          <c:showBubbleSize val="0"/>
        </c:dLbls>
        <c:marker val="1"/>
        <c:smooth val="0"/>
        <c:axId val="-2119628680"/>
        <c:axId val="-2112955336"/>
      </c:lineChart>
      <c:lineChart>
        <c:grouping val="standard"/>
        <c:varyColors val="0"/>
        <c:ser>
          <c:idx val="0"/>
          <c:order val="1"/>
          <c:tx>
            <c:strRef>
              <c:f>Sheet1!$D$1</c:f>
              <c:strCache>
                <c:ptCount val="1"/>
                <c:pt idx="0">
                  <c:v>Housing Starts</c:v>
                </c:pt>
              </c:strCache>
            </c:strRef>
          </c:tx>
          <c:spPr>
            <a:ln>
              <a:solidFill>
                <a:schemeClr val="bg1">
                  <a:lumMod val="75000"/>
                </a:schemeClr>
              </a:solidFill>
            </a:ln>
          </c:spPr>
          <c:marker>
            <c:symbol val="none"/>
          </c:marker>
          <c:cat>
            <c:numRef>
              <c:f>Sheet1!$A$2:$A$196</c:f>
              <c:numCache>
                <c:formatCode>mmm\-yy</c:formatCode>
                <c:ptCount val="195"/>
                <c:pt idx="0">
                  <c:v>37257</c:v>
                </c:pt>
                <c:pt idx="1">
                  <c:v>37288</c:v>
                </c:pt>
                <c:pt idx="2">
                  <c:v>37316</c:v>
                </c:pt>
                <c:pt idx="3">
                  <c:v>37347</c:v>
                </c:pt>
                <c:pt idx="4">
                  <c:v>37377</c:v>
                </c:pt>
                <c:pt idx="5">
                  <c:v>37408</c:v>
                </c:pt>
                <c:pt idx="6">
                  <c:v>37438</c:v>
                </c:pt>
                <c:pt idx="7">
                  <c:v>37469</c:v>
                </c:pt>
                <c:pt idx="8">
                  <c:v>37500</c:v>
                </c:pt>
                <c:pt idx="9">
                  <c:v>37530</c:v>
                </c:pt>
                <c:pt idx="10">
                  <c:v>37561</c:v>
                </c:pt>
                <c:pt idx="11">
                  <c:v>37591</c:v>
                </c:pt>
                <c:pt idx="12">
                  <c:v>37622</c:v>
                </c:pt>
                <c:pt idx="13">
                  <c:v>37653</c:v>
                </c:pt>
                <c:pt idx="14">
                  <c:v>37681</c:v>
                </c:pt>
                <c:pt idx="15">
                  <c:v>37712</c:v>
                </c:pt>
                <c:pt idx="16">
                  <c:v>37742</c:v>
                </c:pt>
                <c:pt idx="17">
                  <c:v>37773</c:v>
                </c:pt>
                <c:pt idx="18">
                  <c:v>37803</c:v>
                </c:pt>
                <c:pt idx="19">
                  <c:v>37834</c:v>
                </c:pt>
                <c:pt idx="20">
                  <c:v>37865</c:v>
                </c:pt>
                <c:pt idx="21">
                  <c:v>37895</c:v>
                </c:pt>
                <c:pt idx="22">
                  <c:v>37926</c:v>
                </c:pt>
                <c:pt idx="23">
                  <c:v>37956</c:v>
                </c:pt>
                <c:pt idx="24">
                  <c:v>37987</c:v>
                </c:pt>
                <c:pt idx="25">
                  <c:v>38018</c:v>
                </c:pt>
                <c:pt idx="26">
                  <c:v>38047</c:v>
                </c:pt>
                <c:pt idx="27">
                  <c:v>38078</c:v>
                </c:pt>
                <c:pt idx="28">
                  <c:v>38108</c:v>
                </c:pt>
                <c:pt idx="29">
                  <c:v>38139</c:v>
                </c:pt>
                <c:pt idx="30">
                  <c:v>38169</c:v>
                </c:pt>
                <c:pt idx="31">
                  <c:v>38200</c:v>
                </c:pt>
                <c:pt idx="32">
                  <c:v>38231</c:v>
                </c:pt>
                <c:pt idx="33">
                  <c:v>38261</c:v>
                </c:pt>
                <c:pt idx="34">
                  <c:v>38292</c:v>
                </c:pt>
                <c:pt idx="35">
                  <c:v>38322</c:v>
                </c:pt>
                <c:pt idx="36">
                  <c:v>38353</c:v>
                </c:pt>
                <c:pt idx="37">
                  <c:v>38384</c:v>
                </c:pt>
                <c:pt idx="38">
                  <c:v>38412</c:v>
                </c:pt>
                <c:pt idx="39">
                  <c:v>38443</c:v>
                </c:pt>
                <c:pt idx="40">
                  <c:v>38473</c:v>
                </c:pt>
                <c:pt idx="41">
                  <c:v>38504</c:v>
                </c:pt>
                <c:pt idx="42">
                  <c:v>38534</c:v>
                </c:pt>
                <c:pt idx="43">
                  <c:v>38565</c:v>
                </c:pt>
                <c:pt idx="44">
                  <c:v>38596</c:v>
                </c:pt>
                <c:pt idx="45">
                  <c:v>38626</c:v>
                </c:pt>
                <c:pt idx="46">
                  <c:v>38657</c:v>
                </c:pt>
                <c:pt idx="47">
                  <c:v>38687</c:v>
                </c:pt>
                <c:pt idx="48">
                  <c:v>38718</c:v>
                </c:pt>
                <c:pt idx="49">
                  <c:v>38749</c:v>
                </c:pt>
                <c:pt idx="50">
                  <c:v>38777</c:v>
                </c:pt>
                <c:pt idx="51">
                  <c:v>38808</c:v>
                </c:pt>
                <c:pt idx="52">
                  <c:v>38838</c:v>
                </c:pt>
                <c:pt idx="53">
                  <c:v>38869</c:v>
                </c:pt>
                <c:pt idx="54">
                  <c:v>38899</c:v>
                </c:pt>
                <c:pt idx="55">
                  <c:v>38930</c:v>
                </c:pt>
                <c:pt idx="56">
                  <c:v>38961</c:v>
                </c:pt>
                <c:pt idx="57">
                  <c:v>38991</c:v>
                </c:pt>
                <c:pt idx="58">
                  <c:v>39022</c:v>
                </c:pt>
                <c:pt idx="59">
                  <c:v>39052</c:v>
                </c:pt>
                <c:pt idx="60">
                  <c:v>39083</c:v>
                </c:pt>
                <c:pt idx="61">
                  <c:v>39114</c:v>
                </c:pt>
                <c:pt idx="62">
                  <c:v>39142</c:v>
                </c:pt>
                <c:pt idx="63">
                  <c:v>39173</c:v>
                </c:pt>
                <c:pt idx="64">
                  <c:v>39203</c:v>
                </c:pt>
                <c:pt idx="65">
                  <c:v>39234</c:v>
                </c:pt>
                <c:pt idx="66">
                  <c:v>39264</c:v>
                </c:pt>
                <c:pt idx="67">
                  <c:v>39295</c:v>
                </c:pt>
                <c:pt idx="68">
                  <c:v>39326</c:v>
                </c:pt>
                <c:pt idx="69">
                  <c:v>39356</c:v>
                </c:pt>
                <c:pt idx="70">
                  <c:v>39387</c:v>
                </c:pt>
                <c:pt idx="71">
                  <c:v>39417</c:v>
                </c:pt>
                <c:pt idx="72">
                  <c:v>39448</c:v>
                </c:pt>
                <c:pt idx="73">
                  <c:v>39479</c:v>
                </c:pt>
                <c:pt idx="74">
                  <c:v>39508</c:v>
                </c:pt>
                <c:pt idx="75">
                  <c:v>39539</c:v>
                </c:pt>
                <c:pt idx="76">
                  <c:v>39569</c:v>
                </c:pt>
                <c:pt idx="77">
                  <c:v>39600</c:v>
                </c:pt>
                <c:pt idx="78">
                  <c:v>39630</c:v>
                </c:pt>
                <c:pt idx="79">
                  <c:v>39661</c:v>
                </c:pt>
                <c:pt idx="80">
                  <c:v>39692</c:v>
                </c:pt>
                <c:pt idx="81">
                  <c:v>39722</c:v>
                </c:pt>
                <c:pt idx="82">
                  <c:v>39753</c:v>
                </c:pt>
                <c:pt idx="83">
                  <c:v>39783</c:v>
                </c:pt>
                <c:pt idx="84">
                  <c:v>39814</c:v>
                </c:pt>
                <c:pt idx="85">
                  <c:v>39845</c:v>
                </c:pt>
                <c:pt idx="86">
                  <c:v>39873</c:v>
                </c:pt>
                <c:pt idx="87">
                  <c:v>39904</c:v>
                </c:pt>
                <c:pt idx="88">
                  <c:v>39934</c:v>
                </c:pt>
                <c:pt idx="89">
                  <c:v>39965</c:v>
                </c:pt>
                <c:pt idx="90">
                  <c:v>39995</c:v>
                </c:pt>
                <c:pt idx="91">
                  <c:v>40026</c:v>
                </c:pt>
                <c:pt idx="92">
                  <c:v>40057</c:v>
                </c:pt>
                <c:pt idx="93">
                  <c:v>40087</c:v>
                </c:pt>
                <c:pt idx="94">
                  <c:v>40118</c:v>
                </c:pt>
                <c:pt idx="95">
                  <c:v>40148</c:v>
                </c:pt>
                <c:pt idx="96">
                  <c:v>40179</c:v>
                </c:pt>
                <c:pt idx="97">
                  <c:v>40210</c:v>
                </c:pt>
                <c:pt idx="98">
                  <c:v>40238</c:v>
                </c:pt>
                <c:pt idx="99">
                  <c:v>40269</c:v>
                </c:pt>
                <c:pt idx="100">
                  <c:v>40299</c:v>
                </c:pt>
                <c:pt idx="101">
                  <c:v>40330</c:v>
                </c:pt>
                <c:pt idx="102">
                  <c:v>40360</c:v>
                </c:pt>
                <c:pt idx="103">
                  <c:v>40391</c:v>
                </c:pt>
                <c:pt idx="104">
                  <c:v>40422</c:v>
                </c:pt>
                <c:pt idx="105">
                  <c:v>40452</c:v>
                </c:pt>
                <c:pt idx="106">
                  <c:v>40483</c:v>
                </c:pt>
                <c:pt idx="107">
                  <c:v>40513</c:v>
                </c:pt>
                <c:pt idx="108">
                  <c:v>40544</c:v>
                </c:pt>
                <c:pt idx="109">
                  <c:v>40575</c:v>
                </c:pt>
                <c:pt idx="110">
                  <c:v>40603</c:v>
                </c:pt>
                <c:pt idx="111">
                  <c:v>40634</c:v>
                </c:pt>
                <c:pt idx="112">
                  <c:v>40664</c:v>
                </c:pt>
                <c:pt idx="113">
                  <c:v>40695</c:v>
                </c:pt>
                <c:pt idx="114">
                  <c:v>40725</c:v>
                </c:pt>
                <c:pt idx="115">
                  <c:v>40756</c:v>
                </c:pt>
                <c:pt idx="116">
                  <c:v>40787</c:v>
                </c:pt>
                <c:pt idx="117">
                  <c:v>40817</c:v>
                </c:pt>
                <c:pt idx="118">
                  <c:v>40848</c:v>
                </c:pt>
                <c:pt idx="119">
                  <c:v>40878</c:v>
                </c:pt>
                <c:pt idx="120">
                  <c:v>40909</c:v>
                </c:pt>
                <c:pt idx="121">
                  <c:v>40940</c:v>
                </c:pt>
                <c:pt idx="122">
                  <c:v>40969</c:v>
                </c:pt>
                <c:pt idx="123">
                  <c:v>41000</c:v>
                </c:pt>
                <c:pt idx="124">
                  <c:v>41030</c:v>
                </c:pt>
                <c:pt idx="125">
                  <c:v>41061</c:v>
                </c:pt>
                <c:pt idx="126">
                  <c:v>41091</c:v>
                </c:pt>
                <c:pt idx="127">
                  <c:v>41122</c:v>
                </c:pt>
                <c:pt idx="128">
                  <c:v>41153</c:v>
                </c:pt>
                <c:pt idx="129">
                  <c:v>41183</c:v>
                </c:pt>
                <c:pt idx="130">
                  <c:v>41214</c:v>
                </c:pt>
                <c:pt idx="131">
                  <c:v>41244</c:v>
                </c:pt>
                <c:pt idx="132">
                  <c:v>41275</c:v>
                </c:pt>
                <c:pt idx="133">
                  <c:v>41306</c:v>
                </c:pt>
                <c:pt idx="134">
                  <c:v>41334</c:v>
                </c:pt>
                <c:pt idx="135">
                  <c:v>41365</c:v>
                </c:pt>
                <c:pt idx="136">
                  <c:v>41395</c:v>
                </c:pt>
                <c:pt idx="137">
                  <c:v>41426</c:v>
                </c:pt>
                <c:pt idx="138">
                  <c:v>41456</c:v>
                </c:pt>
                <c:pt idx="139">
                  <c:v>41487</c:v>
                </c:pt>
                <c:pt idx="140">
                  <c:v>41518</c:v>
                </c:pt>
                <c:pt idx="141">
                  <c:v>41548</c:v>
                </c:pt>
                <c:pt idx="142">
                  <c:v>41579</c:v>
                </c:pt>
                <c:pt idx="143">
                  <c:v>41609</c:v>
                </c:pt>
                <c:pt idx="144">
                  <c:v>41640</c:v>
                </c:pt>
                <c:pt idx="145">
                  <c:v>41671</c:v>
                </c:pt>
                <c:pt idx="146">
                  <c:v>41699</c:v>
                </c:pt>
                <c:pt idx="147">
                  <c:v>41730</c:v>
                </c:pt>
                <c:pt idx="148">
                  <c:v>41760</c:v>
                </c:pt>
                <c:pt idx="149">
                  <c:v>41791</c:v>
                </c:pt>
                <c:pt idx="150">
                  <c:v>41821</c:v>
                </c:pt>
                <c:pt idx="151">
                  <c:v>41852</c:v>
                </c:pt>
                <c:pt idx="152">
                  <c:v>41883</c:v>
                </c:pt>
                <c:pt idx="153">
                  <c:v>41913</c:v>
                </c:pt>
                <c:pt idx="154">
                  <c:v>41944</c:v>
                </c:pt>
                <c:pt idx="155">
                  <c:v>41974</c:v>
                </c:pt>
                <c:pt idx="156">
                  <c:v>42005</c:v>
                </c:pt>
                <c:pt idx="157">
                  <c:v>42036</c:v>
                </c:pt>
                <c:pt idx="158">
                  <c:v>42064</c:v>
                </c:pt>
                <c:pt idx="159">
                  <c:v>42095</c:v>
                </c:pt>
                <c:pt idx="160">
                  <c:v>42125</c:v>
                </c:pt>
                <c:pt idx="161">
                  <c:v>42156</c:v>
                </c:pt>
                <c:pt idx="162">
                  <c:v>42186</c:v>
                </c:pt>
                <c:pt idx="163">
                  <c:v>42217</c:v>
                </c:pt>
                <c:pt idx="164">
                  <c:v>42248</c:v>
                </c:pt>
                <c:pt idx="165">
                  <c:v>42278</c:v>
                </c:pt>
                <c:pt idx="166">
                  <c:v>42309</c:v>
                </c:pt>
                <c:pt idx="167">
                  <c:v>42339</c:v>
                </c:pt>
                <c:pt idx="168">
                  <c:v>42370</c:v>
                </c:pt>
                <c:pt idx="169">
                  <c:v>42401</c:v>
                </c:pt>
                <c:pt idx="170">
                  <c:v>42430</c:v>
                </c:pt>
                <c:pt idx="171">
                  <c:v>42461</c:v>
                </c:pt>
                <c:pt idx="172">
                  <c:v>42491</c:v>
                </c:pt>
                <c:pt idx="173">
                  <c:v>42522</c:v>
                </c:pt>
                <c:pt idx="174">
                  <c:v>42552</c:v>
                </c:pt>
                <c:pt idx="175">
                  <c:v>42583</c:v>
                </c:pt>
                <c:pt idx="176">
                  <c:v>42614</c:v>
                </c:pt>
                <c:pt idx="177">
                  <c:v>42644</c:v>
                </c:pt>
                <c:pt idx="178">
                  <c:v>42675</c:v>
                </c:pt>
                <c:pt idx="179">
                  <c:v>42705</c:v>
                </c:pt>
                <c:pt idx="180">
                  <c:v>42736</c:v>
                </c:pt>
                <c:pt idx="181">
                  <c:v>42767</c:v>
                </c:pt>
                <c:pt idx="182">
                  <c:v>42795</c:v>
                </c:pt>
                <c:pt idx="183">
                  <c:v>42826</c:v>
                </c:pt>
                <c:pt idx="184">
                  <c:v>42856</c:v>
                </c:pt>
                <c:pt idx="185">
                  <c:v>42887</c:v>
                </c:pt>
                <c:pt idx="186">
                  <c:v>42917</c:v>
                </c:pt>
                <c:pt idx="187">
                  <c:v>42948</c:v>
                </c:pt>
                <c:pt idx="188">
                  <c:v>42979</c:v>
                </c:pt>
                <c:pt idx="189">
                  <c:v>43009</c:v>
                </c:pt>
                <c:pt idx="190">
                  <c:v>43040</c:v>
                </c:pt>
                <c:pt idx="191">
                  <c:v>43070</c:v>
                </c:pt>
                <c:pt idx="192">
                  <c:v>43101</c:v>
                </c:pt>
                <c:pt idx="193">
                  <c:v>43132</c:v>
                </c:pt>
                <c:pt idx="194">
                  <c:v>43160</c:v>
                </c:pt>
              </c:numCache>
            </c:numRef>
          </c:cat>
          <c:val>
            <c:numRef>
              <c:f>Sheet1!$D$2:$D$196</c:f>
              <c:numCache>
                <c:formatCode>General</c:formatCode>
                <c:ptCount val="195"/>
                <c:pt idx="0">
                  <c:v>1698000</c:v>
                </c:pt>
                <c:pt idx="1">
                  <c:v>1829000</c:v>
                </c:pt>
                <c:pt idx="2">
                  <c:v>1642000</c:v>
                </c:pt>
                <c:pt idx="3">
                  <c:v>1592000</c:v>
                </c:pt>
                <c:pt idx="4">
                  <c:v>1764000</c:v>
                </c:pt>
                <c:pt idx="5">
                  <c:v>1717000</c:v>
                </c:pt>
                <c:pt idx="6">
                  <c:v>1655000</c:v>
                </c:pt>
                <c:pt idx="7">
                  <c:v>1633000</c:v>
                </c:pt>
                <c:pt idx="8">
                  <c:v>1804000</c:v>
                </c:pt>
                <c:pt idx="9">
                  <c:v>1648000</c:v>
                </c:pt>
                <c:pt idx="10">
                  <c:v>1753000</c:v>
                </c:pt>
                <c:pt idx="11">
                  <c:v>1788000</c:v>
                </c:pt>
                <c:pt idx="12">
                  <c:v>1853000</c:v>
                </c:pt>
                <c:pt idx="13">
                  <c:v>1629000</c:v>
                </c:pt>
                <c:pt idx="14">
                  <c:v>1726000</c:v>
                </c:pt>
                <c:pt idx="15">
                  <c:v>1643000</c:v>
                </c:pt>
                <c:pt idx="16">
                  <c:v>1751000</c:v>
                </c:pt>
                <c:pt idx="17">
                  <c:v>1867000</c:v>
                </c:pt>
                <c:pt idx="18">
                  <c:v>1897000</c:v>
                </c:pt>
                <c:pt idx="19">
                  <c:v>1833000</c:v>
                </c:pt>
                <c:pt idx="20">
                  <c:v>1939000</c:v>
                </c:pt>
                <c:pt idx="21">
                  <c:v>1967000</c:v>
                </c:pt>
                <c:pt idx="22">
                  <c:v>2083000</c:v>
                </c:pt>
                <c:pt idx="23">
                  <c:v>2057000</c:v>
                </c:pt>
                <c:pt idx="24">
                  <c:v>1911000</c:v>
                </c:pt>
                <c:pt idx="25">
                  <c:v>1846000</c:v>
                </c:pt>
                <c:pt idx="26">
                  <c:v>1998000</c:v>
                </c:pt>
                <c:pt idx="27">
                  <c:v>2003000</c:v>
                </c:pt>
                <c:pt idx="28">
                  <c:v>1981000</c:v>
                </c:pt>
                <c:pt idx="29">
                  <c:v>1828000</c:v>
                </c:pt>
                <c:pt idx="30">
                  <c:v>2002000</c:v>
                </c:pt>
                <c:pt idx="31">
                  <c:v>2024000</c:v>
                </c:pt>
                <c:pt idx="32">
                  <c:v>1905000</c:v>
                </c:pt>
                <c:pt idx="33">
                  <c:v>2072000</c:v>
                </c:pt>
                <c:pt idx="34">
                  <c:v>1782000</c:v>
                </c:pt>
                <c:pt idx="35">
                  <c:v>2042000</c:v>
                </c:pt>
                <c:pt idx="36">
                  <c:v>2144000</c:v>
                </c:pt>
                <c:pt idx="37">
                  <c:v>2207000</c:v>
                </c:pt>
                <c:pt idx="38">
                  <c:v>1864000</c:v>
                </c:pt>
                <c:pt idx="39">
                  <c:v>2061000</c:v>
                </c:pt>
                <c:pt idx="40">
                  <c:v>2025000</c:v>
                </c:pt>
                <c:pt idx="41">
                  <c:v>2068000</c:v>
                </c:pt>
                <c:pt idx="42">
                  <c:v>2054000</c:v>
                </c:pt>
                <c:pt idx="43">
                  <c:v>2095000</c:v>
                </c:pt>
                <c:pt idx="44">
                  <c:v>2151000</c:v>
                </c:pt>
                <c:pt idx="45">
                  <c:v>2065000</c:v>
                </c:pt>
                <c:pt idx="46">
                  <c:v>2147000</c:v>
                </c:pt>
                <c:pt idx="47">
                  <c:v>1994000</c:v>
                </c:pt>
                <c:pt idx="48">
                  <c:v>2273000</c:v>
                </c:pt>
                <c:pt idx="49">
                  <c:v>2119000</c:v>
                </c:pt>
                <c:pt idx="50">
                  <c:v>1969000</c:v>
                </c:pt>
                <c:pt idx="51">
                  <c:v>1821000</c:v>
                </c:pt>
                <c:pt idx="52">
                  <c:v>1942000</c:v>
                </c:pt>
                <c:pt idx="53">
                  <c:v>1802000</c:v>
                </c:pt>
                <c:pt idx="54">
                  <c:v>1737000</c:v>
                </c:pt>
                <c:pt idx="55">
                  <c:v>1650000</c:v>
                </c:pt>
                <c:pt idx="56">
                  <c:v>1720000</c:v>
                </c:pt>
                <c:pt idx="57">
                  <c:v>1491000</c:v>
                </c:pt>
                <c:pt idx="58">
                  <c:v>1570000</c:v>
                </c:pt>
                <c:pt idx="59">
                  <c:v>1649000</c:v>
                </c:pt>
                <c:pt idx="60">
                  <c:v>1409000</c:v>
                </c:pt>
                <c:pt idx="61">
                  <c:v>1480000</c:v>
                </c:pt>
                <c:pt idx="62">
                  <c:v>1495000</c:v>
                </c:pt>
                <c:pt idx="63">
                  <c:v>1490000</c:v>
                </c:pt>
                <c:pt idx="64">
                  <c:v>1415000</c:v>
                </c:pt>
                <c:pt idx="65">
                  <c:v>1448000</c:v>
                </c:pt>
                <c:pt idx="66">
                  <c:v>1354000</c:v>
                </c:pt>
                <c:pt idx="67">
                  <c:v>1330000</c:v>
                </c:pt>
                <c:pt idx="68">
                  <c:v>1183000</c:v>
                </c:pt>
                <c:pt idx="69">
                  <c:v>1264000</c:v>
                </c:pt>
                <c:pt idx="70">
                  <c:v>1197000</c:v>
                </c:pt>
                <c:pt idx="71">
                  <c:v>1037000</c:v>
                </c:pt>
                <c:pt idx="72">
                  <c:v>1084000</c:v>
                </c:pt>
                <c:pt idx="73">
                  <c:v>1103000</c:v>
                </c:pt>
                <c:pt idx="74">
                  <c:v>1005000</c:v>
                </c:pt>
                <c:pt idx="75">
                  <c:v>1013000</c:v>
                </c:pt>
                <c:pt idx="76">
                  <c:v>973000</c:v>
                </c:pt>
                <c:pt idx="77">
                  <c:v>1046000</c:v>
                </c:pt>
                <c:pt idx="78">
                  <c:v>923000</c:v>
                </c:pt>
                <c:pt idx="79">
                  <c:v>844000</c:v>
                </c:pt>
                <c:pt idx="80">
                  <c:v>820000</c:v>
                </c:pt>
                <c:pt idx="81">
                  <c:v>777000</c:v>
                </c:pt>
                <c:pt idx="82">
                  <c:v>652000</c:v>
                </c:pt>
                <c:pt idx="83">
                  <c:v>560000</c:v>
                </c:pt>
                <c:pt idx="84">
                  <c:v>490000</c:v>
                </c:pt>
                <c:pt idx="85">
                  <c:v>582000</c:v>
                </c:pt>
                <c:pt idx="86">
                  <c:v>505000</c:v>
                </c:pt>
                <c:pt idx="87">
                  <c:v>478000</c:v>
                </c:pt>
                <c:pt idx="88">
                  <c:v>540000</c:v>
                </c:pt>
                <c:pt idx="89">
                  <c:v>585000</c:v>
                </c:pt>
                <c:pt idx="90">
                  <c:v>594000</c:v>
                </c:pt>
                <c:pt idx="91">
                  <c:v>586000</c:v>
                </c:pt>
                <c:pt idx="92">
                  <c:v>585000</c:v>
                </c:pt>
                <c:pt idx="93">
                  <c:v>534000</c:v>
                </c:pt>
                <c:pt idx="94">
                  <c:v>588000</c:v>
                </c:pt>
                <c:pt idx="95">
                  <c:v>581000</c:v>
                </c:pt>
                <c:pt idx="96">
                  <c:v>614000</c:v>
                </c:pt>
                <c:pt idx="97">
                  <c:v>604000</c:v>
                </c:pt>
                <c:pt idx="98">
                  <c:v>636000</c:v>
                </c:pt>
                <c:pt idx="99">
                  <c:v>687000</c:v>
                </c:pt>
                <c:pt idx="100">
                  <c:v>583000</c:v>
                </c:pt>
                <c:pt idx="101">
                  <c:v>536000</c:v>
                </c:pt>
                <c:pt idx="102">
                  <c:v>546000</c:v>
                </c:pt>
                <c:pt idx="103">
                  <c:v>599000</c:v>
                </c:pt>
                <c:pt idx="104">
                  <c:v>594000</c:v>
                </c:pt>
                <c:pt idx="105">
                  <c:v>543000</c:v>
                </c:pt>
                <c:pt idx="106">
                  <c:v>545000</c:v>
                </c:pt>
                <c:pt idx="107">
                  <c:v>539000</c:v>
                </c:pt>
                <c:pt idx="108">
                  <c:v>630000</c:v>
                </c:pt>
                <c:pt idx="109">
                  <c:v>517000</c:v>
                </c:pt>
                <c:pt idx="110">
                  <c:v>600000</c:v>
                </c:pt>
                <c:pt idx="111">
                  <c:v>554000</c:v>
                </c:pt>
                <c:pt idx="112">
                  <c:v>561000</c:v>
                </c:pt>
                <c:pt idx="113">
                  <c:v>608000</c:v>
                </c:pt>
                <c:pt idx="114">
                  <c:v>623000</c:v>
                </c:pt>
                <c:pt idx="115">
                  <c:v>585000</c:v>
                </c:pt>
                <c:pt idx="116">
                  <c:v>650000</c:v>
                </c:pt>
                <c:pt idx="117">
                  <c:v>610000</c:v>
                </c:pt>
                <c:pt idx="118">
                  <c:v>711000</c:v>
                </c:pt>
                <c:pt idx="119">
                  <c:v>694000</c:v>
                </c:pt>
                <c:pt idx="120">
                  <c:v>723000</c:v>
                </c:pt>
                <c:pt idx="121">
                  <c:v>704000</c:v>
                </c:pt>
                <c:pt idx="122">
                  <c:v>695000</c:v>
                </c:pt>
                <c:pt idx="123">
                  <c:v>753000</c:v>
                </c:pt>
                <c:pt idx="124">
                  <c:v>708000</c:v>
                </c:pt>
                <c:pt idx="125">
                  <c:v>757000</c:v>
                </c:pt>
                <c:pt idx="126">
                  <c:v>740000</c:v>
                </c:pt>
                <c:pt idx="127">
                  <c:v>754000</c:v>
                </c:pt>
                <c:pt idx="128">
                  <c:v>847000</c:v>
                </c:pt>
                <c:pt idx="129">
                  <c:v>915000</c:v>
                </c:pt>
                <c:pt idx="130">
                  <c:v>833000</c:v>
                </c:pt>
                <c:pt idx="131">
                  <c:v>976000</c:v>
                </c:pt>
                <c:pt idx="132">
                  <c:v>888000</c:v>
                </c:pt>
                <c:pt idx="133">
                  <c:v>970000</c:v>
                </c:pt>
                <c:pt idx="134">
                  <c:v>999000</c:v>
                </c:pt>
                <c:pt idx="135">
                  <c:v>826000</c:v>
                </c:pt>
                <c:pt idx="136">
                  <c:v>920000</c:v>
                </c:pt>
                <c:pt idx="137">
                  <c:v>852000</c:v>
                </c:pt>
                <c:pt idx="138">
                  <c:v>891000</c:v>
                </c:pt>
                <c:pt idx="139">
                  <c:v>898000</c:v>
                </c:pt>
                <c:pt idx="140">
                  <c:v>860000</c:v>
                </c:pt>
                <c:pt idx="141">
                  <c:v>921000</c:v>
                </c:pt>
                <c:pt idx="142">
                  <c:v>1104000</c:v>
                </c:pt>
                <c:pt idx="143">
                  <c:v>1010000</c:v>
                </c:pt>
                <c:pt idx="144">
                  <c:v>902000</c:v>
                </c:pt>
                <c:pt idx="145">
                  <c:v>948000</c:v>
                </c:pt>
                <c:pt idx="146">
                  <c:v>973000</c:v>
                </c:pt>
                <c:pt idx="147">
                  <c:v>1038000</c:v>
                </c:pt>
                <c:pt idx="148">
                  <c:v>987000</c:v>
                </c:pt>
                <c:pt idx="149">
                  <c:v>928000</c:v>
                </c:pt>
                <c:pt idx="150">
                  <c:v>1085000</c:v>
                </c:pt>
                <c:pt idx="151">
                  <c:v>984000</c:v>
                </c:pt>
                <c:pt idx="152">
                  <c:v>999000</c:v>
                </c:pt>
                <c:pt idx="153">
                  <c:v>1094000</c:v>
                </c:pt>
                <c:pt idx="154">
                  <c:v>994000</c:v>
                </c:pt>
                <c:pt idx="155">
                  <c:v>1081000</c:v>
                </c:pt>
                <c:pt idx="156">
                  <c:v>1101000</c:v>
                </c:pt>
                <c:pt idx="157">
                  <c:v>887000</c:v>
                </c:pt>
                <c:pt idx="158">
                  <c:v>974000</c:v>
                </c:pt>
                <c:pt idx="159">
                  <c:v>1200000</c:v>
                </c:pt>
                <c:pt idx="160">
                  <c:v>1066000</c:v>
                </c:pt>
                <c:pt idx="161">
                  <c:v>1201000</c:v>
                </c:pt>
                <c:pt idx="162">
                  <c:v>1140000</c:v>
                </c:pt>
                <c:pt idx="163">
                  <c:v>1134000</c:v>
                </c:pt>
                <c:pt idx="164">
                  <c:v>1209000</c:v>
                </c:pt>
                <c:pt idx="165">
                  <c:v>1059000</c:v>
                </c:pt>
                <c:pt idx="166">
                  <c:v>1176000</c:v>
                </c:pt>
                <c:pt idx="167">
                  <c:v>1138000</c:v>
                </c:pt>
                <c:pt idx="168">
                  <c:v>1123000</c:v>
                </c:pt>
                <c:pt idx="169">
                  <c:v>1209000</c:v>
                </c:pt>
                <c:pt idx="170">
                  <c:v>1128000</c:v>
                </c:pt>
                <c:pt idx="171">
                  <c:v>1164000</c:v>
                </c:pt>
                <c:pt idx="172">
                  <c:v>1119000</c:v>
                </c:pt>
                <c:pt idx="173">
                  <c:v>1190000</c:v>
                </c:pt>
                <c:pt idx="174">
                  <c:v>1223000</c:v>
                </c:pt>
                <c:pt idx="175">
                  <c:v>1164000</c:v>
                </c:pt>
                <c:pt idx="176">
                  <c:v>1062000</c:v>
                </c:pt>
                <c:pt idx="177">
                  <c:v>1328000</c:v>
                </c:pt>
                <c:pt idx="178">
                  <c:v>1149000</c:v>
                </c:pt>
                <c:pt idx="179">
                  <c:v>1268000</c:v>
                </c:pt>
                <c:pt idx="180">
                  <c:v>1236000</c:v>
                </c:pt>
                <c:pt idx="181">
                  <c:v>1288000</c:v>
                </c:pt>
                <c:pt idx="182">
                  <c:v>1189000</c:v>
                </c:pt>
                <c:pt idx="183">
                  <c:v>1154000</c:v>
                </c:pt>
                <c:pt idx="184">
                  <c:v>1129000</c:v>
                </c:pt>
                <c:pt idx="185">
                  <c:v>1217000</c:v>
                </c:pt>
                <c:pt idx="186">
                  <c:v>1185000</c:v>
                </c:pt>
                <c:pt idx="187">
                  <c:v>1172000</c:v>
                </c:pt>
                <c:pt idx="188">
                  <c:v>1159000</c:v>
                </c:pt>
                <c:pt idx="189">
                  <c:v>1261000</c:v>
                </c:pt>
                <c:pt idx="190">
                  <c:v>1299000</c:v>
                </c:pt>
                <c:pt idx="191">
                  <c:v>1207000</c:v>
                </c:pt>
                <c:pt idx="192">
                  <c:v>1329000</c:v>
                </c:pt>
                <c:pt idx="193">
                  <c:v>1236000</c:v>
                </c:pt>
              </c:numCache>
            </c:numRef>
          </c:val>
          <c:smooth val="1"/>
          <c:extLst>
            <c:ext xmlns:c16="http://schemas.microsoft.com/office/drawing/2014/chart" uri="{C3380CC4-5D6E-409C-BE32-E72D297353CC}">
              <c16:uniqueId val="{00000002-5087-B54E-A944-3E9716AF4AA8}"/>
            </c:ext>
          </c:extLst>
        </c:ser>
        <c:dLbls>
          <c:showLegendKey val="0"/>
          <c:showVal val="0"/>
          <c:showCatName val="0"/>
          <c:showSerName val="0"/>
          <c:showPercent val="0"/>
          <c:showBubbleSize val="0"/>
        </c:dLbls>
        <c:marker val="1"/>
        <c:smooth val="0"/>
        <c:axId val="-2113138920"/>
        <c:axId val="2127368152"/>
      </c:lineChart>
      <c:catAx>
        <c:axId val="-2119628680"/>
        <c:scaling>
          <c:orientation val="minMax"/>
        </c:scaling>
        <c:delete val="0"/>
        <c:axPos val="b"/>
        <c:numFmt formatCode="0" sourceLinked="1"/>
        <c:majorTickMark val="none"/>
        <c:minorTickMark val="none"/>
        <c:tickLblPos val="nextTo"/>
        <c:spPr>
          <a:ln>
            <a:noFill/>
          </a:ln>
        </c:spPr>
        <c:txPr>
          <a:bodyPr rot="0"/>
          <a:lstStyle/>
          <a:p>
            <a:pPr>
              <a:defRPr sz="800">
                <a:solidFill>
                  <a:schemeClr val="bg1">
                    <a:lumMod val="50000"/>
                  </a:schemeClr>
                </a:solidFill>
              </a:defRPr>
            </a:pPr>
            <a:endParaRPr lang="en-US"/>
          </a:p>
        </c:txPr>
        <c:crossAx val="-2112955336"/>
        <c:crosses val="autoZero"/>
        <c:auto val="1"/>
        <c:lblAlgn val="ctr"/>
        <c:lblOffset val="100"/>
        <c:tickLblSkip val="12"/>
        <c:tickMarkSkip val="1"/>
        <c:noMultiLvlLbl val="1"/>
      </c:catAx>
      <c:valAx>
        <c:axId val="-2112955336"/>
        <c:scaling>
          <c:orientation val="minMax"/>
          <c:max val="130"/>
          <c:min val="60"/>
        </c:scaling>
        <c:delete val="0"/>
        <c:axPos val="l"/>
        <c:numFmt formatCode="#,##0" sourceLinked="0"/>
        <c:majorTickMark val="none"/>
        <c:minorTickMark val="none"/>
        <c:tickLblPos val="nextTo"/>
        <c:spPr>
          <a:ln>
            <a:noFill/>
          </a:ln>
        </c:spPr>
        <c:txPr>
          <a:bodyPr/>
          <a:lstStyle/>
          <a:p>
            <a:pPr>
              <a:defRPr sz="800">
                <a:solidFill>
                  <a:schemeClr val="bg1">
                    <a:lumMod val="50000"/>
                  </a:schemeClr>
                </a:solidFill>
              </a:defRPr>
            </a:pPr>
            <a:endParaRPr lang="en-US"/>
          </a:p>
        </c:txPr>
        <c:crossAx val="-2119628680"/>
        <c:crosses val="autoZero"/>
        <c:crossBetween val="between"/>
      </c:valAx>
      <c:valAx>
        <c:axId val="2127368152"/>
        <c:scaling>
          <c:orientation val="minMax"/>
          <c:max val="2400000"/>
          <c:min val="-100000"/>
        </c:scaling>
        <c:delete val="0"/>
        <c:axPos val="r"/>
        <c:numFmt formatCode="#,##0" sourceLinked="0"/>
        <c:majorTickMark val="none"/>
        <c:minorTickMark val="none"/>
        <c:tickLblPos val="nextTo"/>
        <c:spPr>
          <a:ln>
            <a:noFill/>
          </a:ln>
        </c:spPr>
        <c:txPr>
          <a:bodyPr/>
          <a:lstStyle/>
          <a:p>
            <a:pPr>
              <a:defRPr sz="800">
                <a:solidFill>
                  <a:schemeClr val="bg1">
                    <a:lumMod val="50000"/>
                  </a:schemeClr>
                </a:solidFill>
              </a:defRPr>
            </a:pPr>
            <a:endParaRPr lang="en-US"/>
          </a:p>
        </c:txPr>
        <c:crossAx val="-2113138920"/>
        <c:crosses val="max"/>
        <c:crossBetween val="between"/>
        <c:dispUnits>
          <c:builtInUnit val="thousands"/>
        </c:dispUnits>
      </c:valAx>
      <c:dateAx>
        <c:axId val="-2113138920"/>
        <c:scaling>
          <c:orientation val="minMax"/>
        </c:scaling>
        <c:delete val="1"/>
        <c:axPos val="b"/>
        <c:numFmt formatCode="mmm\-yy" sourceLinked="1"/>
        <c:majorTickMark val="out"/>
        <c:minorTickMark val="none"/>
        <c:tickLblPos val="nextTo"/>
        <c:crossAx val="2127368152"/>
        <c:crosses val="autoZero"/>
        <c:auto val="1"/>
        <c:lblOffset val="100"/>
        <c:baseTimeUnit val="months"/>
      </c:dateAx>
      <c:spPr>
        <a:noFill/>
        <a:ln w="25400">
          <a:noFill/>
        </a:ln>
      </c:spPr>
    </c:plotArea>
    <c:plotVisOnly val="1"/>
    <c:dispBlanksAs val="gap"/>
    <c:showDLblsOverMax val="0"/>
  </c:chart>
  <c:txPr>
    <a:bodyPr/>
    <a:lstStyle/>
    <a:p>
      <a:pPr>
        <a:defRPr sz="1200">
          <a:solidFill>
            <a:srgbClr val="1435A0"/>
          </a:solidFill>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074930910798901E-2"/>
          <c:y val="0.206616335072243"/>
          <c:w val="0.90244986104166303"/>
          <c:h val="0.69437886954743699"/>
        </c:manualLayout>
      </c:layout>
      <c:lineChart>
        <c:grouping val="standard"/>
        <c:varyColors val="0"/>
        <c:ser>
          <c:idx val="1"/>
          <c:order val="0"/>
          <c:tx>
            <c:strRef>
              <c:f>Sheet1!$C$1</c:f>
              <c:strCache>
                <c:ptCount val="1"/>
                <c:pt idx="0">
                  <c:v>Real Estate (AOL, 3MMA)</c:v>
                </c:pt>
              </c:strCache>
            </c:strRef>
          </c:tx>
          <c:spPr>
            <a:ln w="19050">
              <a:solidFill>
                <a:srgbClr val="3E2B56"/>
              </a:solidFill>
            </a:ln>
          </c:spPr>
          <c:marker>
            <c:symbol val="none"/>
          </c:marker>
          <c:cat>
            <c:numRef>
              <c:f>Sheet1!$B$2:$B$181</c:f>
              <c:numCache>
                <c:formatCode>0</c:formatCode>
                <c:ptCount val="180"/>
                <c:pt idx="0">
                  <c:v>2002</c:v>
                </c:pt>
                <c:pt idx="1">
                  <c:v>2002</c:v>
                </c:pt>
                <c:pt idx="2">
                  <c:v>2002</c:v>
                </c:pt>
                <c:pt idx="3">
                  <c:v>2002</c:v>
                </c:pt>
                <c:pt idx="4">
                  <c:v>2002</c:v>
                </c:pt>
                <c:pt idx="5">
                  <c:v>2002</c:v>
                </c:pt>
                <c:pt idx="6">
                  <c:v>2002</c:v>
                </c:pt>
                <c:pt idx="7">
                  <c:v>2002</c:v>
                </c:pt>
                <c:pt idx="8">
                  <c:v>2002</c:v>
                </c:pt>
                <c:pt idx="9">
                  <c:v>2002</c:v>
                </c:pt>
                <c:pt idx="10">
                  <c:v>2002</c:v>
                </c:pt>
                <c:pt idx="11">
                  <c:v>2002</c:v>
                </c:pt>
                <c:pt idx="12">
                  <c:v>2003</c:v>
                </c:pt>
                <c:pt idx="13">
                  <c:v>2003</c:v>
                </c:pt>
                <c:pt idx="14">
                  <c:v>2003</c:v>
                </c:pt>
                <c:pt idx="15">
                  <c:v>2003</c:v>
                </c:pt>
                <c:pt idx="16">
                  <c:v>2003</c:v>
                </c:pt>
                <c:pt idx="17">
                  <c:v>2003</c:v>
                </c:pt>
                <c:pt idx="18">
                  <c:v>2003</c:v>
                </c:pt>
                <c:pt idx="19">
                  <c:v>2003</c:v>
                </c:pt>
                <c:pt idx="20">
                  <c:v>2003</c:v>
                </c:pt>
                <c:pt idx="21">
                  <c:v>2003</c:v>
                </c:pt>
                <c:pt idx="22">
                  <c:v>2003</c:v>
                </c:pt>
                <c:pt idx="23">
                  <c:v>2003</c:v>
                </c:pt>
                <c:pt idx="24">
                  <c:v>2004</c:v>
                </c:pt>
                <c:pt idx="25">
                  <c:v>2004</c:v>
                </c:pt>
                <c:pt idx="26">
                  <c:v>2004</c:v>
                </c:pt>
                <c:pt idx="27">
                  <c:v>2004</c:v>
                </c:pt>
                <c:pt idx="28">
                  <c:v>2004</c:v>
                </c:pt>
                <c:pt idx="29">
                  <c:v>2004</c:v>
                </c:pt>
                <c:pt idx="30">
                  <c:v>2004</c:v>
                </c:pt>
                <c:pt idx="31">
                  <c:v>2004</c:v>
                </c:pt>
                <c:pt idx="32">
                  <c:v>2004</c:v>
                </c:pt>
                <c:pt idx="33">
                  <c:v>2004</c:v>
                </c:pt>
                <c:pt idx="34">
                  <c:v>2004</c:v>
                </c:pt>
                <c:pt idx="35">
                  <c:v>2004</c:v>
                </c:pt>
                <c:pt idx="36">
                  <c:v>2005</c:v>
                </c:pt>
                <c:pt idx="37">
                  <c:v>2005</c:v>
                </c:pt>
                <c:pt idx="38">
                  <c:v>2005</c:v>
                </c:pt>
                <c:pt idx="39">
                  <c:v>2005</c:v>
                </c:pt>
                <c:pt idx="40">
                  <c:v>2005</c:v>
                </c:pt>
                <c:pt idx="41">
                  <c:v>2005</c:v>
                </c:pt>
                <c:pt idx="42">
                  <c:v>2005</c:v>
                </c:pt>
                <c:pt idx="43">
                  <c:v>2005</c:v>
                </c:pt>
                <c:pt idx="44">
                  <c:v>2005</c:v>
                </c:pt>
                <c:pt idx="45">
                  <c:v>2005</c:v>
                </c:pt>
                <c:pt idx="46">
                  <c:v>2005</c:v>
                </c:pt>
                <c:pt idx="47">
                  <c:v>2005</c:v>
                </c:pt>
                <c:pt idx="48">
                  <c:v>2006</c:v>
                </c:pt>
                <c:pt idx="49">
                  <c:v>2006</c:v>
                </c:pt>
                <c:pt idx="50">
                  <c:v>2006</c:v>
                </c:pt>
                <c:pt idx="51">
                  <c:v>2006</c:v>
                </c:pt>
                <c:pt idx="52">
                  <c:v>2006</c:v>
                </c:pt>
                <c:pt idx="53">
                  <c:v>2006</c:v>
                </c:pt>
                <c:pt idx="54">
                  <c:v>2006</c:v>
                </c:pt>
                <c:pt idx="55">
                  <c:v>2006</c:v>
                </c:pt>
                <c:pt idx="56">
                  <c:v>2006</c:v>
                </c:pt>
                <c:pt idx="57">
                  <c:v>2006</c:v>
                </c:pt>
                <c:pt idx="58">
                  <c:v>2006</c:v>
                </c:pt>
                <c:pt idx="59">
                  <c:v>2006</c:v>
                </c:pt>
                <c:pt idx="60">
                  <c:v>2007</c:v>
                </c:pt>
                <c:pt idx="61">
                  <c:v>2007</c:v>
                </c:pt>
                <c:pt idx="62">
                  <c:v>2007</c:v>
                </c:pt>
                <c:pt idx="63">
                  <c:v>2007</c:v>
                </c:pt>
                <c:pt idx="64">
                  <c:v>2007</c:v>
                </c:pt>
                <c:pt idx="65">
                  <c:v>2007</c:v>
                </c:pt>
                <c:pt idx="66">
                  <c:v>2007</c:v>
                </c:pt>
                <c:pt idx="67">
                  <c:v>2007</c:v>
                </c:pt>
                <c:pt idx="68">
                  <c:v>2007</c:v>
                </c:pt>
                <c:pt idx="69">
                  <c:v>2007</c:v>
                </c:pt>
                <c:pt idx="70">
                  <c:v>2007</c:v>
                </c:pt>
                <c:pt idx="71">
                  <c:v>2007</c:v>
                </c:pt>
                <c:pt idx="72">
                  <c:v>2008</c:v>
                </c:pt>
                <c:pt idx="73">
                  <c:v>2008</c:v>
                </c:pt>
                <c:pt idx="74">
                  <c:v>2008</c:v>
                </c:pt>
                <c:pt idx="75">
                  <c:v>2008</c:v>
                </c:pt>
                <c:pt idx="76">
                  <c:v>2008</c:v>
                </c:pt>
                <c:pt idx="77">
                  <c:v>2008</c:v>
                </c:pt>
                <c:pt idx="78">
                  <c:v>2008</c:v>
                </c:pt>
                <c:pt idx="79">
                  <c:v>2008</c:v>
                </c:pt>
                <c:pt idx="80">
                  <c:v>2008</c:v>
                </c:pt>
                <c:pt idx="81">
                  <c:v>2008</c:v>
                </c:pt>
                <c:pt idx="82">
                  <c:v>2008</c:v>
                </c:pt>
                <c:pt idx="83">
                  <c:v>2008</c:v>
                </c:pt>
                <c:pt idx="84">
                  <c:v>2009</c:v>
                </c:pt>
                <c:pt idx="85">
                  <c:v>2009</c:v>
                </c:pt>
                <c:pt idx="86">
                  <c:v>2009</c:v>
                </c:pt>
                <c:pt idx="87">
                  <c:v>2009</c:v>
                </c:pt>
                <c:pt idx="88">
                  <c:v>2009</c:v>
                </c:pt>
                <c:pt idx="89">
                  <c:v>2009</c:v>
                </c:pt>
                <c:pt idx="90">
                  <c:v>2009</c:v>
                </c:pt>
                <c:pt idx="91">
                  <c:v>2009</c:v>
                </c:pt>
                <c:pt idx="92">
                  <c:v>2009</c:v>
                </c:pt>
                <c:pt idx="93">
                  <c:v>2009</c:v>
                </c:pt>
                <c:pt idx="94">
                  <c:v>2009</c:v>
                </c:pt>
                <c:pt idx="95">
                  <c:v>2009</c:v>
                </c:pt>
                <c:pt idx="96">
                  <c:v>2010</c:v>
                </c:pt>
                <c:pt idx="97">
                  <c:v>2010</c:v>
                </c:pt>
                <c:pt idx="98">
                  <c:v>2010</c:v>
                </c:pt>
                <c:pt idx="99">
                  <c:v>2010</c:v>
                </c:pt>
                <c:pt idx="100">
                  <c:v>2010</c:v>
                </c:pt>
                <c:pt idx="101">
                  <c:v>2010</c:v>
                </c:pt>
                <c:pt idx="102">
                  <c:v>2010</c:v>
                </c:pt>
                <c:pt idx="103">
                  <c:v>2010</c:v>
                </c:pt>
                <c:pt idx="104">
                  <c:v>2010</c:v>
                </c:pt>
                <c:pt idx="105">
                  <c:v>2010</c:v>
                </c:pt>
                <c:pt idx="106">
                  <c:v>2010</c:v>
                </c:pt>
                <c:pt idx="107">
                  <c:v>2010</c:v>
                </c:pt>
                <c:pt idx="108">
                  <c:v>2011</c:v>
                </c:pt>
                <c:pt idx="109">
                  <c:v>2011</c:v>
                </c:pt>
                <c:pt idx="110">
                  <c:v>2011</c:v>
                </c:pt>
                <c:pt idx="111">
                  <c:v>2011</c:v>
                </c:pt>
                <c:pt idx="112">
                  <c:v>2011</c:v>
                </c:pt>
                <c:pt idx="113">
                  <c:v>2011</c:v>
                </c:pt>
                <c:pt idx="114">
                  <c:v>2011</c:v>
                </c:pt>
                <c:pt idx="115">
                  <c:v>2011</c:v>
                </c:pt>
                <c:pt idx="116">
                  <c:v>2011</c:v>
                </c:pt>
                <c:pt idx="117">
                  <c:v>2011</c:v>
                </c:pt>
                <c:pt idx="118">
                  <c:v>2011</c:v>
                </c:pt>
                <c:pt idx="119">
                  <c:v>2011</c:v>
                </c:pt>
                <c:pt idx="120">
                  <c:v>2012</c:v>
                </c:pt>
                <c:pt idx="121">
                  <c:v>2012</c:v>
                </c:pt>
                <c:pt idx="122">
                  <c:v>2012</c:v>
                </c:pt>
                <c:pt idx="123">
                  <c:v>2012</c:v>
                </c:pt>
                <c:pt idx="124">
                  <c:v>2012</c:v>
                </c:pt>
                <c:pt idx="125">
                  <c:v>2012</c:v>
                </c:pt>
                <c:pt idx="126">
                  <c:v>2012</c:v>
                </c:pt>
                <c:pt idx="127">
                  <c:v>2012</c:v>
                </c:pt>
                <c:pt idx="128">
                  <c:v>2012</c:v>
                </c:pt>
                <c:pt idx="129">
                  <c:v>2012</c:v>
                </c:pt>
                <c:pt idx="130">
                  <c:v>2012</c:v>
                </c:pt>
                <c:pt idx="131">
                  <c:v>2012</c:v>
                </c:pt>
                <c:pt idx="132">
                  <c:v>2013</c:v>
                </c:pt>
                <c:pt idx="133">
                  <c:v>2013</c:v>
                </c:pt>
                <c:pt idx="134">
                  <c:v>2013</c:v>
                </c:pt>
                <c:pt idx="135">
                  <c:v>2013</c:v>
                </c:pt>
                <c:pt idx="136">
                  <c:v>2013</c:v>
                </c:pt>
                <c:pt idx="137">
                  <c:v>2013</c:v>
                </c:pt>
                <c:pt idx="138">
                  <c:v>2013</c:v>
                </c:pt>
                <c:pt idx="139">
                  <c:v>2013</c:v>
                </c:pt>
                <c:pt idx="140">
                  <c:v>2013</c:v>
                </c:pt>
                <c:pt idx="141">
                  <c:v>2013</c:v>
                </c:pt>
                <c:pt idx="142">
                  <c:v>2013</c:v>
                </c:pt>
                <c:pt idx="143">
                  <c:v>2013</c:v>
                </c:pt>
                <c:pt idx="144">
                  <c:v>2014</c:v>
                </c:pt>
                <c:pt idx="145">
                  <c:v>2014</c:v>
                </c:pt>
                <c:pt idx="146">
                  <c:v>2014</c:v>
                </c:pt>
                <c:pt idx="147">
                  <c:v>2014</c:v>
                </c:pt>
                <c:pt idx="148">
                  <c:v>2014</c:v>
                </c:pt>
                <c:pt idx="149">
                  <c:v>2014</c:v>
                </c:pt>
                <c:pt idx="150">
                  <c:v>2014</c:v>
                </c:pt>
                <c:pt idx="151">
                  <c:v>2014</c:v>
                </c:pt>
                <c:pt idx="152">
                  <c:v>2014</c:v>
                </c:pt>
                <c:pt idx="153">
                  <c:v>2014</c:v>
                </c:pt>
                <c:pt idx="154">
                  <c:v>2014</c:v>
                </c:pt>
                <c:pt idx="155">
                  <c:v>2014</c:v>
                </c:pt>
                <c:pt idx="156">
                  <c:v>2015</c:v>
                </c:pt>
                <c:pt idx="157">
                  <c:v>2015</c:v>
                </c:pt>
                <c:pt idx="158">
                  <c:v>2015</c:v>
                </c:pt>
                <c:pt idx="159">
                  <c:v>2015</c:v>
                </c:pt>
                <c:pt idx="160">
                  <c:v>2015</c:v>
                </c:pt>
                <c:pt idx="161">
                  <c:v>2015</c:v>
                </c:pt>
                <c:pt idx="162">
                  <c:v>2015</c:v>
                </c:pt>
                <c:pt idx="163">
                  <c:v>2015</c:v>
                </c:pt>
                <c:pt idx="164">
                  <c:v>2015</c:v>
                </c:pt>
                <c:pt idx="165">
                  <c:v>2015</c:v>
                </c:pt>
                <c:pt idx="166">
                  <c:v>2015</c:v>
                </c:pt>
                <c:pt idx="167">
                  <c:v>2015</c:v>
                </c:pt>
                <c:pt idx="168">
                  <c:v>2016</c:v>
                </c:pt>
                <c:pt idx="169">
                  <c:v>2016</c:v>
                </c:pt>
                <c:pt idx="170">
                  <c:v>2016</c:v>
                </c:pt>
                <c:pt idx="171">
                  <c:v>2016</c:v>
                </c:pt>
                <c:pt idx="172">
                  <c:v>2016</c:v>
                </c:pt>
                <c:pt idx="173">
                  <c:v>2016</c:v>
                </c:pt>
                <c:pt idx="174">
                  <c:v>2016</c:v>
                </c:pt>
                <c:pt idx="175">
                  <c:v>2016</c:v>
                </c:pt>
                <c:pt idx="176">
                  <c:v>2016</c:v>
                </c:pt>
                <c:pt idx="177">
                  <c:v>2016</c:v>
                </c:pt>
                <c:pt idx="178">
                  <c:v>2016</c:v>
                </c:pt>
                <c:pt idx="179">
                  <c:v>2016</c:v>
                </c:pt>
              </c:numCache>
            </c:numRef>
          </c:cat>
          <c:val>
            <c:numRef>
              <c:f>Sheet1!$C$2:$C$181</c:f>
              <c:numCache>
                <c:formatCode>General</c:formatCode>
                <c:ptCount val="180"/>
                <c:pt idx="2">
                  <c:v>6.8929739629862902E-2</c:v>
                </c:pt>
                <c:pt idx="3">
                  <c:v>6.86957169017023E-2</c:v>
                </c:pt>
                <c:pt idx="4">
                  <c:v>6.8375626442968102E-2</c:v>
                </c:pt>
                <c:pt idx="5">
                  <c:v>6.7849374060100498E-2</c:v>
                </c:pt>
                <c:pt idx="6">
                  <c:v>6.7695135019631703E-2</c:v>
                </c:pt>
                <c:pt idx="7">
                  <c:v>6.75660365076063E-2</c:v>
                </c:pt>
                <c:pt idx="8">
                  <c:v>6.8330337901405996E-2</c:v>
                </c:pt>
                <c:pt idx="9">
                  <c:v>6.9669080671726794E-2</c:v>
                </c:pt>
                <c:pt idx="10">
                  <c:v>7.0817362356009106E-2</c:v>
                </c:pt>
                <c:pt idx="11">
                  <c:v>7.0648623881375799E-2</c:v>
                </c:pt>
                <c:pt idx="12">
                  <c:v>7.0989798382989494E-2</c:v>
                </c:pt>
                <c:pt idx="13">
                  <c:v>7.1035352745978594E-2</c:v>
                </c:pt>
                <c:pt idx="14">
                  <c:v>7.2000045482466704E-2</c:v>
                </c:pt>
                <c:pt idx="15">
                  <c:v>7.2326478252701804E-2</c:v>
                </c:pt>
                <c:pt idx="16">
                  <c:v>7.3876416557298194E-2</c:v>
                </c:pt>
                <c:pt idx="17">
                  <c:v>7.5671224489967506E-2</c:v>
                </c:pt>
                <c:pt idx="18">
                  <c:v>7.6841720814187706E-2</c:v>
                </c:pt>
                <c:pt idx="19">
                  <c:v>7.7330020820860407E-2</c:v>
                </c:pt>
                <c:pt idx="20">
                  <c:v>7.7101618782383599E-2</c:v>
                </c:pt>
                <c:pt idx="21">
                  <c:v>7.6383012530517602E-2</c:v>
                </c:pt>
                <c:pt idx="22">
                  <c:v>7.4698385887494501E-2</c:v>
                </c:pt>
                <c:pt idx="23">
                  <c:v>7.3646603697494595E-2</c:v>
                </c:pt>
                <c:pt idx="24">
                  <c:v>7.3229872221949793E-2</c:v>
                </c:pt>
                <c:pt idx="25">
                  <c:v>7.3514150834351005E-2</c:v>
                </c:pt>
                <c:pt idx="26">
                  <c:v>7.4275193696009906E-2</c:v>
                </c:pt>
                <c:pt idx="27">
                  <c:v>7.4635862014669693E-2</c:v>
                </c:pt>
                <c:pt idx="28">
                  <c:v>7.5263340407727697E-2</c:v>
                </c:pt>
                <c:pt idx="29">
                  <c:v>7.5172073729000602E-2</c:v>
                </c:pt>
                <c:pt idx="30">
                  <c:v>7.5394001562592405E-2</c:v>
                </c:pt>
                <c:pt idx="31">
                  <c:v>7.5230861332210894E-2</c:v>
                </c:pt>
                <c:pt idx="32">
                  <c:v>7.5122626033259393E-2</c:v>
                </c:pt>
                <c:pt idx="33">
                  <c:v>7.4788493387011504E-2</c:v>
                </c:pt>
                <c:pt idx="34">
                  <c:v>7.4919615327593406E-2</c:v>
                </c:pt>
                <c:pt idx="35">
                  <c:v>7.5381046167520796E-2</c:v>
                </c:pt>
                <c:pt idx="36">
                  <c:v>7.6168422305266603E-2</c:v>
                </c:pt>
                <c:pt idx="37">
                  <c:v>7.6775832862156404E-2</c:v>
                </c:pt>
                <c:pt idx="38">
                  <c:v>7.6694540988917898E-2</c:v>
                </c:pt>
                <c:pt idx="39">
                  <c:v>7.6955671172341297E-2</c:v>
                </c:pt>
                <c:pt idx="40">
                  <c:v>7.6539902687728506E-2</c:v>
                </c:pt>
                <c:pt idx="41">
                  <c:v>7.6552787639400904E-2</c:v>
                </c:pt>
                <c:pt idx="42">
                  <c:v>7.6183949006486604E-2</c:v>
                </c:pt>
                <c:pt idx="43">
                  <c:v>7.7270059122177395E-2</c:v>
                </c:pt>
                <c:pt idx="44">
                  <c:v>7.7607632048625502E-2</c:v>
                </c:pt>
                <c:pt idx="45">
                  <c:v>7.82598961681015E-2</c:v>
                </c:pt>
                <c:pt idx="46">
                  <c:v>7.8202500450743798E-2</c:v>
                </c:pt>
                <c:pt idx="47">
                  <c:v>7.8410014048205801E-2</c:v>
                </c:pt>
                <c:pt idx="48">
                  <c:v>7.7636277454755195E-2</c:v>
                </c:pt>
                <c:pt idx="49">
                  <c:v>7.6883698259461397E-2</c:v>
                </c:pt>
                <c:pt idx="50">
                  <c:v>7.5953126324389705E-2</c:v>
                </c:pt>
                <c:pt idx="51">
                  <c:v>7.5553374531864406E-2</c:v>
                </c:pt>
                <c:pt idx="52">
                  <c:v>7.5056769925454903E-2</c:v>
                </c:pt>
                <c:pt idx="53">
                  <c:v>7.4874674087908197E-2</c:v>
                </c:pt>
                <c:pt idx="54">
                  <c:v>7.4242284097119596E-2</c:v>
                </c:pt>
                <c:pt idx="55">
                  <c:v>7.3405137425250497E-2</c:v>
                </c:pt>
                <c:pt idx="56">
                  <c:v>7.2972427576260407E-2</c:v>
                </c:pt>
                <c:pt idx="57">
                  <c:v>7.2843060920648794E-2</c:v>
                </c:pt>
                <c:pt idx="58">
                  <c:v>7.2824640119224696E-2</c:v>
                </c:pt>
                <c:pt idx="59">
                  <c:v>7.3018587074592897E-2</c:v>
                </c:pt>
                <c:pt idx="60">
                  <c:v>7.2600306868523895E-2</c:v>
                </c:pt>
                <c:pt idx="61">
                  <c:v>7.2038006842970598E-2</c:v>
                </c:pt>
                <c:pt idx="62">
                  <c:v>7.0839386458735901E-2</c:v>
                </c:pt>
                <c:pt idx="63">
                  <c:v>6.9399091541399296E-2</c:v>
                </c:pt>
                <c:pt idx="64">
                  <c:v>6.8453940417250406E-2</c:v>
                </c:pt>
                <c:pt idx="65">
                  <c:v>6.7796729204299994E-2</c:v>
                </c:pt>
                <c:pt idx="66">
                  <c:v>6.8357690053815798E-2</c:v>
                </c:pt>
                <c:pt idx="67">
                  <c:v>6.8416712058817206E-2</c:v>
                </c:pt>
                <c:pt idx="68">
                  <c:v>6.8304535666926597E-2</c:v>
                </c:pt>
                <c:pt idx="69">
                  <c:v>6.8052363597014207E-2</c:v>
                </c:pt>
                <c:pt idx="70">
                  <c:v>6.8101074004983997E-2</c:v>
                </c:pt>
                <c:pt idx="71">
                  <c:v>6.6936216189486905E-2</c:v>
                </c:pt>
                <c:pt idx="72">
                  <c:v>6.5908191183488701E-2</c:v>
                </c:pt>
                <c:pt idx="73">
                  <c:v>6.4650999642140605E-2</c:v>
                </c:pt>
                <c:pt idx="74">
                  <c:v>6.4373432410074594E-2</c:v>
                </c:pt>
                <c:pt idx="75">
                  <c:v>6.3902378081096597E-2</c:v>
                </c:pt>
                <c:pt idx="76">
                  <c:v>6.3928866874339005E-2</c:v>
                </c:pt>
                <c:pt idx="77">
                  <c:v>6.4072782700460795E-2</c:v>
                </c:pt>
                <c:pt idx="78">
                  <c:v>6.4510401609358697E-2</c:v>
                </c:pt>
                <c:pt idx="79">
                  <c:v>6.4660192097823005E-2</c:v>
                </c:pt>
                <c:pt idx="80">
                  <c:v>6.5105988062148595E-2</c:v>
                </c:pt>
                <c:pt idx="81">
                  <c:v>6.5092815966196496E-2</c:v>
                </c:pt>
                <c:pt idx="82">
                  <c:v>6.5240373946877997E-2</c:v>
                </c:pt>
                <c:pt idx="83">
                  <c:v>6.6230557520110603E-2</c:v>
                </c:pt>
                <c:pt idx="84">
                  <c:v>6.7904031859176206E-2</c:v>
                </c:pt>
                <c:pt idx="85">
                  <c:v>7.0175526734694002E-2</c:v>
                </c:pt>
                <c:pt idx="86">
                  <c:v>7.1391831505618703E-2</c:v>
                </c:pt>
                <c:pt idx="87">
                  <c:v>7.2259115085585301E-2</c:v>
                </c:pt>
                <c:pt idx="88">
                  <c:v>7.1954635923870497E-2</c:v>
                </c:pt>
                <c:pt idx="89">
                  <c:v>7.18780139858856E-2</c:v>
                </c:pt>
                <c:pt idx="90">
                  <c:v>7.1525280855907897E-2</c:v>
                </c:pt>
                <c:pt idx="91">
                  <c:v>7.12043364148955E-2</c:v>
                </c:pt>
                <c:pt idx="92">
                  <c:v>7.0963587718355703E-2</c:v>
                </c:pt>
                <c:pt idx="93">
                  <c:v>7.0877035277015707E-2</c:v>
                </c:pt>
                <c:pt idx="94">
                  <c:v>7.1291303404714901E-2</c:v>
                </c:pt>
                <c:pt idx="95">
                  <c:v>7.0278802152679801E-2</c:v>
                </c:pt>
                <c:pt idx="96">
                  <c:v>6.9142386093635405E-2</c:v>
                </c:pt>
                <c:pt idx="97">
                  <c:v>6.7898615085351402E-2</c:v>
                </c:pt>
                <c:pt idx="98">
                  <c:v>6.77549946120789E-2</c:v>
                </c:pt>
                <c:pt idx="99">
                  <c:v>6.8055006941147606E-2</c:v>
                </c:pt>
                <c:pt idx="100">
                  <c:v>6.7489391724809097E-2</c:v>
                </c:pt>
                <c:pt idx="101">
                  <c:v>6.6140363574575298E-2</c:v>
                </c:pt>
                <c:pt idx="102">
                  <c:v>6.4702274776060206E-2</c:v>
                </c:pt>
                <c:pt idx="103">
                  <c:v>6.4111694764598201E-2</c:v>
                </c:pt>
                <c:pt idx="104">
                  <c:v>6.4382379615390506E-2</c:v>
                </c:pt>
                <c:pt idx="105">
                  <c:v>6.4643347307291196E-2</c:v>
                </c:pt>
                <c:pt idx="106">
                  <c:v>6.49615144023344E-2</c:v>
                </c:pt>
                <c:pt idx="107">
                  <c:v>6.5372383031654005E-2</c:v>
                </c:pt>
                <c:pt idx="108">
                  <c:v>6.5839633322090793E-2</c:v>
                </c:pt>
                <c:pt idx="109">
                  <c:v>6.5153413543185504E-2</c:v>
                </c:pt>
                <c:pt idx="110">
                  <c:v>6.4772579544944406E-2</c:v>
                </c:pt>
                <c:pt idx="111">
                  <c:v>6.38197747496769E-2</c:v>
                </c:pt>
                <c:pt idx="112">
                  <c:v>6.3324307235992694E-2</c:v>
                </c:pt>
                <c:pt idx="113">
                  <c:v>6.26897546559404E-2</c:v>
                </c:pt>
                <c:pt idx="114">
                  <c:v>6.2750005164913802E-2</c:v>
                </c:pt>
                <c:pt idx="115">
                  <c:v>6.3377718994959406E-2</c:v>
                </c:pt>
                <c:pt idx="116">
                  <c:v>6.3918187656666098E-2</c:v>
                </c:pt>
                <c:pt idx="117">
                  <c:v>6.4393927604138701E-2</c:v>
                </c:pt>
                <c:pt idx="118">
                  <c:v>6.4678404387287794E-2</c:v>
                </c:pt>
                <c:pt idx="119">
                  <c:v>6.5346646349283694E-2</c:v>
                </c:pt>
                <c:pt idx="120">
                  <c:v>6.5905888279580299E-2</c:v>
                </c:pt>
                <c:pt idx="121">
                  <c:v>6.6405321692119906E-2</c:v>
                </c:pt>
                <c:pt idx="122">
                  <c:v>6.7180598289146798E-2</c:v>
                </c:pt>
                <c:pt idx="123">
                  <c:v>6.6945378329277896E-2</c:v>
                </c:pt>
                <c:pt idx="124">
                  <c:v>6.7285577212153003E-2</c:v>
                </c:pt>
                <c:pt idx="125">
                  <c:v>6.6862634913069596E-2</c:v>
                </c:pt>
                <c:pt idx="126">
                  <c:v>6.7284844432778296E-2</c:v>
                </c:pt>
                <c:pt idx="127">
                  <c:v>6.7319084863292494E-2</c:v>
                </c:pt>
                <c:pt idx="128">
                  <c:v>6.7235683569289398E-2</c:v>
                </c:pt>
                <c:pt idx="129">
                  <c:v>6.7078433955735095E-2</c:v>
                </c:pt>
                <c:pt idx="130">
                  <c:v>6.7121206238052095E-2</c:v>
                </c:pt>
                <c:pt idx="131">
                  <c:v>6.7131707843574404E-2</c:v>
                </c:pt>
                <c:pt idx="132">
                  <c:v>6.7120678636251901E-2</c:v>
                </c:pt>
                <c:pt idx="133">
                  <c:v>6.7486331945066494E-2</c:v>
                </c:pt>
                <c:pt idx="134">
                  <c:v>6.7698867957415601E-2</c:v>
                </c:pt>
                <c:pt idx="135">
                  <c:v>6.8023081822755696E-2</c:v>
                </c:pt>
                <c:pt idx="136">
                  <c:v>6.7548352931335695E-2</c:v>
                </c:pt>
                <c:pt idx="137">
                  <c:v>6.7671691803944098E-2</c:v>
                </c:pt>
                <c:pt idx="138">
                  <c:v>6.7390575435467004E-2</c:v>
                </c:pt>
                <c:pt idx="139">
                  <c:v>6.7606497295364595E-2</c:v>
                </c:pt>
                <c:pt idx="140">
                  <c:v>6.7026834289220197E-2</c:v>
                </c:pt>
                <c:pt idx="141">
                  <c:v>6.6399658953370105E-2</c:v>
                </c:pt>
                <c:pt idx="142">
                  <c:v>6.5379844564875195E-2</c:v>
                </c:pt>
                <c:pt idx="143">
                  <c:v>6.5026777240644595E-2</c:v>
                </c:pt>
                <c:pt idx="144">
                  <c:v>6.4782531142359795E-2</c:v>
                </c:pt>
                <c:pt idx="145">
                  <c:v>6.48397813506357E-2</c:v>
                </c:pt>
                <c:pt idx="146">
                  <c:v>6.4655144575882395E-2</c:v>
                </c:pt>
                <c:pt idx="147">
                  <c:v>6.5105230910626893E-2</c:v>
                </c:pt>
                <c:pt idx="148">
                  <c:v>6.6178257630680304E-2</c:v>
                </c:pt>
                <c:pt idx="149">
                  <c:v>6.7135264103607498E-2</c:v>
                </c:pt>
                <c:pt idx="150">
                  <c:v>6.7591549381091201E-2</c:v>
                </c:pt>
                <c:pt idx="151">
                  <c:v>6.7370475287779896E-2</c:v>
                </c:pt>
                <c:pt idx="152">
                  <c:v>6.75134777928105E-2</c:v>
                </c:pt>
                <c:pt idx="153">
                  <c:v>6.7558729556870201E-2</c:v>
                </c:pt>
                <c:pt idx="154">
                  <c:v>6.7941426489548304E-2</c:v>
                </c:pt>
                <c:pt idx="155">
                  <c:v>6.6633974739182297E-2</c:v>
                </c:pt>
                <c:pt idx="156">
                  <c:v>6.7333006510412893E-2</c:v>
                </c:pt>
                <c:pt idx="157">
                  <c:v>6.67664597755811E-2</c:v>
                </c:pt>
                <c:pt idx="158">
                  <c:v>6.8271988235710596E-2</c:v>
                </c:pt>
                <c:pt idx="159">
                  <c:v>6.8071386700365097E-2</c:v>
                </c:pt>
                <c:pt idx="160">
                  <c:v>6.8984565950093404E-2</c:v>
                </c:pt>
                <c:pt idx="161">
                  <c:v>6.9108220873384599E-2</c:v>
                </c:pt>
                <c:pt idx="162">
                  <c:v>6.9688369249699303E-2</c:v>
                </c:pt>
                <c:pt idx="163">
                  <c:v>6.9225665106849896E-2</c:v>
                </c:pt>
                <c:pt idx="164">
                  <c:v>6.9203200442465806E-2</c:v>
                </c:pt>
                <c:pt idx="165">
                  <c:v>6.9015020105173894E-2</c:v>
                </c:pt>
                <c:pt idx="166">
                  <c:v>6.9330938510895002E-2</c:v>
                </c:pt>
                <c:pt idx="167">
                  <c:v>6.8786787700929802E-2</c:v>
                </c:pt>
                <c:pt idx="168">
                  <c:v>6.8100197629728104E-2</c:v>
                </c:pt>
                <c:pt idx="169">
                  <c:v>6.78125614917445E-2</c:v>
                </c:pt>
                <c:pt idx="170">
                  <c:v>6.8175135781795806E-2</c:v>
                </c:pt>
                <c:pt idx="171">
                  <c:v>6.8756548482238097E-2</c:v>
                </c:pt>
                <c:pt idx="172">
                  <c:v>6.89533931818683E-2</c:v>
                </c:pt>
                <c:pt idx="173">
                  <c:v>6.8883623160398505E-2</c:v>
                </c:pt>
                <c:pt idx="174">
                  <c:v>6.8375065007226704E-2</c:v>
                </c:pt>
                <c:pt idx="175">
                  <c:v>6.8217415859168698E-2</c:v>
                </c:pt>
                <c:pt idx="176">
                  <c:v>6.8606303486924897E-2</c:v>
                </c:pt>
                <c:pt idx="177">
                  <c:v>6.8913218086264702E-2</c:v>
                </c:pt>
                <c:pt idx="178">
                  <c:v>6.9305091294031507E-2</c:v>
                </c:pt>
                <c:pt idx="179">
                  <c:v>6.9912354570331306E-2</c:v>
                </c:pt>
              </c:numCache>
            </c:numRef>
          </c:val>
          <c:smooth val="1"/>
          <c:extLst>
            <c:ext xmlns:c16="http://schemas.microsoft.com/office/drawing/2014/chart" uri="{C3380CC4-5D6E-409C-BE32-E72D297353CC}">
              <c16:uniqueId val="{00000000-E134-344A-BB30-4E3D1D5DD217}"/>
            </c:ext>
          </c:extLst>
        </c:ser>
        <c:dLbls>
          <c:showLegendKey val="0"/>
          <c:showVal val="0"/>
          <c:showCatName val="0"/>
          <c:showSerName val="0"/>
          <c:showPercent val="0"/>
          <c:showBubbleSize val="0"/>
        </c:dLbls>
        <c:marker val="1"/>
        <c:smooth val="0"/>
        <c:axId val="-2107801272"/>
        <c:axId val="-2107818680"/>
      </c:lineChart>
      <c:lineChart>
        <c:grouping val="standard"/>
        <c:varyColors val="0"/>
        <c:ser>
          <c:idx val="2"/>
          <c:order val="1"/>
          <c:tx>
            <c:strRef>
              <c:f>Sheet1!$D$1</c:f>
              <c:strCache>
                <c:ptCount val="1"/>
                <c:pt idx="0">
                  <c:v>Existing Home Sales</c:v>
                </c:pt>
              </c:strCache>
            </c:strRef>
          </c:tx>
          <c:spPr>
            <a:ln>
              <a:solidFill>
                <a:schemeClr val="bg1">
                  <a:lumMod val="75000"/>
                </a:schemeClr>
              </a:solidFill>
            </a:ln>
          </c:spPr>
          <c:marker>
            <c:symbol val="none"/>
          </c:marker>
          <c:cat>
            <c:numRef>
              <c:f>Sheet1!$B$2:$B$181</c:f>
              <c:numCache>
                <c:formatCode>0</c:formatCode>
                <c:ptCount val="180"/>
                <c:pt idx="0">
                  <c:v>2002</c:v>
                </c:pt>
                <c:pt idx="1">
                  <c:v>2002</c:v>
                </c:pt>
                <c:pt idx="2">
                  <c:v>2002</c:v>
                </c:pt>
                <c:pt idx="3">
                  <c:v>2002</c:v>
                </c:pt>
                <c:pt idx="4">
                  <c:v>2002</c:v>
                </c:pt>
                <c:pt idx="5">
                  <c:v>2002</c:v>
                </c:pt>
                <c:pt idx="6">
                  <c:v>2002</c:v>
                </c:pt>
                <c:pt idx="7">
                  <c:v>2002</c:v>
                </c:pt>
                <c:pt idx="8">
                  <c:v>2002</c:v>
                </c:pt>
                <c:pt idx="9">
                  <c:v>2002</c:v>
                </c:pt>
                <c:pt idx="10">
                  <c:v>2002</c:v>
                </c:pt>
                <c:pt idx="11">
                  <c:v>2002</c:v>
                </c:pt>
                <c:pt idx="12">
                  <c:v>2003</c:v>
                </c:pt>
                <c:pt idx="13">
                  <c:v>2003</c:v>
                </c:pt>
                <c:pt idx="14">
                  <c:v>2003</c:v>
                </c:pt>
                <c:pt idx="15">
                  <c:v>2003</c:v>
                </c:pt>
                <c:pt idx="16">
                  <c:v>2003</c:v>
                </c:pt>
                <c:pt idx="17">
                  <c:v>2003</c:v>
                </c:pt>
                <c:pt idx="18">
                  <c:v>2003</c:v>
                </c:pt>
                <c:pt idx="19">
                  <c:v>2003</c:v>
                </c:pt>
                <c:pt idx="20">
                  <c:v>2003</c:v>
                </c:pt>
                <c:pt idx="21">
                  <c:v>2003</c:v>
                </c:pt>
                <c:pt idx="22">
                  <c:v>2003</c:v>
                </c:pt>
                <c:pt idx="23">
                  <c:v>2003</c:v>
                </c:pt>
                <c:pt idx="24">
                  <c:v>2004</c:v>
                </c:pt>
                <c:pt idx="25">
                  <c:v>2004</c:v>
                </c:pt>
                <c:pt idx="26">
                  <c:v>2004</c:v>
                </c:pt>
                <c:pt idx="27">
                  <c:v>2004</c:v>
                </c:pt>
                <c:pt idx="28">
                  <c:v>2004</c:v>
                </c:pt>
                <c:pt idx="29">
                  <c:v>2004</c:v>
                </c:pt>
                <c:pt idx="30">
                  <c:v>2004</c:v>
                </c:pt>
                <c:pt idx="31">
                  <c:v>2004</c:v>
                </c:pt>
                <c:pt idx="32">
                  <c:v>2004</c:v>
                </c:pt>
                <c:pt idx="33">
                  <c:v>2004</c:v>
                </c:pt>
                <c:pt idx="34">
                  <c:v>2004</c:v>
                </c:pt>
                <c:pt idx="35">
                  <c:v>2004</c:v>
                </c:pt>
                <c:pt idx="36">
                  <c:v>2005</c:v>
                </c:pt>
                <c:pt idx="37">
                  <c:v>2005</c:v>
                </c:pt>
                <c:pt idx="38">
                  <c:v>2005</c:v>
                </c:pt>
                <c:pt idx="39">
                  <c:v>2005</c:v>
                </c:pt>
                <c:pt idx="40">
                  <c:v>2005</c:v>
                </c:pt>
                <c:pt idx="41">
                  <c:v>2005</c:v>
                </c:pt>
                <c:pt idx="42">
                  <c:v>2005</c:v>
                </c:pt>
                <c:pt idx="43">
                  <c:v>2005</c:v>
                </c:pt>
                <c:pt idx="44">
                  <c:v>2005</c:v>
                </c:pt>
                <c:pt idx="45">
                  <c:v>2005</c:v>
                </c:pt>
                <c:pt idx="46">
                  <c:v>2005</c:v>
                </c:pt>
                <c:pt idx="47">
                  <c:v>2005</c:v>
                </c:pt>
                <c:pt idx="48">
                  <c:v>2006</c:v>
                </c:pt>
                <c:pt idx="49">
                  <c:v>2006</c:v>
                </c:pt>
                <c:pt idx="50">
                  <c:v>2006</c:v>
                </c:pt>
                <c:pt idx="51">
                  <c:v>2006</c:v>
                </c:pt>
                <c:pt idx="52">
                  <c:v>2006</c:v>
                </c:pt>
                <c:pt idx="53">
                  <c:v>2006</c:v>
                </c:pt>
                <c:pt idx="54">
                  <c:v>2006</c:v>
                </c:pt>
                <c:pt idx="55">
                  <c:v>2006</c:v>
                </c:pt>
                <c:pt idx="56">
                  <c:v>2006</c:v>
                </c:pt>
                <c:pt idx="57">
                  <c:v>2006</c:v>
                </c:pt>
                <c:pt idx="58">
                  <c:v>2006</c:v>
                </c:pt>
                <c:pt idx="59">
                  <c:v>2006</c:v>
                </c:pt>
                <c:pt idx="60">
                  <c:v>2007</c:v>
                </c:pt>
                <c:pt idx="61">
                  <c:v>2007</c:v>
                </c:pt>
                <c:pt idx="62">
                  <c:v>2007</c:v>
                </c:pt>
                <c:pt idx="63">
                  <c:v>2007</c:v>
                </c:pt>
                <c:pt idx="64">
                  <c:v>2007</c:v>
                </c:pt>
                <c:pt idx="65">
                  <c:v>2007</c:v>
                </c:pt>
                <c:pt idx="66">
                  <c:v>2007</c:v>
                </c:pt>
                <c:pt idx="67">
                  <c:v>2007</c:v>
                </c:pt>
                <c:pt idx="68">
                  <c:v>2007</c:v>
                </c:pt>
                <c:pt idx="69">
                  <c:v>2007</c:v>
                </c:pt>
                <c:pt idx="70">
                  <c:v>2007</c:v>
                </c:pt>
                <c:pt idx="71">
                  <c:v>2007</c:v>
                </c:pt>
                <c:pt idx="72">
                  <c:v>2008</c:v>
                </c:pt>
                <c:pt idx="73">
                  <c:v>2008</c:v>
                </c:pt>
                <c:pt idx="74">
                  <c:v>2008</c:v>
                </c:pt>
                <c:pt idx="75">
                  <c:v>2008</c:v>
                </c:pt>
                <c:pt idx="76">
                  <c:v>2008</c:v>
                </c:pt>
                <c:pt idx="77">
                  <c:v>2008</c:v>
                </c:pt>
                <c:pt idx="78">
                  <c:v>2008</c:v>
                </c:pt>
                <c:pt idx="79">
                  <c:v>2008</c:v>
                </c:pt>
                <c:pt idx="80">
                  <c:v>2008</c:v>
                </c:pt>
                <c:pt idx="81">
                  <c:v>2008</c:v>
                </c:pt>
                <c:pt idx="82">
                  <c:v>2008</c:v>
                </c:pt>
                <c:pt idx="83">
                  <c:v>2008</c:v>
                </c:pt>
                <c:pt idx="84">
                  <c:v>2009</c:v>
                </c:pt>
                <c:pt idx="85">
                  <c:v>2009</c:v>
                </c:pt>
                <c:pt idx="86">
                  <c:v>2009</c:v>
                </c:pt>
                <c:pt idx="87">
                  <c:v>2009</c:v>
                </c:pt>
                <c:pt idx="88">
                  <c:v>2009</c:v>
                </c:pt>
                <c:pt idx="89">
                  <c:v>2009</c:v>
                </c:pt>
                <c:pt idx="90">
                  <c:v>2009</c:v>
                </c:pt>
                <c:pt idx="91">
                  <c:v>2009</c:v>
                </c:pt>
                <c:pt idx="92">
                  <c:v>2009</c:v>
                </c:pt>
                <c:pt idx="93">
                  <c:v>2009</c:v>
                </c:pt>
                <c:pt idx="94">
                  <c:v>2009</c:v>
                </c:pt>
                <c:pt idx="95">
                  <c:v>2009</c:v>
                </c:pt>
                <c:pt idx="96">
                  <c:v>2010</c:v>
                </c:pt>
                <c:pt idx="97">
                  <c:v>2010</c:v>
                </c:pt>
                <c:pt idx="98">
                  <c:v>2010</c:v>
                </c:pt>
                <c:pt idx="99">
                  <c:v>2010</c:v>
                </c:pt>
                <c:pt idx="100">
                  <c:v>2010</c:v>
                </c:pt>
                <c:pt idx="101">
                  <c:v>2010</c:v>
                </c:pt>
                <c:pt idx="102">
                  <c:v>2010</c:v>
                </c:pt>
                <c:pt idx="103">
                  <c:v>2010</c:v>
                </c:pt>
                <c:pt idx="104">
                  <c:v>2010</c:v>
                </c:pt>
                <c:pt idx="105">
                  <c:v>2010</c:v>
                </c:pt>
                <c:pt idx="106">
                  <c:v>2010</c:v>
                </c:pt>
                <c:pt idx="107">
                  <c:v>2010</c:v>
                </c:pt>
                <c:pt idx="108">
                  <c:v>2011</c:v>
                </c:pt>
                <c:pt idx="109">
                  <c:v>2011</c:v>
                </c:pt>
                <c:pt idx="110">
                  <c:v>2011</c:v>
                </c:pt>
                <c:pt idx="111">
                  <c:v>2011</c:v>
                </c:pt>
                <c:pt idx="112">
                  <c:v>2011</c:v>
                </c:pt>
                <c:pt idx="113">
                  <c:v>2011</c:v>
                </c:pt>
                <c:pt idx="114">
                  <c:v>2011</c:v>
                </c:pt>
                <c:pt idx="115">
                  <c:v>2011</c:v>
                </c:pt>
                <c:pt idx="116">
                  <c:v>2011</c:v>
                </c:pt>
                <c:pt idx="117">
                  <c:v>2011</c:v>
                </c:pt>
                <c:pt idx="118">
                  <c:v>2011</c:v>
                </c:pt>
                <c:pt idx="119">
                  <c:v>2011</c:v>
                </c:pt>
                <c:pt idx="120">
                  <c:v>2012</c:v>
                </c:pt>
                <c:pt idx="121">
                  <c:v>2012</c:v>
                </c:pt>
                <c:pt idx="122">
                  <c:v>2012</c:v>
                </c:pt>
                <c:pt idx="123">
                  <c:v>2012</c:v>
                </c:pt>
                <c:pt idx="124">
                  <c:v>2012</c:v>
                </c:pt>
                <c:pt idx="125">
                  <c:v>2012</c:v>
                </c:pt>
                <c:pt idx="126">
                  <c:v>2012</c:v>
                </c:pt>
                <c:pt idx="127">
                  <c:v>2012</c:v>
                </c:pt>
                <c:pt idx="128">
                  <c:v>2012</c:v>
                </c:pt>
                <c:pt idx="129">
                  <c:v>2012</c:v>
                </c:pt>
                <c:pt idx="130">
                  <c:v>2012</c:v>
                </c:pt>
                <c:pt idx="131">
                  <c:v>2012</c:v>
                </c:pt>
                <c:pt idx="132">
                  <c:v>2013</c:v>
                </c:pt>
                <c:pt idx="133">
                  <c:v>2013</c:v>
                </c:pt>
                <c:pt idx="134">
                  <c:v>2013</c:v>
                </c:pt>
                <c:pt idx="135">
                  <c:v>2013</c:v>
                </c:pt>
                <c:pt idx="136">
                  <c:v>2013</c:v>
                </c:pt>
                <c:pt idx="137">
                  <c:v>2013</c:v>
                </c:pt>
                <c:pt idx="138">
                  <c:v>2013</c:v>
                </c:pt>
                <c:pt idx="139">
                  <c:v>2013</c:v>
                </c:pt>
                <c:pt idx="140">
                  <c:v>2013</c:v>
                </c:pt>
                <c:pt idx="141">
                  <c:v>2013</c:v>
                </c:pt>
                <c:pt idx="142">
                  <c:v>2013</c:v>
                </c:pt>
                <c:pt idx="143">
                  <c:v>2013</c:v>
                </c:pt>
                <c:pt idx="144">
                  <c:v>2014</c:v>
                </c:pt>
                <c:pt idx="145">
                  <c:v>2014</c:v>
                </c:pt>
                <c:pt idx="146">
                  <c:v>2014</c:v>
                </c:pt>
                <c:pt idx="147">
                  <c:v>2014</c:v>
                </c:pt>
                <c:pt idx="148">
                  <c:v>2014</c:v>
                </c:pt>
                <c:pt idx="149">
                  <c:v>2014</c:v>
                </c:pt>
                <c:pt idx="150">
                  <c:v>2014</c:v>
                </c:pt>
                <c:pt idx="151">
                  <c:v>2014</c:v>
                </c:pt>
                <c:pt idx="152">
                  <c:v>2014</c:v>
                </c:pt>
                <c:pt idx="153">
                  <c:v>2014</c:v>
                </c:pt>
                <c:pt idx="154">
                  <c:v>2014</c:v>
                </c:pt>
                <c:pt idx="155">
                  <c:v>2014</c:v>
                </c:pt>
                <c:pt idx="156">
                  <c:v>2015</c:v>
                </c:pt>
                <c:pt idx="157">
                  <c:v>2015</c:v>
                </c:pt>
                <c:pt idx="158">
                  <c:v>2015</c:v>
                </c:pt>
                <c:pt idx="159">
                  <c:v>2015</c:v>
                </c:pt>
                <c:pt idx="160">
                  <c:v>2015</c:v>
                </c:pt>
                <c:pt idx="161">
                  <c:v>2015</c:v>
                </c:pt>
                <c:pt idx="162">
                  <c:v>2015</c:v>
                </c:pt>
                <c:pt idx="163">
                  <c:v>2015</c:v>
                </c:pt>
                <c:pt idx="164">
                  <c:v>2015</c:v>
                </c:pt>
                <c:pt idx="165">
                  <c:v>2015</c:v>
                </c:pt>
                <c:pt idx="166">
                  <c:v>2015</c:v>
                </c:pt>
                <c:pt idx="167">
                  <c:v>2015</c:v>
                </c:pt>
                <c:pt idx="168">
                  <c:v>2016</c:v>
                </c:pt>
                <c:pt idx="169">
                  <c:v>2016</c:v>
                </c:pt>
                <c:pt idx="170">
                  <c:v>2016</c:v>
                </c:pt>
                <c:pt idx="171">
                  <c:v>2016</c:v>
                </c:pt>
                <c:pt idx="172">
                  <c:v>2016</c:v>
                </c:pt>
                <c:pt idx="173">
                  <c:v>2016</c:v>
                </c:pt>
                <c:pt idx="174">
                  <c:v>2016</c:v>
                </c:pt>
                <c:pt idx="175">
                  <c:v>2016</c:v>
                </c:pt>
                <c:pt idx="176">
                  <c:v>2016</c:v>
                </c:pt>
                <c:pt idx="177">
                  <c:v>2016</c:v>
                </c:pt>
                <c:pt idx="178">
                  <c:v>2016</c:v>
                </c:pt>
                <c:pt idx="179">
                  <c:v>2016</c:v>
                </c:pt>
              </c:numCache>
            </c:numRef>
          </c:cat>
          <c:val>
            <c:numRef>
              <c:f>Sheet1!$D$2:$D$181</c:f>
              <c:numCache>
                <c:formatCode>General</c:formatCode>
                <c:ptCount val="180"/>
                <c:pt idx="0">
                  <c:v>5860000</c:v>
                </c:pt>
                <c:pt idx="1">
                  <c:v>5900000</c:v>
                </c:pt>
                <c:pt idx="2">
                  <c:v>5630000</c:v>
                </c:pt>
                <c:pt idx="3">
                  <c:v>5670000</c:v>
                </c:pt>
                <c:pt idx="4">
                  <c:v>5640000</c:v>
                </c:pt>
                <c:pt idx="5">
                  <c:v>5510000</c:v>
                </c:pt>
                <c:pt idx="6">
                  <c:v>5410000</c:v>
                </c:pt>
                <c:pt idx="7">
                  <c:v>5360000</c:v>
                </c:pt>
                <c:pt idx="8">
                  <c:v>5520000</c:v>
                </c:pt>
                <c:pt idx="9">
                  <c:v>5680000</c:v>
                </c:pt>
                <c:pt idx="10">
                  <c:v>5730000</c:v>
                </c:pt>
                <c:pt idx="11">
                  <c:v>5970000</c:v>
                </c:pt>
                <c:pt idx="12">
                  <c:v>6030000</c:v>
                </c:pt>
                <c:pt idx="13">
                  <c:v>6020000</c:v>
                </c:pt>
                <c:pt idx="14">
                  <c:v>5860000</c:v>
                </c:pt>
                <c:pt idx="15">
                  <c:v>5840000</c:v>
                </c:pt>
                <c:pt idx="16">
                  <c:v>5940000</c:v>
                </c:pt>
                <c:pt idx="17">
                  <c:v>5940000</c:v>
                </c:pt>
                <c:pt idx="18">
                  <c:v>6270000</c:v>
                </c:pt>
                <c:pt idx="19">
                  <c:v>6520000</c:v>
                </c:pt>
                <c:pt idx="20">
                  <c:v>6580000</c:v>
                </c:pt>
                <c:pt idx="21">
                  <c:v>6390000</c:v>
                </c:pt>
                <c:pt idx="22">
                  <c:v>6230000</c:v>
                </c:pt>
                <c:pt idx="23">
                  <c:v>6490000</c:v>
                </c:pt>
                <c:pt idx="24">
                  <c:v>6230000</c:v>
                </c:pt>
                <c:pt idx="25">
                  <c:v>6410000</c:v>
                </c:pt>
                <c:pt idx="26">
                  <c:v>6660000</c:v>
                </c:pt>
                <c:pt idx="27">
                  <c:v>6730000</c:v>
                </c:pt>
                <c:pt idx="28">
                  <c:v>6850000</c:v>
                </c:pt>
                <c:pt idx="29">
                  <c:v>6920000</c:v>
                </c:pt>
                <c:pt idx="30">
                  <c:v>6840000</c:v>
                </c:pt>
                <c:pt idx="31">
                  <c:v>6700000</c:v>
                </c:pt>
                <c:pt idx="32">
                  <c:v>6680000</c:v>
                </c:pt>
                <c:pt idx="33">
                  <c:v>6850000</c:v>
                </c:pt>
                <c:pt idx="34">
                  <c:v>6960000</c:v>
                </c:pt>
                <c:pt idx="35">
                  <c:v>6890000</c:v>
                </c:pt>
                <c:pt idx="36">
                  <c:v>7100000</c:v>
                </c:pt>
                <c:pt idx="37">
                  <c:v>6890000</c:v>
                </c:pt>
                <c:pt idx="38">
                  <c:v>6960000</c:v>
                </c:pt>
                <c:pt idx="39">
                  <c:v>7120000</c:v>
                </c:pt>
                <c:pt idx="40">
                  <c:v>7080000</c:v>
                </c:pt>
                <c:pt idx="41">
                  <c:v>7180000</c:v>
                </c:pt>
                <c:pt idx="42">
                  <c:v>7140000</c:v>
                </c:pt>
                <c:pt idx="43">
                  <c:v>7230000</c:v>
                </c:pt>
                <c:pt idx="44">
                  <c:v>7260000</c:v>
                </c:pt>
                <c:pt idx="45">
                  <c:v>7110000</c:v>
                </c:pt>
                <c:pt idx="46">
                  <c:v>7020000</c:v>
                </c:pt>
                <c:pt idx="47">
                  <c:v>6850000</c:v>
                </c:pt>
                <c:pt idx="48">
                  <c:v>6700000</c:v>
                </c:pt>
                <c:pt idx="49">
                  <c:v>6850000</c:v>
                </c:pt>
                <c:pt idx="50">
                  <c:v>6840000</c:v>
                </c:pt>
                <c:pt idx="51">
                  <c:v>6700000</c:v>
                </c:pt>
                <c:pt idx="52">
                  <c:v>6580000</c:v>
                </c:pt>
                <c:pt idx="53">
                  <c:v>6480000</c:v>
                </c:pt>
                <c:pt idx="54">
                  <c:v>6310000</c:v>
                </c:pt>
                <c:pt idx="55">
                  <c:v>6340000</c:v>
                </c:pt>
                <c:pt idx="56">
                  <c:v>6290000</c:v>
                </c:pt>
                <c:pt idx="57">
                  <c:v>6350000</c:v>
                </c:pt>
                <c:pt idx="58">
                  <c:v>6340000</c:v>
                </c:pt>
                <c:pt idx="59">
                  <c:v>6420000</c:v>
                </c:pt>
                <c:pt idx="60">
                  <c:v>5740000</c:v>
                </c:pt>
                <c:pt idx="61">
                  <c:v>5790000</c:v>
                </c:pt>
                <c:pt idx="62">
                  <c:v>5460000</c:v>
                </c:pt>
                <c:pt idx="63">
                  <c:v>5290000</c:v>
                </c:pt>
                <c:pt idx="64">
                  <c:v>5270000</c:v>
                </c:pt>
                <c:pt idx="65">
                  <c:v>5120000</c:v>
                </c:pt>
                <c:pt idx="66">
                  <c:v>5070000</c:v>
                </c:pt>
                <c:pt idx="67">
                  <c:v>4870000</c:v>
                </c:pt>
                <c:pt idx="68">
                  <c:v>4580000</c:v>
                </c:pt>
                <c:pt idx="69">
                  <c:v>4430000</c:v>
                </c:pt>
                <c:pt idx="70">
                  <c:v>4460000</c:v>
                </c:pt>
                <c:pt idx="71">
                  <c:v>4410000</c:v>
                </c:pt>
                <c:pt idx="72">
                  <c:v>4170000</c:v>
                </c:pt>
                <c:pt idx="73">
                  <c:v>4120000</c:v>
                </c:pt>
                <c:pt idx="74">
                  <c:v>4160000</c:v>
                </c:pt>
                <c:pt idx="75">
                  <c:v>4110000</c:v>
                </c:pt>
                <c:pt idx="76">
                  <c:v>4140000</c:v>
                </c:pt>
                <c:pt idx="77">
                  <c:v>4090000</c:v>
                </c:pt>
                <c:pt idx="78">
                  <c:v>4150000</c:v>
                </c:pt>
                <c:pt idx="79">
                  <c:v>4190000</c:v>
                </c:pt>
                <c:pt idx="80">
                  <c:v>4270000</c:v>
                </c:pt>
                <c:pt idx="81">
                  <c:v>4090000</c:v>
                </c:pt>
                <c:pt idx="82">
                  <c:v>3770000</c:v>
                </c:pt>
                <c:pt idx="83">
                  <c:v>4010000</c:v>
                </c:pt>
                <c:pt idx="84">
                  <c:v>3820000</c:v>
                </c:pt>
                <c:pt idx="85">
                  <c:v>3970000</c:v>
                </c:pt>
                <c:pt idx="86">
                  <c:v>3860000</c:v>
                </c:pt>
                <c:pt idx="87">
                  <c:v>3900000</c:v>
                </c:pt>
                <c:pt idx="88">
                  <c:v>4000000</c:v>
                </c:pt>
                <c:pt idx="89">
                  <c:v>4100000</c:v>
                </c:pt>
                <c:pt idx="90">
                  <c:v>4370000</c:v>
                </c:pt>
                <c:pt idx="91">
                  <c:v>4450000</c:v>
                </c:pt>
                <c:pt idx="92">
                  <c:v>4620000</c:v>
                </c:pt>
                <c:pt idx="93">
                  <c:v>5020000</c:v>
                </c:pt>
                <c:pt idx="94">
                  <c:v>5440000</c:v>
                </c:pt>
                <c:pt idx="95">
                  <c:v>4400000</c:v>
                </c:pt>
                <c:pt idx="96">
                  <c:v>4190000</c:v>
                </c:pt>
                <c:pt idx="97">
                  <c:v>4270000</c:v>
                </c:pt>
                <c:pt idx="98">
                  <c:v>4490000</c:v>
                </c:pt>
                <c:pt idx="99">
                  <c:v>4820000</c:v>
                </c:pt>
                <c:pt idx="100">
                  <c:v>4880000</c:v>
                </c:pt>
                <c:pt idx="101">
                  <c:v>4450000</c:v>
                </c:pt>
                <c:pt idx="102">
                  <c:v>3450000</c:v>
                </c:pt>
                <c:pt idx="103">
                  <c:v>3680000</c:v>
                </c:pt>
                <c:pt idx="104">
                  <c:v>3840000</c:v>
                </c:pt>
                <c:pt idx="105">
                  <c:v>3830000</c:v>
                </c:pt>
                <c:pt idx="106">
                  <c:v>4020000</c:v>
                </c:pt>
                <c:pt idx="107">
                  <c:v>4270000</c:v>
                </c:pt>
                <c:pt idx="108">
                  <c:v>4420000</c:v>
                </c:pt>
                <c:pt idx="109">
                  <c:v>4160000</c:v>
                </c:pt>
                <c:pt idx="110">
                  <c:v>4260000</c:v>
                </c:pt>
                <c:pt idx="111">
                  <c:v>4170000</c:v>
                </c:pt>
                <c:pt idx="112">
                  <c:v>4140000</c:v>
                </c:pt>
                <c:pt idx="113">
                  <c:v>4230000</c:v>
                </c:pt>
                <c:pt idx="114">
                  <c:v>4150000</c:v>
                </c:pt>
                <c:pt idx="115">
                  <c:v>4380000</c:v>
                </c:pt>
                <c:pt idx="116">
                  <c:v>4330000</c:v>
                </c:pt>
                <c:pt idx="117">
                  <c:v>4340000</c:v>
                </c:pt>
                <c:pt idx="118">
                  <c:v>4390000</c:v>
                </c:pt>
                <c:pt idx="119">
                  <c:v>4350000</c:v>
                </c:pt>
                <c:pt idx="120">
                  <c:v>4480000</c:v>
                </c:pt>
                <c:pt idx="121">
                  <c:v>4580000</c:v>
                </c:pt>
                <c:pt idx="122">
                  <c:v>4520000</c:v>
                </c:pt>
                <c:pt idx="123">
                  <c:v>4590000</c:v>
                </c:pt>
                <c:pt idx="124">
                  <c:v>4600000</c:v>
                </c:pt>
                <c:pt idx="125">
                  <c:v>4470000</c:v>
                </c:pt>
                <c:pt idx="126">
                  <c:v>4530000</c:v>
                </c:pt>
                <c:pt idx="127">
                  <c:v>4760000</c:v>
                </c:pt>
                <c:pt idx="128">
                  <c:v>4710000</c:v>
                </c:pt>
                <c:pt idx="129">
                  <c:v>4790000</c:v>
                </c:pt>
                <c:pt idx="130">
                  <c:v>4960000</c:v>
                </c:pt>
                <c:pt idx="131">
                  <c:v>4890000</c:v>
                </c:pt>
                <c:pt idx="132">
                  <c:v>4980000</c:v>
                </c:pt>
                <c:pt idx="133">
                  <c:v>5060000</c:v>
                </c:pt>
                <c:pt idx="134">
                  <c:v>5070000</c:v>
                </c:pt>
                <c:pt idx="135">
                  <c:v>5090000</c:v>
                </c:pt>
                <c:pt idx="136">
                  <c:v>5140000</c:v>
                </c:pt>
                <c:pt idx="137">
                  <c:v>5110000</c:v>
                </c:pt>
                <c:pt idx="138">
                  <c:v>5270000</c:v>
                </c:pt>
                <c:pt idx="139">
                  <c:v>5260000</c:v>
                </c:pt>
                <c:pt idx="140">
                  <c:v>5140000</c:v>
                </c:pt>
                <c:pt idx="141">
                  <c:v>5040000</c:v>
                </c:pt>
                <c:pt idx="142">
                  <c:v>4920000</c:v>
                </c:pt>
                <c:pt idx="143">
                  <c:v>4860000</c:v>
                </c:pt>
                <c:pt idx="144">
                  <c:v>4740000</c:v>
                </c:pt>
                <c:pt idx="145">
                  <c:v>4720000</c:v>
                </c:pt>
                <c:pt idx="146">
                  <c:v>4740000</c:v>
                </c:pt>
                <c:pt idx="147">
                  <c:v>4780000</c:v>
                </c:pt>
                <c:pt idx="148">
                  <c:v>4900000</c:v>
                </c:pt>
                <c:pt idx="149">
                  <c:v>4970000</c:v>
                </c:pt>
                <c:pt idx="150">
                  <c:v>4990000</c:v>
                </c:pt>
                <c:pt idx="151">
                  <c:v>4960000</c:v>
                </c:pt>
                <c:pt idx="152">
                  <c:v>5030000</c:v>
                </c:pt>
                <c:pt idx="153">
                  <c:v>5140000</c:v>
                </c:pt>
                <c:pt idx="154">
                  <c:v>5040000</c:v>
                </c:pt>
                <c:pt idx="155">
                  <c:v>5070000</c:v>
                </c:pt>
                <c:pt idx="156">
                  <c:v>4930000</c:v>
                </c:pt>
                <c:pt idx="157">
                  <c:v>4970000</c:v>
                </c:pt>
                <c:pt idx="158">
                  <c:v>5250000</c:v>
                </c:pt>
                <c:pt idx="159">
                  <c:v>5140000</c:v>
                </c:pt>
                <c:pt idx="160">
                  <c:v>5290000</c:v>
                </c:pt>
                <c:pt idx="161">
                  <c:v>5410000</c:v>
                </c:pt>
                <c:pt idx="162">
                  <c:v>5480000</c:v>
                </c:pt>
                <c:pt idx="163">
                  <c:v>5290000</c:v>
                </c:pt>
                <c:pt idx="164">
                  <c:v>5440000</c:v>
                </c:pt>
                <c:pt idx="165">
                  <c:v>5290000</c:v>
                </c:pt>
                <c:pt idx="166">
                  <c:v>4860000</c:v>
                </c:pt>
                <c:pt idx="167">
                  <c:v>5450000</c:v>
                </c:pt>
                <c:pt idx="168">
                  <c:v>5470000</c:v>
                </c:pt>
                <c:pt idx="169">
                  <c:v>5070000</c:v>
                </c:pt>
                <c:pt idx="170">
                  <c:v>5360000</c:v>
                </c:pt>
                <c:pt idx="171">
                  <c:v>5430000</c:v>
                </c:pt>
                <c:pt idx="172">
                  <c:v>5510000</c:v>
                </c:pt>
                <c:pt idx="173">
                  <c:v>5570000</c:v>
                </c:pt>
                <c:pt idx="174">
                  <c:v>5380000</c:v>
                </c:pt>
                <c:pt idx="175">
                  <c:v>5300000</c:v>
                </c:pt>
                <c:pt idx="176">
                  <c:v>5490000</c:v>
                </c:pt>
                <c:pt idx="177">
                  <c:v>5570000</c:v>
                </c:pt>
                <c:pt idx="178">
                  <c:v>5650000</c:v>
                </c:pt>
                <c:pt idx="179">
                  <c:v>5490000</c:v>
                </c:pt>
              </c:numCache>
            </c:numRef>
          </c:val>
          <c:smooth val="1"/>
          <c:extLst>
            <c:ext xmlns:c16="http://schemas.microsoft.com/office/drawing/2014/chart" uri="{C3380CC4-5D6E-409C-BE32-E72D297353CC}">
              <c16:uniqueId val="{00000001-E134-344A-BB30-4E3D1D5DD217}"/>
            </c:ext>
          </c:extLst>
        </c:ser>
        <c:dLbls>
          <c:showLegendKey val="0"/>
          <c:showVal val="0"/>
          <c:showCatName val="0"/>
          <c:showSerName val="0"/>
          <c:showPercent val="0"/>
          <c:showBubbleSize val="0"/>
        </c:dLbls>
        <c:marker val="1"/>
        <c:smooth val="0"/>
        <c:axId val="-2107825304"/>
        <c:axId val="-2107815384"/>
      </c:lineChart>
      <c:catAx>
        <c:axId val="-2107801272"/>
        <c:scaling>
          <c:orientation val="minMax"/>
        </c:scaling>
        <c:delete val="0"/>
        <c:axPos val="b"/>
        <c:numFmt formatCode="0" sourceLinked="1"/>
        <c:majorTickMark val="none"/>
        <c:minorTickMark val="none"/>
        <c:tickLblPos val="nextTo"/>
        <c:spPr>
          <a:ln>
            <a:noFill/>
          </a:ln>
        </c:spPr>
        <c:txPr>
          <a:bodyPr rot="0"/>
          <a:lstStyle/>
          <a:p>
            <a:pPr>
              <a:defRPr sz="800">
                <a:solidFill>
                  <a:schemeClr val="bg1">
                    <a:lumMod val="50000"/>
                  </a:schemeClr>
                </a:solidFill>
              </a:defRPr>
            </a:pPr>
            <a:endParaRPr lang="en-US"/>
          </a:p>
        </c:txPr>
        <c:crossAx val="-2107818680"/>
        <c:crosses val="autoZero"/>
        <c:auto val="1"/>
        <c:lblAlgn val="ctr"/>
        <c:lblOffset val="100"/>
        <c:tickLblSkip val="24"/>
        <c:tickMarkSkip val="1"/>
        <c:noMultiLvlLbl val="1"/>
      </c:catAx>
      <c:valAx>
        <c:axId val="-2107818680"/>
        <c:scaling>
          <c:orientation val="minMax"/>
          <c:max val="8.5000000000000006E-2"/>
          <c:min val="0.05"/>
        </c:scaling>
        <c:delete val="0"/>
        <c:axPos val="l"/>
        <c:numFmt formatCode="0.0%" sourceLinked="0"/>
        <c:majorTickMark val="none"/>
        <c:minorTickMark val="none"/>
        <c:tickLblPos val="nextTo"/>
        <c:spPr>
          <a:ln>
            <a:noFill/>
          </a:ln>
        </c:spPr>
        <c:txPr>
          <a:bodyPr/>
          <a:lstStyle/>
          <a:p>
            <a:pPr>
              <a:defRPr sz="800">
                <a:solidFill>
                  <a:schemeClr val="bg1">
                    <a:lumMod val="50000"/>
                  </a:schemeClr>
                </a:solidFill>
              </a:defRPr>
            </a:pPr>
            <a:endParaRPr lang="en-US"/>
          </a:p>
        </c:txPr>
        <c:crossAx val="-2107801272"/>
        <c:crosses val="autoZero"/>
        <c:crossBetween val="between"/>
      </c:valAx>
      <c:valAx>
        <c:axId val="-2107815384"/>
        <c:scaling>
          <c:orientation val="minMax"/>
          <c:max val="8000000"/>
          <c:min val="2000000"/>
        </c:scaling>
        <c:delete val="0"/>
        <c:axPos val="r"/>
        <c:numFmt formatCode="#,##0" sourceLinked="0"/>
        <c:majorTickMark val="none"/>
        <c:minorTickMark val="none"/>
        <c:tickLblPos val="nextTo"/>
        <c:spPr>
          <a:ln>
            <a:noFill/>
          </a:ln>
        </c:spPr>
        <c:txPr>
          <a:bodyPr/>
          <a:lstStyle/>
          <a:p>
            <a:pPr>
              <a:defRPr sz="800">
                <a:solidFill>
                  <a:schemeClr val="bg1">
                    <a:lumMod val="50000"/>
                  </a:schemeClr>
                </a:solidFill>
              </a:defRPr>
            </a:pPr>
            <a:endParaRPr lang="en-US"/>
          </a:p>
        </c:txPr>
        <c:crossAx val="-2107825304"/>
        <c:crosses val="max"/>
        <c:crossBetween val="between"/>
        <c:dispUnits>
          <c:builtInUnit val="thousands"/>
        </c:dispUnits>
      </c:valAx>
      <c:catAx>
        <c:axId val="-2107825304"/>
        <c:scaling>
          <c:orientation val="minMax"/>
        </c:scaling>
        <c:delete val="1"/>
        <c:axPos val="b"/>
        <c:numFmt formatCode="0" sourceLinked="1"/>
        <c:majorTickMark val="out"/>
        <c:minorTickMark val="none"/>
        <c:tickLblPos val="nextTo"/>
        <c:crossAx val="-2107815384"/>
        <c:crosses val="autoZero"/>
        <c:auto val="1"/>
        <c:lblAlgn val="ctr"/>
        <c:lblOffset val="100"/>
        <c:noMultiLvlLbl val="0"/>
      </c:catAx>
    </c:plotArea>
    <c:plotVisOnly val="1"/>
    <c:dispBlanksAs val="gap"/>
    <c:showDLblsOverMax val="0"/>
  </c:chart>
  <c:txPr>
    <a:bodyPr/>
    <a:lstStyle/>
    <a:p>
      <a:pPr>
        <a:defRPr sz="1200">
          <a:solidFill>
            <a:srgbClr val="1435A0"/>
          </a:solidFill>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7834422419043799E-2"/>
          <c:y val="0.193899894457637"/>
          <c:w val="0.91951877610858401"/>
          <c:h val="0.70038548131354705"/>
        </c:manualLayout>
      </c:layout>
      <c:lineChart>
        <c:grouping val="standard"/>
        <c:varyColors val="0"/>
        <c:ser>
          <c:idx val="1"/>
          <c:order val="0"/>
          <c:tx>
            <c:strRef>
              <c:f>Sheet1!$D$1</c:f>
              <c:strCache>
                <c:ptCount val="1"/>
                <c:pt idx="0">
                  <c:v>Bankruptcies (AOL)</c:v>
                </c:pt>
              </c:strCache>
            </c:strRef>
          </c:tx>
          <c:spPr>
            <a:ln w="19050">
              <a:solidFill>
                <a:srgbClr val="3E2B56"/>
              </a:solidFill>
            </a:ln>
          </c:spPr>
          <c:marker>
            <c:symbol val="none"/>
          </c:marker>
          <c:cat>
            <c:numRef>
              <c:f>Sheet1!$B$2:$B$61</c:f>
              <c:numCache>
                <c:formatCode>General</c:formatCode>
                <c:ptCount val="60"/>
                <c:pt idx="0">
                  <c:v>2002</c:v>
                </c:pt>
                <c:pt idx="1">
                  <c:v>2002</c:v>
                </c:pt>
                <c:pt idx="2">
                  <c:v>2002</c:v>
                </c:pt>
                <c:pt idx="3">
                  <c:v>2002</c:v>
                </c:pt>
                <c:pt idx="4">
                  <c:v>2003</c:v>
                </c:pt>
                <c:pt idx="5">
                  <c:v>2003</c:v>
                </c:pt>
                <c:pt idx="6">
                  <c:v>2003</c:v>
                </c:pt>
                <c:pt idx="7">
                  <c:v>2003</c:v>
                </c:pt>
                <c:pt idx="8">
                  <c:v>2004</c:v>
                </c:pt>
                <c:pt idx="9">
                  <c:v>2004</c:v>
                </c:pt>
                <c:pt idx="10">
                  <c:v>2004</c:v>
                </c:pt>
                <c:pt idx="11">
                  <c:v>2004</c:v>
                </c:pt>
                <c:pt idx="12">
                  <c:v>2005</c:v>
                </c:pt>
                <c:pt idx="13">
                  <c:v>2005</c:v>
                </c:pt>
                <c:pt idx="14">
                  <c:v>2005</c:v>
                </c:pt>
                <c:pt idx="15">
                  <c:v>2005</c:v>
                </c:pt>
                <c:pt idx="16">
                  <c:v>2006</c:v>
                </c:pt>
                <c:pt idx="17">
                  <c:v>2006</c:v>
                </c:pt>
                <c:pt idx="18">
                  <c:v>2006</c:v>
                </c:pt>
                <c:pt idx="19">
                  <c:v>2006</c:v>
                </c:pt>
                <c:pt idx="20">
                  <c:v>2007</c:v>
                </c:pt>
                <c:pt idx="21">
                  <c:v>2007</c:v>
                </c:pt>
                <c:pt idx="22">
                  <c:v>2007</c:v>
                </c:pt>
                <c:pt idx="23">
                  <c:v>2007</c:v>
                </c:pt>
                <c:pt idx="24">
                  <c:v>2008</c:v>
                </c:pt>
                <c:pt idx="25">
                  <c:v>2008</c:v>
                </c:pt>
                <c:pt idx="26">
                  <c:v>2008</c:v>
                </c:pt>
                <c:pt idx="27">
                  <c:v>2008</c:v>
                </c:pt>
                <c:pt idx="28">
                  <c:v>2009</c:v>
                </c:pt>
                <c:pt idx="29">
                  <c:v>2009</c:v>
                </c:pt>
                <c:pt idx="30">
                  <c:v>2009</c:v>
                </c:pt>
                <c:pt idx="31">
                  <c:v>2009</c:v>
                </c:pt>
                <c:pt idx="32">
                  <c:v>2010</c:v>
                </c:pt>
                <c:pt idx="33">
                  <c:v>2010</c:v>
                </c:pt>
                <c:pt idx="34">
                  <c:v>2010</c:v>
                </c:pt>
                <c:pt idx="35">
                  <c:v>2010</c:v>
                </c:pt>
                <c:pt idx="36">
                  <c:v>2011</c:v>
                </c:pt>
                <c:pt idx="37">
                  <c:v>2011</c:v>
                </c:pt>
                <c:pt idx="38">
                  <c:v>2011</c:v>
                </c:pt>
                <c:pt idx="39">
                  <c:v>2011</c:v>
                </c:pt>
                <c:pt idx="40">
                  <c:v>2012</c:v>
                </c:pt>
                <c:pt idx="41">
                  <c:v>2012</c:v>
                </c:pt>
                <c:pt idx="42">
                  <c:v>2012</c:v>
                </c:pt>
                <c:pt idx="43">
                  <c:v>2012</c:v>
                </c:pt>
                <c:pt idx="44">
                  <c:v>2013</c:v>
                </c:pt>
                <c:pt idx="45">
                  <c:v>2013</c:v>
                </c:pt>
                <c:pt idx="46">
                  <c:v>2013</c:v>
                </c:pt>
                <c:pt idx="47">
                  <c:v>2013</c:v>
                </c:pt>
                <c:pt idx="48">
                  <c:v>2014</c:v>
                </c:pt>
                <c:pt idx="49">
                  <c:v>2014</c:v>
                </c:pt>
                <c:pt idx="50">
                  <c:v>2014</c:v>
                </c:pt>
                <c:pt idx="51">
                  <c:v>2014</c:v>
                </c:pt>
                <c:pt idx="52">
                  <c:v>2015</c:v>
                </c:pt>
                <c:pt idx="53">
                  <c:v>2015</c:v>
                </c:pt>
                <c:pt idx="54">
                  <c:v>2015</c:v>
                </c:pt>
                <c:pt idx="55">
                  <c:v>2015</c:v>
                </c:pt>
                <c:pt idx="56">
                  <c:v>2016</c:v>
                </c:pt>
                <c:pt idx="57">
                  <c:v>2016</c:v>
                </c:pt>
                <c:pt idx="58">
                  <c:v>2016</c:v>
                </c:pt>
                <c:pt idx="59">
                  <c:v>2016</c:v>
                </c:pt>
              </c:numCache>
            </c:numRef>
          </c:cat>
          <c:val>
            <c:numRef>
              <c:f>Sheet1!$D$2:$D$61</c:f>
              <c:numCache>
                <c:formatCode>0.00%</c:formatCode>
                <c:ptCount val="60"/>
                <c:pt idx="0">
                  <c:v>2.9167048159677699E-2</c:v>
                </c:pt>
                <c:pt idx="1">
                  <c:v>2.8064724778959799E-2</c:v>
                </c:pt>
                <c:pt idx="2">
                  <c:v>3.0874541842176501E-2</c:v>
                </c:pt>
                <c:pt idx="3">
                  <c:v>3.1870015739001702E-2</c:v>
                </c:pt>
                <c:pt idx="4">
                  <c:v>3.1691887353448897E-2</c:v>
                </c:pt>
                <c:pt idx="5">
                  <c:v>2.98126589878921E-2</c:v>
                </c:pt>
                <c:pt idx="6">
                  <c:v>2.9868359215629602E-2</c:v>
                </c:pt>
                <c:pt idx="7">
                  <c:v>2.94719835956068E-2</c:v>
                </c:pt>
                <c:pt idx="8">
                  <c:v>2.8379482195293401E-2</c:v>
                </c:pt>
                <c:pt idx="9">
                  <c:v>2.5993008508722701E-2</c:v>
                </c:pt>
                <c:pt idx="10">
                  <c:v>2.8143577606852099E-2</c:v>
                </c:pt>
                <c:pt idx="11">
                  <c:v>2.7353369194785801E-2</c:v>
                </c:pt>
                <c:pt idx="12">
                  <c:v>2.7281661380207298E-2</c:v>
                </c:pt>
                <c:pt idx="13">
                  <c:v>2.6406586560354901E-2</c:v>
                </c:pt>
                <c:pt idx="14">
                  <c:v>2.9453670172863201E-2</c:v>
                </c:pt>
                <c:pt idx="15">
                  <c:v>2.1145813775251099E-2</c:v>
                </c:pt>
                <c:pt idx="16">
                  <c:v>1.5914170764416601E-2</c:v>
                </c:pt>
                <c:pt idx="17">
                  <c:v>1.4982744829808299E-2</c:v>
                </c:pt>
                <c:pt idx="18">
                  <c:v>1.6245319276819499E-2</c:v>
                </c:pt>
                <c:pt idx="19">
                  <c:v>1.7176246859962399E-2</c:v>
                </c:pt>
                <c:pt idx="20">
                  <c:v>1.7700170456859302E-2</c:v>
                </c:pt>
                <c:pt idx="21">
                  <c:v>1.8022139641409699E-2</c:v>
                </c:pt>
                <c:pt idx="22">
                  <c:v>2.0276497695852502E-2</c:v>
                </c:pt>
                <c:pt idx="23">
                  <c:v>2.3161583037599399E-2</c:v>
                </c:pt>
                <c:pt idx="24">
                  <c:v>2.4120512307045799E-2</c:v>
                </c:pt>
                <c:pt idx="25">
                  <c:v>2.4560127556015599E-2</c:v>
                </c:pt>
                <c:pt idx="26">
                  <c:v>2.7709875003464401E-2</c:v>
                </c:pt>
                <c:pt idx="27">
                  <c:v>3.1774726338335099E-2</c:v>
                </c:pt>
                <c:pt idx="28">
                  <c:v>3.2645461321676401E-2</c:v>
                </c:pt>
                <c:pt idx="29">
                  <c:v>3.09028297649349E-2</c:v>
                </c:pt>
                <c:pt idx="30">
                  <c:v>3.2177949596567501E-2</c:v>
                </c:pt>
                <c:pt idx="31">
                  <c:v>3.25999265442194E-2</c:v>
                </c:pt>
                <c:pt idx="32">
                  <c:v>3.2928171844796898E-2</c:v>
                </c:pt>
                <c:pt idx="33">
                  <c:v>2.9628301180864999E-2</c:v>
                </c:pt>
                <c:pt idx="34">
                  <c:v>3.0221671038620401E-2</c:v>
                </c:pt>
                <c:pt idx="35">
                  <c:v>2.9228402263314499E-2</c:v>
                </c:pt>
                <c:pt idx="36">
                  <c:v>2.9097918052367E-2</c:v>
                </c:pt>
                <c:pt idx="37">
                  <c:v>2.5292420970243399E-2</c:v>
                </c:pt>
                <c:pt idx="38">
                  <c:v>2.4510820458888201E-2</c:v>
                </c:pt>
                <c:pt idx="39">
                  <c:v>2.4041281567558099E-2</c:v>
                </c:pt>
                <c:pt idx="40">
                  <c:v>2.4097738030646E-2</c:v>
                </c:pt>
                <c:pt idx="41">
                  <c:v>2.1610341429482399E-2</c:v>
                </c:pt>
                <c:pt idx="42">
                  <c:v>2.14946116247571E-2</c:v>
                </c:pt>
                <c:pt idx="43">
                  <c:v>2.18997868548866E-2</c:v>
                </c:pt>
                <c:pt idx="44">
                  <c:v>2.1324900672991198E-2</c:v>
                </c:pt>
                <c:pt idx="45">
                  <c:v>1.87670564132114E-2</c:v>
                </c:pt>
                <c:pt idx="46">
                  <c:v>1.9442864333741199E-2</c:v>
                </c:pt>
                <c:pt idx="47">
                  <c:v>1.8334858188472102E-2</c:v>
                </c:pt>
                <c:pt idx="48">
                  <c:v>1.9377986333510299E-2</c:v>
                </c:pt>
                <c:pt idx="49">
                  <c:v>1.8004697612328702E-2</c:v>
                </c:pt>
                <c:pt idx="50">
                  <c:v>1.78273613988983E-2</c:v>
                </c:pt>
                <c:pt idx="51">
                  <c:v>1.6861132999781599E-2</c:v>
                </c:pt>
                <c:pt idx="52">
                  <c:v>1.74059968889127E-2</c:v>
                </c:pt>
                <c:pt idx="53">
                  <c:v>1.5811900443589801E-2</c:v>
                </c:pt>
                <c:pt idx="54">
                  <c:v>1.5970015823116902E-2</c:v>
                </c:pt>
                <c:pt idx="55">
                  <c:v>1.53394740751746E-2</c:v>
                </c:pt>
                <c:pt idx="56">
                  <c:v>1.53122042938075E-2</c:v>
                </c:pt>
                <c:pt idx="57">
                  <c:v>1.4788697504665301E-2</c:v>
                </c:pt>
                <c:pt idx="58">
                  <c:v>1.48670822457161E-2</c:v>
                </c:pt>
                <c:pt idx="59">
                  <c:v>1.5440368473966E-2</c:v>
                </c:pt>
              </c:numCache>
            </c:numRef>
          </c:val>
          <c:smooth val="1"/>
          <c:extLst>
            <c:ext xmlns:c16="http://schemas.microsoft.com/office/drawing/2014/chart" uri="{C3380CC4-5D6E-409C-BE32-E72D297353CC}">
              <c16:uniqueId val="{00000000-88E4-D74B-BB52-701A42D60133}"/>
            </c:ext>
          </c:extLst>
        </c:ser>
        <c:dLbls>
          <c:showLegendKey val="0"/>
          <c:showVal val="0"/>
          <c:showCatName val="0"/>
          <c:showSerName val="0"/>
          <c:showPercent val="0"/>
          <c:showBubbleSize val="0"/>
        </c:dLbls>
        <c:marker val="1"/>
        <c:smooth val="0"/>
        <c:axId val="-2054730616"/>
        <c:axId val="-2054885272"/>
      </c:lineChart>
      <c:lineChart>
        <c:grouping val="standard"/>
        <c:varyColors val="0"/>
        <c:ser>
          <c:idx val="0"/>
          <c:order val="1"/>
          <c:tx>
            <c:strRef>
              <c:f>Sheet1!$C$1</c:f>
              <c:strCache>
                <c:ptCount val="1"/>
                <c:pt idx="0">
                  <c:v>Bankruptcies </c:v>
                </c:pt>
              </c:strCache>
            </c:strRef>
          </c:tx>
          <c:spPr>
            <a:ln>
              <a:solidFill>
                <a:schemeClr val="bg1">
                  <a:lumMod val="75000"/>
                </a:schemeClr>
              </a:solidFill>
            </a:ln>
          </c:spPr>
          <c:marker>
            <c:symbol val="none"/>
          </c:marker>
          <c:cat>
            <c:numRef>
              <c:f>Sheet1!$B$2:$B$57</c:f>
              <c:numCache>
                <c:formatCode>General</c:formatCode>
                <c:ptCount val="56"/>
                <c:pt idx="0">
                  <c:v>2002</c:v>
                </c:pt>
                <c:pt idx="1">
                  <c:v>2002</c:v>
                </c:pt>
                <c:pt idx="2">
                  <c:v>2002</c:v>
                </c:pt>
                <c:pt idx="3">
                  <c:v>2002</c:v>
                </c:pt>
                <c:pt idx="4">
                  <c:v>2003</c:v>
                </c:pt>
                <c:pt idx="5">
                  <c:v>2003</c:v>
                </c:pt>
                <c:pt idx="6">
                  <c:v>2003</c:v>
                </c:pt>
                <c:pt idx="7">
                  <c:v>2003</c:v>
                </c:pt>
                <c:pt idx="8">
                  <c:v>2004</c:v>
                </c:pt>
                <c:pt idx="9">
                  <c:v>2004</c:v>
                </c:pt>
                <c:pt idx="10">
                  <c:v>2004</c:v>
                </c:pt>
                <c:pt idx="11">
                  <c:v>2004</c:v>
                </c:pt>
                <c:pt idx="12">
                  <c:v>2005</c:v>
                </c:pt>
                <c:pt idx="13">
                  <c:v>2005</c:v>
                </c:pt>
                <c:pt idx="14">
                  <c:v>2005</c:v>
                </c:pt>
                <c:pt idx="15">
                  <c:v>2005</c:v>
                </c:pt>
                <c:pt idx="16">
                  <c:v>2006</c:v>
                </c:pt>
                <c:pt idx="17">
                  <c:v>2006</c:v>
                </c:pt>
                <c:pt idx="18">
                  <c:v>2006</c:v>
                </c:pt>
                <c:pt idx="19">
                  <c:v>2006</c:v>
                </c:pt>
                <c:pt idx="20">
                  <c:v>2007</c:v>
                </c:pt>
                <c:pt idx="21">
                  <c:v>2007</c:v>
                </c:pt>
                <c:pt idx="22">
                  <c:v>2007</c:v>
                </c:pt>
                <c:pt idx="23">
                  <c:v>2007</c:v>
                </c:pt>
                <c:pt idx="24">
                  <c:v>2008</c:v>
                </c:pt>
                <c:pt idx="25">
                  <c:v>2008</c:v>
                </c:pt>
                <c:pt idx="26">
                  <c:v>2008</c:v>
                </c:pt>
                <c:pt idx="27">
                  <c:v>2008</c:v>
                </c:pt>
                <c:pt idx="28">
                  <c:v>2009</c:v>
                </c:pt>
                <c:pt idx="29">
                  <c:v>2009</c:v>
                </c:pt>
                <c:pt idx="30">
                  <c:v>2009</c:v>
                </c:pt>
                <c:pt idx="31">
                  <c:v>2009</c:v>
                </c:pt>
                <c:pt idx="32">
                  <c:v>2010</c:v>
                </c:pt>
                <c:pt idx="33">
                  <c:v>2010</c:v>
                </c:pt>
                <c:pt idx="34">
                  <c:v>2010</c:v>
                </c:pt>
                <c:pt idx="35">
                  <c:v>2010</c:v>
                </c:pt>
                <c:pt idx="36">
                  <c:v>2011</c:v>
                </c:pt>
                <c:pt idx="37">
                  <c:v>2011</c:v>
                </c:pt>
                <c:pt idx="38">
                  <c:v>2011</c:v>
                </c:pt>
                <c:pt idx="39">
                  <c:v>2011</c:v>
                </c:pt>
                <c:pt idx="40">
                  <c:v>2012</c:v>
                </c:pt>
                <c:pt idx="41">
                  <c:v>2012</c:v>
                </c:pt>
                <c:pt idx="42">
                  <c:v>2012</c:v>
                </c:pt>
                <c:pt idx="43">
                  <c:v>2012</c:v>
                </c:pt>
                <c:pt idx="44">
                  <c:v>2013</c:v>
                </c:pt>
                <c:pt idx="45">
                  <c:v>2013</c:v>
                </c:pt>
                <c:pt idx="46">
                  <c:v>2013</c:v>
                </c:pt>
                <c:pt idx="47">
                  <c:v>2013</c:v>
                </c:pt>
                <c:pt idx="48">
                  <c:v>2014</c:v>
                </c:pt>
                <c:pt idx="49">
                  <c:v>2014</c:v>
                </c:pt>
                <c:pt idx="50">
                  <c:v>2014</c:v>
                </c:pt>
                <c:pt idx="51">
                  <c:v>2014</c:v>
                </c:pt>
                <c:pt idx="52">
                  <c:v>2015</c:v>
                </c:pt>
                <c:pt idx="53">
                  <c:v>2015</c:v>
                </c:pt>
                <c:pt idx="54">
                  <c:v>2015</c:v>
                </c:pt>
                <c:pt idx="55">
                  <c:v>2015</c:v>
                </c:pt>
              </c:numCache>
            </c:numRef>
          </c:cat>
          <c:val>
            <c:numRef>
              <c:f>Sheet1!$C$2:$C$61</c:f>
              <c:numCache>
                <c:formatCode>#,##0</c:formatCode>
                <c:ptCount val="60"/>
                <c:pt idx="0">
                  <c:v>379012</c:v>
                </c:pt>
                <c:pt idx="1">
                  <c:v>400686</c:v>
                </c:pt>
                <c:pt idx="2">
                  <c:v>401306</c:v>
                </c:pt>
                <c:pt idx="3">
                  <c:v>395129</c:v>
                </c:pt>
                <c:pt idx="4">
                  <c:v>412968</c:v>
                </c:pt>
                <c:pt idx="5">
                  <c:v>440257</c:v>
                </c:pt>
                <c:pt idx="6">
                  <c:v>412989</c:v>
                </c:pt>
                <c:pt idx="7">
                  <c:v>393348</c:v>
                </c:pt>
                <c:pt idx="8">
                  <c:v>407572</c:v>
                </c:pt>
                <c:pt idx="9">
                  <c:v>421110</c:v>
                </c:pt>
                <c:pt idx="10">
                  <c:v>396438</c:v>
                </c:pt>
                <c:pt idx="11">
                  <c:v>371668</c:v>
                </c:pt>
                <c:pt idx="12">
                  <c:v>401149</c:v>
                </c:pt>
                <c:pt idx="13">
                  <c:v>467333</c:v>
                </c:pt>
                <c:pt idx="14">
                  <c:v>542002</c:v>
                </c:pt>
                <c:pt idx="15">
                  <c:v>667431</c:v>
                </c:pt>
                <c:pt idx="16">
                  <c:v>116771</c:v>
                </c:pt>
                <c:pt idx="17">
                  <c:v>155833</c:v>
                </c:pt>
                <c:pt idx="18">
                  <c:v>171146</c:v>
                </c:pt>
                <c:pt idx="19">
                  <c:v>177599</c:v>
                </c:pt>
                <c:pt idx="20">
                  <c:v>193641</c:v>
                </c:pt>
                <c:pt idx="21">
                  <c:v>210449</c:v>
                </c:pt>
                <c:pt idx="22">
                  <c:v>218909</c:v>
                </c:pt>
                <c:pt idx="23">
                  <c:v>226413</c:v>
                </c:pt>
                <c:pt idx="24">
                  <c:v>245695</c:v>
                </c:pt>
                <c:pt idx="25">
                  <c:v>276510</c:v>
                </c:pt>
                <c:pt idx="26">
                  <c:v>292291</c:v>
                </c:pt>
                <c:pt idx="27">
                  <c:v>301317</c:v>
                </c:pt>
                <c:pt idx="28">
                  <c:v>330477</c:v>
                </c:pt>
                <c:pt idx="29">
                  <c:v>381073</c:v>
                </c:pt>
                <c:pt idx="30">
                  <c:v>388485</c:v>
                </c:pt>
                <c:pt idx="31">
                  <c:v>372203</c:v>
                </c:pt>
                <c:pt idx="32">
                  <c:v>388158</c:v>
                </c:pt>
                <c:pt idx="33">
                  <c:v>422061</c:v>
                </c:pt>
                <c:pt idx="34">
                  <c:v>412380</c:v>
                </c:pt>
                <c:pt idx="35">
                  <c:v>370080</c:v>
                </c:pt>
                <c:pt idx="36">
                  <c:v>365458</c:v>
                </c:pt>
                <c:pt idx="37">
                  <c:v>379790</c:v>
                </c:pt>
                <c:pt idx="38">
                  <c:v>348635</c:v>
                </c:pt>
                <c:pt idx="39">
                  <c:v>313775</c:v>
                </c:pt>
                <c:pt idx="40">
                  <c:v>322973</c:v>
                </c:pt>
                <c:pt idx="41">
                  <c:v>325693</c:v>
                </c:pt>
                <c:pt idx="42">
                  <c:v>298224</c:v>
                </c:pt>
                <c:pt idx="43">
                  <c:v>273878</c:v>
                </c:pt>
                <c:pt idx="44">
                  <c:v>272296</c:v>
                </c:pt>
                <c:pt idx="45">
                  <c:v>293188</c:v>
                </c:pt>
                <c:pt idx="46">
                  <c:v>267967</c:v>
                </c:pt>
                <c:pt idx="47">
                  <c:v>238138</c:v>
                </c:pt>
                <c:pt idx="48">
                  <c:v>238708</c:v>
                </c:pt>
                <c:pt idx="49">
                  <c:v>254859</c:v>
                </c:pt>
                <c:pt idx="50">
                  <c:v>231741</c:v>
                </c:pt>
                <c:pt idx="51">
                  <c:v>210590</c:v>
                </c:pt>
                <c:pt idx="52">
                  <c:v>213081</c:v>
                </c:pt>
                <c:pt idx="53">
                  <c:v>223377</c:v>
                </c:pt>
                <c:pt idx="54">
                  <c:v>212906</c:v>
                </c:pt>
                <c:pt idx="55">
                  <c:v>194947</c:v>
                </c:pt>
                <c:pt idx="56">
                  <c:v>201906</c:v>
                </c:pt>
                <c:pt idx="57">
                  <c:v>208871</c:v>
                </c:pt>
                <c:pt idx="58">
                  <c:v>199417</c:v>
                </c:pt>
                <c:pt idx="59">
                  <c:v>184019</c:v>
                </c:pt>
              </c:numCache>
            </c:numRef>
          </c:val>
          <c:smooth val="1"/>
          <c:extLst>
            <c:ext xmlns:c16="http://schemas.microsoft.com/office/drawing/2014/chart" uri="{C3380CC4-5D6E-409C-BE32-E72D297353CC}">
              <c16:uniqueId val="{00000001-88E4-D74B-BB52-701A42D60133}"/>
            </c:ext>
          </c:extLst>
        </c:ser>
        <c:dLbls>
          <c:showLegendKey val="0"/>
          <c:showVal val="0"/>
          <c:showCatName val="0"/>
          <c:showSerName val="0"/>
          <c:showPercent val="0"/>
          <c:showBubbleSize val="0"/>
        </c:dLbls>
        <c:marker val="1"/>
        <c:smooth val="0"/>
        <c:axId val="-2054464440"/>
        <c:axId val="-2054886440"/>
      </c:lineChart>
      <c:catAx>
        <c:axId val="-2054730616"/>
        <c:scaling>
          <c:orientation val="minMax"/>
        </c:scaling>
        <c:delete val="0"/>
        <c:axPos val="b"/>
        <c:numFmt formatCode="General" sourceLinked="1"/>
        <c:majorTickMark val="none"/>
        <c:minorTickMark val="none"/>
        <c:tickLblPos val="nextTo"/>
        <c:spPr>
          <a:ln>
            <a:noFill/>
          </a:ln>
        </c:spPr>
        <c:txPr>
          <a:bodyPr rot="0"/>
          <a:lstStyle/>
          <a:p>
            <a:pPr>
              <a:defRPr sz="800">
                <a:solidFill>
                  <a:schemeClr val="bg1">
                    <a:lumMod val="50000"/>
                  </a:schemeClr>
                </a:solidFill>
              </a:defRPr>
            </a:pPr>
            <a:endParaRPr lang="en-US"/>
          </a:p>
        </c:txPr>
        <c:crossAx val="-2054885272"/>
        <c:crosses val="autoZero"/>
        <c:auto val="1"/>
        <c:lblAlgn val="ctr"/>
        <c:lblOffset val="200"/>
        <c:tickLblSkip val="8"/>
        <c:tickMarkSkip val="1"/>
        <c:noMultiLvlLbl val="1"/>
      </c:catAx>
      <c:valAx>
        <c:axId val="-2054885272"/>
        <c:scaling>
          <c:orientation val="minMax"/>
          <c:max val="5.5E-2"/>
          <c:min val="0"/>
        </c:scaling>
        <c:delete val="0"/>
        <c:axPos val="l"/>
        <c:numFmt formatCode="0.0%" sourceLinked="0"/>
        <c:majorTickMark val="none"/>
        <c:minorTickMark val="none"/>
        <c:tickLblPos val="nextTo"/>
        <c:spPr>
          <a:ln>
            <a:noFill/>
          </a:ln>
        </c:spPr>
        <c:txPr>
          <a:bodyPr/>
          <a:lstStyle/>
          <a:p>
            <a:pPr>
              <a:defRPr sz="800">
                <a:solidFill>
                  <a:schemeClr val="bg1">
                    <a:lumMod val="50000"/>
                  </a:schemeClr>
                </a:solidFill>
              </a:defRPr>
            </a:pPr>
            <a:endParaRPr lang="en-US"/>
          </a:p>
        </c:txPr>
        <c:crossAx val="-2054730616"/>
        <c:crosses val="autoZero"/>
        <c:crossBetween val="between"/>
        <c:majorUnit val="5.0000000000000001E-3"/>
      </c:valAx>
      <c:valAx>
        <c:axId val="-2054886440"/>
        <c:scaling>
          <c:orientation val="minMax"/>
          <c:max val="700000"/>
        </c:scaling>
        <c:delete val="0"/>
        <c:axPos val="r"/>
        <c:numFmt formatCode="#,##0" sourceLinked="1"/>
        <c:majorTickMark val="out"/>
        <c:minorTickMark val="none"/>
        <c:tickLblPos val="nextTo"/>
        <c:spPr>
          <a:ln>
            <a:noFill/>
          </a:ln>
        </c:spPr>
        <c:txPr>
          <a:bodyPr/>
          <a:lstStyle/>
          <a:p>
            <a:pPr>
              <a:defRPr sz="800">
                <a:solidFill>
                  <a:schemeClr val="bg1">
                    <a:lumMod val="50000"/>
                  </a:schemeClr>
                </a:solidFill>
              </a:defRPr>
            </a:pPr>
            <a:endParaRPr lang="en-US"/>
          </a:p>
        </c:txPr>
        <c:crossAx val="-2054464440"/>
        <c:crosses val="max"/>
        <c:crossBetween val="between"/>
        <c:dispUnits>
          <c:builtInUnit val="thousands"/>
        </c:dispUnits>
      </c:valAx>
      <c:catAx>
        <c:axId val="-2054464440"/>
        <c:scaling>
          <c:orientation val="minMax"/>
        </c:scaling>
        <c:delete val="1"/>
        <c:axPos val="b"/>
        <c:numFmt formatCode="General" sourceLinked="1"/>
        <c:majorTickMark val="out"/>
        <c:minorTickMark val="none"/>
        <c:tickLblPos val="nextTo"/>
        <c:crossAx val="-2054886440"/>
        <c:crosses val="autoZero"/>
        <c:auto val="1"/>
        <c:lblAlgn val="ctr"/>
        <c:lblOffset val="100"/>
        <c:noMultiLvlLbl val="0"/>
      </c:catAx>
      <c:spPr>
        <a:noFill/>
        <a:ln w="25400">
          <a:noFill/>
        </a:ln>
      </c:spPr>
    </c:plotArea>
    <c:plotVisOnly val="1"/>
    <c:dispBlanksAs val="gap"/>
    <c:showDLblsOverMax val="0"/>
  </c:chart>
  <c:txPr>
    <a:bodyPr/>
    <a:lstStyle/>
    <a:p>
      <a:pPr>
        <a:defRPr sz="1200">
          <a:solidFill>
            <a:srgbClr val="1435A0"/>
          </a:solidFill>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629008122202699E-2"/>
          <c:y val="0.193899894457637"/>
          <c:w val="0.91205006681572198"/>
          <c:h val="0.70131765737137297"/>
        </c:manualLayout>
      </c:layout>
      <c:lineChart>
        <c:grouping val="standard"/>
        <c:varyColors val="0"/>
        <c:ser>
          <c:idx val="1"/>
          <c:order val="0"/>
          <c:tx>
            <c:strRef>
              <c:f>Sheet1!$C$1</c:f>
              <c:strCache>
                <c:ptCount val="1"/>
                <c:pt idx="0">
                  <c:v>Foreclosure (AOL)</c:v>
                </c:pt>
              </c:strCache>
            </c:strRef>
          </c:tx>
          <c:spPr>
            <a:ln w="19050">
              <a:solidFill>
                <a:srgbClr val="3E2B56"/>
              </a:solidFill>
            </a:ln>
          </c:spPr>
          <c:marker>
            <c:symbol val="none"/>
          </c:marker>
          <c:cat>
            <c:numRef>
              <c:f>Sheet1!$B$2:$B$61</c:f>
              <c:numCache>
                <c:formatCode>0</c:formatCode>
                <c:ptCount val="60"/>
                <c:pt idx="0">
                  <c:v>2002</c:v>
                </c:pt>
                <c:pt idx="1">
                  <c:v>2002</c:v>
                </c:pt>
                <c:pt idx="2">
                  <c:v>2002</c:v>
                </c:pt>
                <c:pt idx="3">
                  <c:v>2002</c:v>
                </c:pt>
                <c:pt idx="4">
                  <c:v>2003</c:v>
                </c:pt>
                <c:pt idx="5">
                  <c:v>2003</c:v>
                </c:pt>
                <c:pt idx="6">
                  <c:v>2003</c:v>
                </c:pt>
                <c:pt idx="7">
                  <c:v>2003</c:v>
                </c:pt>
                <c:pt idx="8">
                  <c:v>2004</c:v>
                </c:pt>
                <c:pt idx="9">
                  <c:v>2004</c:v>
                </c:pt>
                <c:pt idx="10">
                  <c:v>2004</c:v>
                </c:pt>
                <c:pt idx="11">
                  <c:v>2004</c:v>
                </c:pt>
                <c:pt idx="12">
                  <c:v>2005</c:v>
                </c:pt>
                <c:pt idx="13">
                  <c:v>2005</c:v>
                </c:pt>
                <c:pt idx="14">
                  <c:v>2005</c:v>
                </c:pt>
                <c:pt idx="15">
                  <c:v>2005</c:v>
                </c:pt>
                <c:pt idx="16">
                  <c:v>2006</c:v>
                </c:pt>
                <c:pt idx="17">
                  <c:v>2006</c:v>
                </c:pt>
                <c:pt idx="18">
                  <c:v>2006</c:v>
                </c:pt>
                <c:pt idx="19">
                  <c:v>2006</c:v>
                </c:pt>
                <c:pt idx="20">
                  <c:v>2007</c:v>
                </c:pt>
                <c:pt idx="21">
                  <c:v>2007</c:v>
                </c:pt>
                <c:pt idx="22">
                  <c:v>2007</c:v>
                </c:pt>
                <c:pt idx="23">
                  <c:v>2007</c:v>
                </c:pt>
                <c:pt idx="24">
                  <c:v>2008</c:v>
                </c:pt>
                <c:pt idx="25">
                  <c:v>2008</c:v>
                </c:pt>
                <c:pt idx="26">
                  <c:v>2008</c:v>
                </c:pt>
                <c:pt idx="27">
                  <c:v>2008</c:v>
                </c:pt>
                <c:pt idx="28">
                  <c:v>2009</c:v>
                </c:pt>
                <c:pt idx="29">
                  <c:v>2009</c:v>
                </c:pt>
                <c:pt idx="30">
                  <c:v>2009</c:v>
                </c:pt>
                <c:pt idx="31">
                  <c:v>2009</c:v>
                </c:pt>
                <c:pt idx="32">
                  <c:v>2010</c:v>
                </c:pt>
                <c:pt idx="33">
                  <c:v>2010</c:v>
                </c:pt>
                <c:pt idx="34">
                  <c:v>2010</c:v>
                </c:pt>
                <c:pt idx="35">
                  <c:v>2010</c:v>
                </c:pt>
                <c:pt idx="36">
                  <c:v>2011</c:v>
                </c:pt>
                <c:pt idx="37">
                  <c:v>2011</c:v>
                </c:pt>
                <c:pt idx="38">
                  <c:v>2011</c:v>
                </c:pt>
                <c:pt idx="39">
                  <c:v>2011</c:v>
                </c:pt>
                <c:pt idx="40">
                  <c:v>2012</c:v>
                </c:pt>
                <c:pt idx="41">
                  <c:v>2012</c:v>
                </c:pt>
                <c:pt idx="42">
                  <c:v>2012</c:v>
                </c:pt>
                <c:pt idx="43">
                  <c:v>2012</c:v>
                </c:pt>
                <c:pt idx="44">
                  <c:v>2013</c:v>
                </c:pt>
                <c:pt idx="45">
                  <c:v>2013</c:v>
                </c:pt>
                <c:pt idx="46">
                  <c:v>2013</c:v>
                </c:pt>
                <c:pt idx="47">
                  <c:v>2013</c:v>
                </c:pt>
                <c:pt idx="48">
                  <c:v>2014</c:v>
                </c:pt>
                <c:pt idx="49">
                  <c:v>2014</c:v>
                </c:pt>
                <c:pt idx="50">
                  <c:v>2014</c:v>
                </c:pt>
                <c:pt idx="51">
                  <c:v>2014</c:v>
                </c:pt>
                <c:pt idx="52">
                  <c:v>2015</c:v>
                </c:pt>
                <c:pt idx="53">
                  <c:v>2015</c:v>
                </c:pt>
                <c:pt idx="54">
                  <c:v>2015</c:v>
                </c:pt>
                <c:pt idx="55">
                  <c:v>2015</c:v>
                </c:pt>
                <c:pt idx="56">
                  <c:v>2016</c:v>
                </c:pt>
                <c:pt idx="57">
                  <c:v>2016</c:v>
                </c:pt>
                <c:pt idx="58">
                  <c:v>2016</c:v>
                </c:pt>
                <c:pt idx="59">
                  <c:v>2016</c:v>
                </c:pt>
              </c:numCache>
            </c:numRef>
          </c:cat>
          <c:val>
            <c:numRef>
              <c:f>Sheet1!$C$2:$C$61</c:f>
              <c:numCache>
                <c:formatCode>0.0%</c:formatCode>
                <c:ptCount val="60"/>
                <c:pt idx="0">
                  <c:v>6.1344076176524402E-3</c:v>
                </c:pt>
                <c:pt idx="1">
                  <c:v>5.1122724308057003E-3</c:v>
                </c:pt>
                <c:pt idx="2">
                  <c:v>5.2820536195473501E-3</c:v>
                </c:pt>
                <c:pt idx="3">
                  <c:v>5.3916319999063904E-3</c:v>
                </c:pt>
                <c:pt idx="4">
                  <c:v>5.79692474804714E-3</c:v>
                </c:pt>
                <c:pt idx="5">
                  <c:v>5.2323602179792702E-3</c:v>
                </c:pt>
                <c:pt idx="6">
                  <c:v>5.2702793428806103E-3</c:v>
                </c:pt>
                <c:pt idx="7">
                  <c:v>4.9617075481956704E-3</c:v>
                </c:pt>
                <c:pt idx="8">
                  <c:v>5.0586252533190001E-3</c:v>
                </c:pt>
                <c:pt idx="9">
                  <c:v>4.5350213690651502E-3</c:v>
                </c:pt>
                <c:pt idx="10">
                  <c:v>4.7164229566393403E-3</c:v>
                </c:pt>
                <c:pt idx="11">
                  <c:v>4.9466558320176201E-3</c:v>
                </c:pt>
                <c:pt idx="12">
                  <c:v>4.5753864803949797E-3</c:v>
                </c:pt>
                <c:pt idx="13">
                  <c:v>3.9224341441746E-3</c:v>
                </c:pt>
                <c:pt idx="14">
                  <c:v>4.1151486040876296E-3</c:v>
                </c:pt>
                <c:pt idx="15">
                  <c:v>4.5031041562143097E-3</c:v>
                </c:pt>
                <c:pt idx="16">
                  <c:v>4.7875178450401601E-3</c:v>
                </c:pt>
                <c:pt idx="17">
                  <c:v>4.6013787177755098E-3</c:v>
                </c:pt>
                <c:pt idx="18">
                  <c:v>5.3812443739612104E-3</c:v>
                </c:pt>
                <c:pt idx="19">
                  <c:v>5.8881728996280098E-3</c:v>
                </c:pt>
                <c:pt idx="20">
                  <c:v>6.8560890331663699E-3</c:v>
                </c:pt>
                <c:pt idx="21">
                  <c:v>7.0730091724579298E-3</c:v>
                </c:pt>
                <c:pt idx="22">
                  <c:v>7.9641514234825104E-3</c:v>
                </c:pt>
                <c:pt idx="23">
                  <c:v>1.0996810565563101E-2</c:v>
                </c:pt>
                <c:pt idx="24">
                  <c:v>1.2593321731870799E-2</c:v>
                </c:pt>
                <c:pt idx="25">
                  <c:v>1.2808749895102001E-2</c:v>
                </c:pt>
                <c:pt idx="26">
                  <c:v>1.50189850613896E-2</c:v>
                </c:pt>
                <c:pt idx="27">
                  <c:v>1.6660110026663701E-2</c:v>
                </c:pt>
                <c:pt idx="28">
                  <c:v>1.7838741577304699E-2</c:v>
                </c:pt>
                <c:pt idx="29">
                  <c:v>1.64455756849828E-2</c:v>
                </c:pt>
                <c:pt idx="30">
                  <c:v>1.5159103223066701E-2</c:v>
                </c:pt>
                <c:pt idx="31">
                  <c:v>1.5749044917895898E-2</c:v>
                </c:pt>
                <c:pt idx="32">
                  <c:v>1.63984792042705E-2</c:v>
                </c:pt>
                <c:pt idx="33">
                  <c:v>1.53305277869681E-2</c:v>
                </c:pt>
                <c:pt idx="34">
                  <c:v>1.5833181829987299E-2</c:v>
                </c:pt>
                <c:pt idx="35">
                  <c:v>1.59248672927726E-2</c:v>
                </c:pt>
                <c:pt idx="36">
                  <c:v>1.47545790689524E-2</c:v>
                </c:pt>
                <c:pt idx="37">
                  <c:v>1.3225979447190299E-2</c:v>
                </c:pt>
                <c:pt idx="38">
                  <c:v>1.29238198219549E-2</c:v>
                </c:pt>
                <c:pt idx="39">
                  <c:v>1.3447423072654899E-2</c:v>
                </c:pt>
                <c:pt idx="40">
                  <c:v>1.3178918221108E-2</c:v>
                </c:pt>
                <c:pt idx="41">
                  <c:v>1.1771298282225199E-2</c:v>
                </c:pt>
                <c:pt idx="42">
                  <c:v>1.1094752959189699E-2</c:v>
                </c:pt>
                <c:pt idx="43">
                  <c:v>1.16530975925085E-2</c:v>
                </c:pt>
                <c:pt idx="44">
                  <c:v>1.0808400227033201E-2</c:v>
                </c:pt>
                <c:pt idx="45">
                  <c:v>1.05839795763207E-2</c:v>
                </c:pt>
                <c:pt idx="46">
                  <c:v>8.7658630610131898E-3</c:v>
                </c:pt>
                <c:pt idx="47">
                  <c:v>8.0375114364135396E-3</c:v>
                </c:pt>
                <c:pt idx="48">
                  <c:v>7.8393930571492194E-3</c:v>
                </c:pt>
                <c:pt idx="49">
                  <c:v>7.0379695500092897E-3</c:v>
                </c:pt>
                <c:pt idx="50">
                  <c:v>6.6584120887451404E-3</c:v>
                </c:pt>
                <c:pt idx="51">
                  <c:v>6.8545822217580699E-3</c:v>
                </c:pt>
                <c:pt idx="52">
                  <c:v>6.3786228968871301E-3</c:v>
                </c:pt>
                <c:pt idx="53">
                  <c:v>6.0922579376352102E-3</c:v>
                </c:pt>
                <c:pt idx="54">
                  <c:v>5.4898240989847196E-3</c:v>
                </c:pt>
                <c:pt idx="55">
                  <c:v>5.45981280641807E-3</c:v>
                </c:pt>
                <c:pt idx="56">
                  <c:v>5.7471970637271198E-3</c:v>
                </c:pt>
                <c:pt idx="57">
                  <c:v>4.8552507720509303E-3</c:v>
                </c:pt>
                <c:pt idx="58">
                  <c:v>4.60076997342042E-3</c:v>
                </c:pt>
                <c:pt idx="59">
                  <c:v>4.2785999859718104E-3</c:v>
                </c:pt>
              </c:numCache>
            </c:numRef>
          </c:val>
          <c:smooth val="1"/>
          <c:extLst>
            <c:ext xmlns:c16="http://schemas.microsoft.com/office/drawing/2014/chart" uri="{C3380CC4-5D6E-409C-BE32-E72D297353CC}">
              <c16:uniqueId val="{00000000-41F3-7545-B3C4-3D744805A4AC}"/>
            </c:ext>
          </c:extLst>
        </c:ser>
        <c:dLbls>
          <c:showLegendKey val="0"/>
          <c:showVal val="0"/>
          <c:showCatName val="0"/>
          <c:showSerName val="0"/>
          <c:showPercent val="0"/>
          <c:showBubbleSize val="0"/>
        </c:dLbls>
        <c:marker val="1"/>
        <c:smooth val="0"/>
        <c:axId val="-2131084584"/>
        <c:axId val="-2131066024"/>
      </c:lineChart>
      <c:lineChart>
        <c:grouping val="standard"/>
        <c:varyColors val="0"/>
        <c:ser>
          <c:idx val="2"/>
          <c:order val="1"/>
          <c:tx>
            <c:strRef>
              <c:f>Sheet1!$D$1</c:f>
              <c:strCache>
                <c:ptCount val="1"/>
                <c:pt idx="0">
                  <c:v>Foreclosure (Macro)</c:v>
                </c:pt>
              </c:strCache>
            </c:strRef>
          </c:tx>
          <c:spPr>
            <a:ln>
              <a:solidFill>
                <a:schemeClr val="bg1">
                  <a:lumMod val="75000"/>
                </a:schemeClr>
              </a:solidFill>
            </a:ln>
          </c:spPr>
          <c:marker>
            <c:symbol val="none"/>
          </c:marker>
          <c:cat>
            <c:numRef>
              <c:f>Sheet1!$B$2:$B$61</c:f>
              <c:numCache>
                <c:formatCode>0</c:formatCode>
                <c:ptCount val="60"/>
                <c:pt idx="0">
                  <c:v>2002</c:v>
                </c:pt>
                <c:pt idx="1">
                  <c:v>2002</c:v>
                </c:pt>
                <c:pt idx="2">
                  <c:v>2002</c:v>
                </c:pt>
                <c:pt idx="3">
                  <c:v>2002</c:v>
                </c:pt>
                <c:pt idx="4">
                  <c:v>2003</c:v>
                </c:pt>
                <c:pt idx="5">
                  <c:v>2003</c:v>
                </c:pt>
                <c:pt idx="6">
                  <c:v>2003</c:v>
                </c:pt>
                <c:pt idx="7">
                  <c:v>2003</c:v>
                </c:pt>
                <c:pt idx="8">
                  <c:v>2004</c:v>
                </c:pt>
                <c:pt idx="9">
                  <c:v>2004</c:v>
                </c:pt>
                <c:pt idx="10">
                  <c:v>2004</c:v>
                </c:pt>
                <c:pt idx="11">
                  <c:v>2004</c:v>
                </c:pt>
                <c:pt idx="12">
                  <c:v>2005</c:v>
                </c:pt>
                <c:pt idx="13">
                  <c:v>2005</c:v>
                </c:pt>
                <c:pt idx="14">
                  <c:v>2005</c:v>
                </c:pt>
                <c:pt idx="15">
                  <c:v>2005</c:v>
                </c:pt>
                <c:pt idx="16">
                  <c:v>2006</c:v>
                </c:pt>
                <c:pt idx="17">
                  <c:v>2006</c:v>
                </c:pt>
                <c:pt idx="18">
                  <c:v>2006</c:v>
                </c:pt>
                <c:pt idx="19">
                  <c:v>2006</c:v>
                </c:pt>
                <c:pt idx="20">
                  <c:v>2007</c:v>
                </c:pt>
                <c:pt idx="21">
                  <c:v>2007</c:v>
                </c:pt>
                <c:pt idx="22">
                  <c:v>2007</c:v>
                </c:pt>
                <c:pt idx="23">
                  <c:v>2007</c:v>
                </c:pt>
                <c:pt idx="24">
                  <c:v>2008</c:v>
                </c:pt>
                <c:pt idx="25">
                  <c:v>2008</c:v>
                </c:pt>
                <c:pt idx="26">
                  <c:v>2008</c:v>
                </c:pt>
                <c:pt idx="27">
                  <c:v>2008</c:v>
                </c:pt>
                <c:pt idx="28">
                  <c:v>2009</c:v>
                </c:pt>
                <c:pt idx="29">
                  <c:v>2009</c:v>
                </c:pt>
                <c:pt idx="30">
                  <c:v>2009</c:v>
                </c:pt>
                <c:pt idx="31">
                  <c:v>2009</c:v>
                </c:pt>
                <c:pt idx="32">
                  <c:v>2010</c:v>
                </c:pt>
                <c:pt idx="33">
                  <c:v>2010</c:v>
                </c:pt>
                <c:pt idx="34">
                  <c:v>2010</c:v>
                </c:pt>
                <c:pt idx="35">
                  <c:v>2010</c:v>
                </c:pt>
                <c:pt idx="36">
                  <c:v>2011</c:v>
                </c:pt>
                <c:pt idx="37">
                  <c:v>2011</c:v>
                </c:pt>
                <c:pt idx="38">
                  <c:v>2011</c:v>
                </c:pt>
                <c:pt idx="39">
                  <c:v>2011</c:v>
                </c:pt>
                <c:pt idx="40">
                  <c:v>2012</c:v>
                </c:pt>
                <c:pt idx="41">
                  <c:v>2012</c:v>
                </c:pt>
                <c:pt idx="42">
                  <c:v>2012</c:v>
                </c:pt>
                <c:pt idx="43">
                  <c:v>2012</c:v>
                </c:pt>
                <c:pt idx="44">
                  <c:v>2013</c:v>
                </c:pt>
                <c:pt idx="45">
                  <c:v>2013</c:v>
                </c:pt>
                <c:pt idx="46">
                  <c:v>2013</c:v>
                </c:pt>
                <c:pt idx="47">
                  <c:v>2013</c:v>
                </c:pt>
                <c:pt idx="48">
                  <c:v>2014</c:v>
                </c:pt>
                <c:pt idx="49">
                  <c:v>2014</c:v>
                </c:pt>
                <c:pt idx="50">
                  <c:v>2014</c:v>
                </c:pt>
                <c:pt idx="51">
                  <c:v>2014</c:v>
                </c:pt>
                <c:pt idx="52">
                  <c:v>2015</c:v>
                </c:pt>
                <c:pt idx="53">
                  <c:v>2015</c:v>
                </c:pt>
                <c:pt idx="54">
                  <c:v>2015</c:v>
                </c:pt>
                <c:pt idx="55">
                  <c:v>2015</c:v>
                </c:pt>
                <c:pt idx="56">
                  <c:v>2016</c:v>
                </c:pt>
                <c:pt idx="57">
                  <c:v>2016</c:v>
                </c:pt>
                <c:pt idx="58">
                  <c:v>2016</c:v>
                </c:pt>
                <c:pt idx="59">
                  <c:v>2016</c:v>
                </c:pt>
              </c:numCache>
            </c:numRef>
          </c:cat>
          <c:val>
            <c:numRef>
              <c:f>Sheet1!$D$2:$D$61</c:f>
              <c:numCache>
                <c:formatCode>0.00%</c:formatCode>
                <c:ptCount val="60"/>
                <c:pt idx="0">
                  <c:v>4.4999999999999997E-3</c:v>
                </c:pt>
                <c:pt idx="1">
                  <c:v>4.8999999999999998E-3</c:v>
                </c:pt>
                <c:pt idx="2">
                  <c:v>4.4000000000000003E-3</c:v>
                </c:pt>
                <c:pt idx="3">
                  <c:v>4.1999999999999997E-3</c:v>
                </c:pt>
                <c:pt idx="4">
                  <c:v>4.1000000000000003E-3</c:v>
                </c:pt>
                <c:pt idx="5">
                  <c:v>3.5999999999999999E-3</c:v>
                </c:pt>
                <c:pt idx="6">
                  <c:v>4.3E-3</c:v>
                </c:pt>
                <c:pt idx="7">
                  <c:v>4.5999999999999999E-3</c:v>
                </c:pt>
                <c:pt idx="8">
                  <c:v>4.5999999999999999E-3</c:v>
                </c:pt>
                <c:pt idx="9">
                  <c:v>3.8999999999999998E-3</c:v>
                </c:pt>
                <c:pt idx="10">
                  <c:v>4.1999999999999997E-3</c:v>
                </c:pt>
                <c:pt idx="11">
                  <c:v>4.5999999999999999E-3</c:v>
                </c:pt>
                <c:pt idx="12">
                  <c:v>4.1999999999999997E-3</c:v>
                </c:pt>
                <c:pt idx="13">
                  <c:v>3.8E-3</c:v>
                </c:pt>
                <c:pt idx="14">
                  <c:v>4.1000000000000003E-3</c:v>
                </c:pt>
                <c:pt idx="15">
                  <c:v>4.1999999999999997E-3</c:v>
                </c:pt>
                <c:pt idx="16">
                  <c:v>4.1999999999999997E-3</c:v>
                </c:pt>
                <c:pt idx="17">
                  <c:v>4.0000000000000001E-3</c:v>
                </c:pt>
                <c:pt idx="18">
                  <c:v>4.7000000000000002E-3</c:v>
                </c:pt>
                <c:pt idx="19">
                  <c:v>5.7000000000000002E-3</c:v>
                </c:pt>
                <c:pt idx="20">
                  <c:v>5.8999999999999999E-3</c:v>
                </c:pt>
                <c:pt idx="21">
                  <c:v>5.8999999999999999E-3</c:v>
                </c:pt>
                <c:pt idx="22">
                  <c:v>7.7999999999999996E-3</c:v>
                </c:pt>
                <c:pt idx="23">
                  <c:v>8.8000000000000005E-3</c:v>
                </c:pt>
                <c:pt idx="24">
                  <c:v>1.01E-2</c:v>
                </c:pt>
                <c:pt idx="25">
                  <c:v>1.0800000000000001E-2</c:v>
                </c:pt>
                <c:pt idx="26">
                  <c:v>1.0699999999999999E-2</c:v>
                </c:pt>
                <c:pt idx="27">
                  <c:v>1.0800000000000001E-2</c:v>
                </c:pt>
                <c:pt idx="28">
                  <c:v>1.37E-2</c:v>
                </c:pt>
                <c:pt idx="29">
                  <c:v>1.3599999999999999E-2</c:v>
                </c:pt>
                <c:pt idx="30">
                  <c:v>1.4200000000000001E-2</c:v>
                </c:pt>
                <c:pt idx="31">
                  <c:v>1.2E-2</c:v>
                </c:pt>
                <c:pt idx="32">
                  <c:v>1.23E-2</c:v>
                </c:pt>
                <c:pt idx="33">
                  <c:v>1.11E-2</c:v>
                </c:pt>
                <c:pt idx="34">
                  <c:v>1.34E-2</c:v>
                </c:pt>
                <c:pt idx="35">
                  <c:v>1.2699999999999999E-2</c:v>
                </c:pt>
                <c:pt idx="36">
                  <c:v>1.0800000000000001E-2</c:v>
                </c:pt>
                <c:pt idx="37">
                  <c:v>9.5999999999999992E-3</c:v>
                </c:pt>
                <c:pt idx="38">
                  <c:v>1.0800000000000001E-2</c:v>
                </c:pt>
                <c:pt idx="39">
                  <c:v>9.9000000000000008E-3</c:v>
                </c:pt>
                <c:pt idx="40">
                  <c:v>9.5999999999999992E-3</c:v>
                </c:pt>
                <c:pt idx="41">
                  <c:v>9.5999999999999992E-3</c:v>
                </c:pt>
                <c:pt idx="42">
                  <c:v>8.9999999999999993E-3</c:v>
                </c:pt>
                <c:pt idx="43">
                  <c:v>7.0000000000000001E-3</c:v>
                </c:pt>
                <c:pt idx="44">
                  <c:v>7.0000000000000001E-3</c:v>
                </c:pt>
                <c:pt idx="45">
                  <c:v>6.4000000000000003E-3</c:v>
                </c:pt>
                <c:pt idx="46">
                  <c:v>6.1000000000000004E-3</c:v>
                </c:pt>
                <c:pt idx="47">
                  <c:v>5.4000000000000003E-3</c:v>
                </c:pt>
                <c:pt idx="48">
                  <c:v>4.4999999999999997E-3</c:v>
                </c:pt>
                <c:pt idx="49">
                  <c:v>4.0000000000000001E-3</c:v>
                </c:pt>
                <c:pt idx="50">
                  <c:v>4.4000000000000003E-3</c:v>
                </c:pt>
                <c:pt idx="51">
                  <c:v>4.5999999999999999E-3</c:v>
                </c:pt>
                <c:pt idx="52">
                  <c:v>4.4999999999999997E-3</c:v>
                </c:pt>
                <c:pt idx="53">
                  <c:v>4.0000000000000001E-3</c:v>
                </c:pt>
                <c:pt idx="54">
                  <c:v>3.8E-3</c:v>
                </c:pt>
                <c:pt idx="55">
                  <c:v>3.5999999999999999E-3</c:v>
                </c:pt>
                <c:pt idx="56">
                  <c:v>3.5000000000000001E-3</c:v>
                </c:pt>
                <c:pt idx="57">
                  <c:v>3.2000000000000002E-3</c:v>
                </c:pt>
                <c:pt idx="58">
                  <c:v>3.0000000000000001E-3</c:v>
                </c:pt>
                <c:pt idx="59">
                  <c:v>2.8E-3</c:v>
                </c:pt>
              </c:numCache>
            </c:numRef>
          </c:val>
          <c:smooth val="1"/>
          <c:extLst>
            <c:ext xmlns:c16="http://schemas.microsoft.com/office/drawing/2014/chart" uri="{C3380CC4-5D6E-409C-BE32-E72D297353CC}">
              <c16:uniqueId val="{00000001-41F3-7545-B3C4-3D744805A4AC}"/>
            </c:ext>
          </c:extLst>
        </c:ser>
        <c:dLbls>
          <c:showLegendKey val="0"/>
          <c:showVal val="0"/>
          <c:showCatName val="0"/>
          <c:showSerName val="0"/>
          <c:showPercent val="0"/>
          <c:showBubbleSize val="0"/>
        </c:dLbls>
        <c:marker val="1"/>
        <c:smooth val="0"/>
        <c:axId val="-2131728040"/>
        <c:axId val="-2131733864"/>
      </c:lineChart>
      <c:catAx>
        <c:axId val="-2131084584"/>
        <c:scaling>
          <c:orientation val="minMax"/>
        </c:scaling>
        <c:delete val="0"/>
        <c:axPos val="b"/>
        <c:numFmt formatCode="0" sourceLinked="1"/>
        <c:majorTickMark val="none"/>
        <c:minorTickMark val="none"/>
        <c:tickLblPos val="nextTo"/>
        <c:spPr>
          <a:ln>
            <a:noFill/>
          </a:ln>
        </c:spPr>
        <c:txPr>
          <a:bodyPr rot="0"/>
          <a:lstStyle/>
          <a:p>
            <a:pPr>
              <a:defRPr sz="800">
                <a:solidFill>
                  <a:schemeClr val="bg1">
                    <a:lumMod val="50000"/>
                  </a:schemeClr>
                </a:solidFill>
              </a:defRPr>
            </a:pPr>
            <a:endParaRPr lang="en-US"/>
          </a:p>
        </c:txPr>
        <c:crossAx val="-2131066024"/>
        <c:crosses val="autoZero"/>
        <c:auto val="1"/>
        <c:lblAlgn val="ctr"/>
        <c:lblOffset val="100"/>
        <c:tickLblSkip val="8"/>
        <c:noMultiLvlLbl val="1"/>
      </c:catAx>
      <c:valAx>
        <c:axId val="-2131066024"/>
        <c:scaling>
          <c:orientation val="minMax"/>
        </c:scaling>
        <c:delete val="0"/>
        <c:axPos val="l"/>
        <c:numFmt formatCode="0.0%" sourceLinked="0"/>
        <c:majorTickMark val="none"/>
        <c:minorTickMark val="none"/>
        <c:tickLblPos val="nextTo"/>
        <c:spPr>
          <a:ln>
            <a:noFill/>
          </a:ln>
        </c:spPr>
        <c:txPr>
          <a:bodyPr/>
          <a:lstStyle/>
          <a:p>
            <a:pPr>
              <a:defRPr sz="800">
                <a:solidFill>
                  <a:schemeClr val="bg1">
                    <a:lumMod val="50000"/>
                  </a:schemeClr>
                </a:solidFill>
              </a:defRPr>
            </a:pPr>
            <a:endParaRPr lang="en-US"/>
          </a:p>
        </c:txPr>
        <c:crossAx val="-2131084584"/>
        <c:crosses val="autoZero"/>
        <c:crossBetween val="between"/>
        <c:majorUnit val="4.0000000000000001E-3"/>
      </c:valAx>
      <c:valAx>
        <c:axId val="-2131733864"/>
        <c:scaling>
          <c:orientation val="minMax"/>
        </c:scaling>
        <c:delete val="0"/>
        <c:axPos val="r"/>
        <c:numFmt formatCode="0.0%" sourceLinked="0"/>
        <c:majorTickMark val="none"/>
        <c:minorTickMark val="none"/>
        <c:tickLblPos val="nextTo"/>
        <c:spPr>
          <a:ln>
            <a:noFill/>
          </a:ln>
        </c:spPr>
        <c:txPr>
          <a:bodyPr/>
          <a:lstStyle/>
          <a:p>
            <a:pPr>
              <a:defRPr sz="800">
                <a:solidFill>
                  <a:schemeClr val="bg1">
                    <a:lumMod val="50000"/>
                  </a:schemeClr>
                </a:solidFill>
              </a:defRPr>
            </a:pPr>
            <a:endParaRPr lang="en-US"/>
          </a:p>
        </c:txPr>
        <c:crossAx val="-2131728040"/>
        <c:crosses val="max"/>
        <c:crossBetween val="between"/>
      </c:valAx>
      <c:catAx>
        <c:axId val="-2131728040"/>
        <c:scaling>
          <c:orientation val="minMax"/>
        </c:scaling>
        <c:delete val="1"/>
        <c:axPos val="b"/>
        <c:numFmt formatCode="0" sourceLinked="1"/>
        <c:majorTickMark val="out"/>
        <c:minorTickMark val="none"/>
        <c:tickLblPos val="nextTo"/>
        <c:crossAx val="-2131733864"/>
        <c:crosses val="autoZero"/>
        <c:auto val="1"/>
        <c:lblAlgn val="ctr"/>
        <c:lblOffset val="100"/>
        <c:noMultiLvlLbl val="0"/>
      </c:catAx>
    </c:plotArea>
    <c:plotVisOnly val="1"/>
    <c:dispBlanksAs val="gap"/>
    <c:showDLblsOverMax val="0"/>
  </c:chart>
  <c:txPr>
    <a:bodyPr/>
    <a:lstStyle/>
    <a:p>
      <a:pPr>
        <a:defRPr sz="1200">
          <a:solidFill>
            <a:srgbClr val="1435A0"/>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220143205185012E-2"/>
          <c:y val="1.9006419604065638E-2"/>
          <c:w val="0.90917223012119186"/>
          <c:h val="0.88623033545906105"/>
        </c:manualLayout>
      </c:layout>
      <c:lineChart>
        <c:grouping val="standard"/>
        <c:varyColors val="0"/>
        <c:ser>
          <c:idx val="0"/>
          <c:order val="1"/>
          <c:tx>
            <c:strRef>
              <c:f>Sheet1!$D$1</c:f>
              <c:strCache>
                <c:ptCount val="1"/>
                <c:pt idx="0">
                  <c:v>Consumer Stress Index</c:v>
                </c:pt>
              </c:strCache>
            </c:strRef>
          </c:tx>
          <c:spPr>
            <a:ln>
              <a:solidFill>
                <a:srgbClr val="713892"/>
              </a:solidFill>
            </a:ln>
          </c:spPr>
          <c:marker>
            <c:symbol val="circle"/>
            <c:size val="3"/>
            <c:spPr>
              <a:solidFill>
                <a:srgbClr val="713892"/>
              </a:solidFill>
              <a:ln>
                <a:noFill/>
              </a:ln>
            </c:spPr>
          </c:marker>
          <c:cat>
            <c:numRef>
              <c:f>Sheet1!$A$2:$A$194</c:f>
              <c:numCache>
                <c:formatCode>mmm\-yy</c:formatCode>
                <c:ptCount val="193"/>
                <c:pt idx="0">
                  <c:v>38777</c:v>
                </c:pt>
                <c:pt idx="1">
                  <c:v>38808</c:v>
                </c:pt>
                <c:pt idx="2">
                  <c:v>38838</c:v>
                </c:pt>
                <c:pt idx="3">
                  <c:v>38869</c:v>
                </c:pt>
                <c:pt idx="4">
                  <c:v>38899</c:v>
                </c:pt>
                <c:pt idx="5">
                  <c:v>38930</c:v>
                </c:pt>
                <c:pt idx="6">
                  <c:v>38961</c:v>
                </c:pt>
                <c:pt idx="7">
                  <c:v>38991</c:v>
                </c:pt>
                <c:pt idx="8">
                  <c:v>39022</c:v>
                </c:pt>
                <c:pt idx="9">
                  <c:v>39052</c:v>
                </c:pt>
                <c:pt idx="10">
                  <c:v>39083</c:v>
                </c:pt>
                <c:pt idx="11">
                  <c:v>39114</c:v>
                </c:pt>
                <c:pt idx="12">
                  <c:v>39142</c:v>
                </c:pt>
                <c:pt idx="13">
                  <c:v>39173</c:v>
                </c:pt>
                <c:pt idx="14">
                  <c:v>39203</c:v>
                </c:pt>
                <c:pt idx="15">
                  <c:v>39234</c:v>
                </c:pt>
                <c:pt idx="16">
                  <c:v>39264</c:v>
                </c:pt>
                <c:pt idx="17">
                  <c:v>39295</c:v>
                </c:pt>
                <c:pt idx="18">
                  <c:v>39326</c:v>
                </c:pt>
                <c:pt idx="19">
                  <c:v>39356</c:v>
                </c:pt>
                <c:pt idx="20">
                  <c:v>39387</c:v>
                </c:pt>
                <c:pt idx="21">
                  <c:v>39417</c:v>
                </c:pt>
                <c:pt idx="22">
                  <c:v>39448</c:v>
                </c:pt>
                <c:pt idx="23">
                  <c:v>39479</c:v>
                </c:pt>
                <c:pt idx="24">
                  <c:v>39508</c:v>
                </c:pt>
                <c:pt idx="25">
                  <c:v>39539</c:v>
                </c:pt>
                <c:pt idx="26">
                  <c:v>39569</c:v>
                </c:pt>
                <c:pt idx="27">
                  <c:v>39600</c:v>
                </c:pt>
                <c:pt idx="28">
                  <c:v>39630</c:v>
                </c:pt>
                <c:pt idx="29">
                  <c:v>39661</c:v>
                </c:pt>
                <c:pt idx="30">
                  <c:v>39692</c:v>
                </c:pt>
                <c:pt idx="31">
                  <c:v>39722</c:v>
                </c:pt>
                <c:pt idx="32">
                  <c:v>39753</c:v>
                </c:pt>
                <c:pt idx="33">
                  <c:v>39783</c:v>
                </c:pt>
                <c:pt idx="34">
                  <c:v>39814</c:v>
                </c:pt>
                <c:pt idx="35">
                  <c:v>39845</c:v>
                </c:pt>
                <c:pt idx="36">
                  <c:v>39873</c:v>
                </c:pt>
                <c:pt idx="37">
                  <c:v>39904</c:v>
                </c:pt>
                <c:pt idx="38">
                  <c:v>39934</c:v>
                </c:pt>
                <c:pt idx="39">
                  <c:v>39965</c:v>
                </c:pt>
                <c:pt idx="40">
                  <c:v>39995</c:v>
                </c:pt>
                <c:pt idx="41">
                  <c:v>40026</c:v>
                </c:pt>
                <c:pt idx="42">
                  <c:v>40057</c:v>
                </c:pt>
                <c:pt idx="43">
                  <c:v>40087</c:v>
                </c:pt>
                <c:pt idx="44">
                  <c:v>40118</c:v>
                </c:pt>
                <c:pt idx="45">
                  <c:v>40148</c:v>
                </c:pt>
                <c:pt idx="46">
                  <c:v>40179</c:v>
                </c:pt>
                <c:pt idx="47">
                  <c:v>40210</c:v>
                </c:pt>
                <c:pt idx="48">
                  <c:v>40238</c:v>
                </c:pt>
                <c:pt idx="49">
                  <c:v>40269</c:v>
                </c:pt>
                <c:pt idx="50">
                  <c:v>40299</c:v>
                </c:pt>
                <c:pt idx="51">
                  <c:v>40330</c:v>
                </c:pt>
                <c:pt idx="52">
                  <c:v>40360</c:v>
                </c:pt>
                <c:pt idx="53">
                  <c:v>40391</c:v>
                </c:pt>
                <c:pt idx="54">
                  <c:v>40422</c:v>
                </c:pt>
                <c:pt idx="55">
                  <c:v>40452</c:v>
                </c:pt>
                <c:pt idx="56">
                  <c:v>40483</c:v>
                </c:pt>
                <c:pt idx="57">
                  <c:v>40513</c:v>
                </c:pt>
                <c:pt idx="58">
                  <c:v>40544</c:v>
                </c:pt>
                <c:pt idx="59">
                  <c:v>40575</c:v>
                </c:pt>
                <c:pt idx="60">
                  <c:v>40603</c:v>
                </c:pt>
                <c:pt idx="61">
                  <c:v>40634</c:v>
                </c:pt>
                <c:pt idx="62">
                  <c:v>40664</c:v>
                </c:pt>
                <c:pt idx="63">
                  <c:v>40695</c:v>
                </c:pt>
                <c:pt idx="64">
                  <c:v>40725</c:v>
                </c:pt>
                <c:pt idx="65">
                  <c:v>40756</c:v>
                </c:pt>
                <c:pt idx="66">
                  <c:v>40787</c:v>
                </c:pt>
                <c:pt idx="67">
                  <c:v>40817</c:v>
                </c:pt>
                <c:pt idx="68">
                  <c:v>40848</c:v>
                </c:pt>
                <c:pt idx="69">
                  <c:v>40878</c:v>
                </c:pt>
                <c:pt idx="70">
                  <c:v>40909</c:v>
                </c:pt>
                <c:pt idx="71">
                  <c:v>40940</c:v>
                </c:pt>
                <c:pt idx="72">
                  <c:v>40969</c:v>
                </c:pt>
                <c:pt idx="73">
                  <c:v>41000</c:v>
                </c:pt>
                <c:pt idx="74">
                  <c:v>41030</c:v>
                </c:pt>
                <c:pt idx="75">
                  <c:v>41061</c:v>
                </c:pt>
                <c:pt idx="76">
                  <c:v>41091</c:v>
                </c:pt>
                <c:pt idx="77">
                  <c:v>41122</c:v>
                </c:pt>
                <c:pt idx="78">
                  <c:v>41153</c:v>
                </c:pt>
                <c:pt idx="79">
                  <c:v>41183</c:v>
                </c:pt>
                <c:pt idx="80">
                  <c:v>41214</c:v>
                </c:pt>
                <c:pt idx="81">
                  <c:v>41244</c:v>
                </c:pt>
                <c:pt idx="82">
                  <c:v>41275</c:v>
                </c:pt>
                <c:pt idx="83">
                  <c:v>41306</c:v>
                </c:pt>
                <c:pt idx="84">
                  <c:v>41334</c:v>
                </c:pt>
                <c:pt idx="85">
                  <c:v>41365</c:v>
                </c:pt>
                <c:pt idx="86">
                  <c:v>41395</c:v>
                </c:pt>
                <c:pt idx="87">
                  <c:v>41426</c:v>
                </c:pt>
                <c:pt idx="88">
                  <c:v>41456</c:v>
                </c:pt>
                <c:pt idx="89">
                  <c:v>41487</c:v>
                </c:pt>
                <c:pt idx="90">
                  <c:v>41518</c:v>
                </c:pt>
                <c:pt idx="91">
                  <c:v>41548</c:v>
                </c:pt>
                <c:pt idx="92">
                  <c:v>41579</c:v>
                </c:pt>
                <c:pt idx="93">
                  <c:v>41609</c:v>
                </c:pt>
                <c:pt idx="94">
                  <c:v>41640</c:v>
                </c:pt>
                <c:pt idx="95">
                  <c:v>41671</c:v>
                </c:pt>
                <c:pt idx="96">
                  <c:v>41699</c:v>
                </c:pt>
                <c:pt idx="97">
                  <c:v>41730</c:v>
                </c:pt>
                <c:pt idx="98">
                  <c:v>41760</c:v>
                </c:pt>
                <c:pt idx="99">
                  <c:v>41791</c:v>
                </c:pt>
                <c:pt idx="100">
                  <c:v>41821</c:v>
                </c:pt>
                <c:pt idx="101">
                  <c:v>41852</c:v>
                </c:pt>
                <c:pt idx="102">
                  <c:v>41883</c:v>
                </c:pt>
                <c:pt idx="103">
                  <c:v>41913</c:v>
                </c:pt>
                <c:pt idx="104">
                  <c:v>41944</c:v>
                </c:pt>
                <c:pt idx="105">
                  <c:v>41974</c:v>
                </c:pt>
                <c:pt idx="106">
                  <c:v>42005</c:v>
                </c:pt>
                <c:pt idx="107">
                  <c:v>42036</c:v>
                </c:pt>
                <c:pt idx="108">
                  <c:v>42064</c:v>
                </c:pt>
                <c:pt idx="109">
                  <c:v>42095</c:v>
                </c:pt>
                <c:pt idx="110">
                  <c:v>42125</c:v>
                </c:pt>
                <c:pt idx="111">
                  <c:v>42156</c:v>
                </c:pt>
                <c:pt idx="112">
                  <c:v>42186</c:v>
                </c:pt>
                <c:pt idx="113">
                  <c:v>42217</c:v>
                </c:pt>
                <c:pt idx="114">
                  <c:v>42248</c:v>
                </c:pt>
                <c:pt idx="115">
                  <c:v>42278</c:v>
                </c:pt>
                <c:pt idx="116">
                  <c:v>42309</c:v>
                </c:pt>
                <c:pt idx="117">
                  <c:v>42339</c:v>
                </c:pt>
                <c:pt idx="118">
                  <c:v>42370</c:v>
                </c:pt>
                <c:pt idx="119">
                  <c:v>42401</c:v>
                </c:pt>
                <c:pt idx="120">
                  <c:v>42430</c:v>
                </c:pt>
                <c:pt idx="121">
                  <c:v>42461</c:v>
                </c:pt>
                <c:pt idx="122">
                  <c:v>42491</c:v>
                </c:pt>
                <c:pt idx="123">
                  <c:v>42522</c:v>
                </c:pt>
                <c:pt idx="124">
                  <c:v>42552</c:v>
                </c:pt>
                <c:pt idx="125">
                  <c:v>42583</c:v>
                </c:pt>
                <c:pt idx="126">
                  <c:v>42614</c:v>
                </c:pt>
                <c:pt idx="127">
                  <c:v>42644</c:v>
                </c:pt>
                <c:pt idx="128">
                  <c:v>42675</c:v>
                </c:pt>
                <c:pt idx="129">
                  <c:v>42705</c:v>
                </c:pt>
                <c:pt idx="130">
                  <c:v>42736</c:v>
                </c:pt>
                <c:pt idx="131">
                  <c:v>42767</c:v>
                </c:pt>
                <c:pt idx="132">
                  <c:v>42795</c:v>
                </c:pt>
                <c:pt idx="133">
                  <c:v>42826</c:v>
                </c:pt>
                <c:pt idx="134">
                  <c:v>42856</c:v>
                </c:pt>
                <c:pt idx="135">
                  <c:v>42887</c:v>
                </c:pt>
                <c:pt idx="136">
                  <c:v>42917</c:v>
                </c:pt>
                <c:pt idx="137">
                  <c:v>42948</c:v>
                </c:pt>
                <c:pt idx="138">
                  <c:v>42979</c:v>
                </c:pt>
                <c:pt idx="139">
                  <c:v>43009</c:v>
                </c:pt>
                <c:pt idx="140">
                  <c:v>43040</c:v>
                </c:pt>
                <c:pt idx="141">
                  <c:v>43070</c:v>
                </c:pt>
                <c:pt idx="142">
                  <c:v>43101</c:v>
                </c:pt>
                <c:pt idx="143">
                  <c:v>43132</c:v>
                </c:pt>
                <c:pt idx="144">
                  <c:v>43160</c:v>
                </c:pt>
                <c:pt idx="145">
                  <c:v>43191</c:v>
                </c:pt>
                <c:pt idx="146">
                  <c:v>43221</c:v>
                </c:pt>
                <c:pt idx="147">
                  <c:v>43252</c:v>
                </c:pt>
                <c:pt idx="148">
                  <c:v>43282</c:v>
                </c:pt>
                <c:pt idx="149">
                  <c:v>43313</c:v>
                </c:pt>
                <c:pt idx="150">
                  <c:v>43344</c:v>
                </c:pt>
                <c:pt idx="151">
                  <c:v>43374</c:v>
                </c:pt>
                <c:pt idx="152">
                  <c:v>43405</c:v>
                </c:pt>
                <c:pt idx="153">
                  <c:v>43435</c:v>
                </c:pt>
                <c:pt idx="154">
                  <c:v>43466</c:v>
                </c:pt>
                <c:pt idx="155">
                  <c:v>43497</c:v>
                </c:pt>
                <c:pt idx="156">
                  <c:v>43525</c:v>
                </c:pt>
                <c:pt idx="157">
                  <c:v>43556</c:v>
                </c:pt>
                <c:pt idx="158">
                  <c:v>43586</c:v>
                </c:pt>
                <c:pt idx="159">
                  <c:v>43617</c:v>
                </c:pt>
                <c:pt idx="160">
                  <c:v>43647</c:v>
                </c:pt>
                <c:pt idx="161">
                  <c:v>43678</c:v>
                </c:pt>
                <c:pt idx="162">
                  <c:v>43709</c:v>
                </c:pt>
                <c:pt idx="163">
                  <c:v>43739</c:v>
                </c:pt>
                <c:pt idx="164">
                  <c:v>43770</c:v>
                </c:pt>
                <c:pt idx="165">
                  <c:v>43800</c:v>
                </c:pt>
                <c:pt idx="166">
                  <c:v>43831</c:v>
                </c:pt>
                <c:pt idx="167">
                  <c:v>43862</c:v>
                </c:pt>
                <c:pt idx="168">
                  <c:v>43891</c:v>
                </c:pt>
                <c:pt idx="169">
                  <c:v>43922</c:v>
                </c:pt>
                <c:pt idx="170">
                  <c:v>43952</c:v>
                </c:pt>
                <c:pt idx="171">
                  <c:v>43983</c:v>
                </c:pt>
                <c:pt idx="172">
                  <c:v>44013</c:v>
                </c:pt>
                <c:pt idx="173">
                  <c:v>44044</c:v>
                </c:pt>
                <c:pt idx="174">
                  <c:v>44075</c:v>
                </c:pt>
                <c:pt idx="175">
                  <c:v>44105</c:v>
                </c:pt>
                <c:pt idx="176">
                  <c:v>44136</c:v>
                </c:pt>
                <c:pt idx="177">
                  <c:v>44166</c:v>
                </c:pt>
                <c:pt idx="178">
                  <c:v>44197</c:v>
                </c:pt>
                <c:pt idx="179">
                  <c:v>44228</c:v>
                </c:pt>
                <c:pt idx="180">
                  <c:v>44256</c:v>
                </c:pt>
                <c:pt idx="181">
                  <c:v>44287</c:v>
                </c:pt>
                <c:pt idx="182">
                  <c:v>44317</c:v>
                </c:pt>
                <c:pt idx="183">
                  <c:v>44348</c:v>
                </c:pt>
                <c:pt idx="184">
                  <c:v>44378</c:v>
                </c:pt>
                <c:pt idx="185">
                  <c:v>44409</c:v>
                </c:pt>
                <c:pt idx="186">
                  <c:v>44440</c:v>
                </c:pt>
                <c:pt idx="187">
                  <c:v>44470</c:v>
                </c:pt>
                <c:pt idx="188">
                  <c:v>44501</c:v>
                </c:pt>
                <c:pt idx="189">
                  <c:v>44531</c:v>
                </c:pt>
                <c:pt idx="190">
                  <c:v>44562</c:v>
                </c:pt>
                <c:pt idx="191">
                  <c:v>44593</c:v>
                </c:pt>
                <c:pt idx="192">
                  <c:v>44621</c:v>
                </c:pt>
              </c:numCache>
            </c:numRef>
          </c:cat>
          <c:val>
            <c:numRef>
              <c:f>Sheet1!$D$2:$D$194</c:f>
              <c:numCache>
                <c:formatCode>0.0</c:formatCode>
                <c:ptCount val="193"/>
                <c:pt idx="0">
                  <c:v>84.056377954229362</c:v>
                </c:pt>
                <c:pt idx="1">
                  <c:v>82.257690506649283</c:v>
                </c:pt>
                <c:pt idx="2">
                  <c:v>83.596664428029669</c:v>
                </c:pt>
                <c:pt idx="3">
                  <c:v>83.744333792719473</c:v>
                </c:pt>
                <c:pt idx="4">
                  <c:v>87.230267352728177</c:v>
                </c:pt>
                <c:pt idx="5">
                  <c:v>89.357166625831354</c:v>
                </c:pt>
                <c:pt idx="6">
                  <c:v>88.611934298218259</c:v>
                </c:pt>
                <c:pt idx="7">
                  <c:v>88.426405642629604</c:v>
                </c:pt>
                <c:pt idx="8">
                  <c:v>91.040230268717494</c:v>
                </c:pt>
                <c:pt idx="9">
                  <c:v>88.962382418128414</c:v>
                </c:pt>
                <c:pt idx="10">
                  <c:v>91.467370433557406</c:v>
                </c:pt>
                <c:pt idx="11">
                  <c:v>89.589446615063565</c:v>
                </c:pt>
                <c:pt idx="12">
                  <c:v>92.071630810598762</c:v>
                </c:pt>
                <c:pt idx="13">
                  <c:v>88.908993769698313</c:v>
                </c:pt>
                <c:pt idx="14">
                  <c:v>91.173851579243646</c:v>
                </c:pt>
                <c:pt idx="15">
                  <c:v>94.281826561894462</c:v>
                </c:pt>
                <c:pt idx="16">
                  <c:v>96.419199440103128</c:v>
                </c:pt>
                <c:pt idx="17">
                  <c:v>96.744828844801134</c:v>
                </c:pt>
                <c:pt idx="18">
                  <c:v>99.262131710454938</c:v>
                </c:pt>
                <c:pt idx="19">
                  <c:v>104.18702880746487</c:v>
                </c:pt>
                <c:pt idx="20">
                  <c:v>106.25917917834649</c:v>
                </c:pt>
                <c:pt idx="21">
                  <c:v>109.25008407437726</c:v>
                </c:pt>
                <c:pt idx="22">
                  <c:v>106.97943145737611</c:v>
                </c:pt>
                <c:pt idx="23">
                  <c:v>107.15208252389334</c:v>
                </c:pt>
                <c:pt idx="24">
                  <c:v>106.24557598188619</c:v>
                </c:pt>
                <c:pt idx="25">
                  <c:v>105.2358220465001</c:v>
                </c:pt>
                <c:pt idx="26">
                  <c:v>106.08455007538582</c:v>
                </c:pt>
                <c:pt idx="27">
                  <c:v>110.78980081526444</c:v>
                </c:pt>
                <c:pt idx="28">
                  <c:v>114.75939638535114</c:v>
                </c:pt>
                <c:pt idx="29">
                  <c:v>113.97436966876769</c:v>
                </c:pt>
                <c:pt idx="30">
                  <c:v>118.49352074953146</c:v>
                </c:pt>
                <c:pt idx="31">
                  <c:v>119.66698144016574</c:v>
                </c:pt>
                <c:pt idx="32">
                  <c:v>120.67566850283822</c:v>
                </c:pt>
                <c:pt idx="33">
                  <c:v>125.20905132324482</c:v>
                </c:pt>
                <c:pt idx="34">
                  <c:v>124.05882858769527</c:v>
                </c:pt>
                <c:pt idx="35">
                  <c:v>123.29097062116303</c:v>
                </c:pt>
                <c:pt idx="36">
                  <c:v>123.77665061766423</c:v>
                </c:pt>
                <c:pt idx="37">
                  <c:v>120.36343030968806</c:v>
                </c:pt>
                <c:pt idx="38">
                  <c:v>119.14754707525086</c:v>
                </c:pt>
                <c:pt idx="39">
                  <c:v>121.0987040332501</c:v>
                </c:pt>
                <c:pt idx="40">
                  <c:v>121.48808045260596</c:v>
                </c:pt>
                <c:pt idx="41">
                  <c:v>121.85203624890741</c:v>
                </c:pt>
                <c:pt idx="42">
                  <c:v>117.72075603525896</c:v>
                </c:pt>
                <c:pt idx="43">
                  <c:v>121.14359265336508</c:v>
                </c:pt>
                <c:pt idx="44">
                  <c:v>122.73515565471308</c:v>
                </c:pt>
                <c:pt idx="45">
                  <c:v>123.07583591673762</c:v>
                </c:pt>
                <c:pt idx="46">
                  <c:v>121.9696314055342</c:v>
                </c:pt>
                <c:pt idx="47">
                  <c:v>123.38146420466232</c:v>
                </c:pt>
                <c:pt idx="48">
                  <c:v>119.98150491960455</c:v>
                </c:pt>
                <c:pt idx="49">
                  <c:v>115.28263861683892</c:v>
                </c:pt>
                <c:pt idx="50">
                  <c:v>113.87686930248306</c:v>
                </c:pt>
                <c:pt idx="51">
                  <c:v>113.94632720467929</c:v>
                </c:pt>
                <c:pt idx="52">
                  <c:v>115.22331781621592</c:v>
                </c:pt>
                <c:pt idx="53">
                  <c:v>116.73309908183822</c:v>
                </c:pt>
                <c:pt idx="54">
                  <c:v>116.06818751795443</c:v>
                </c:pt>
                <c:pt idx="55">
                  <c:v>117.75560169053314</c:v>
                </c:pt>
                <c:pt idx="56">
                  <c:v>114.8737639481367</c:v>
                </c:pt>
                <c:pt idx="57">
                  <c:v>111.96257334642416</c:v>
                </c:pt>
                <c:pt idx="58">
                  <c:v>112.38152104820144</c:v>
                </c:pt>
                <c:pt idx="59">
                  <c:v>112.62062126936006</c:v>
                </c:pt>
                <c:pt idx="60">
                  <c:v>109.44054531481423</c:v>
                </c:pt>
                <c:pt idx="61">
                  <c:v>108.76320891705404</c:v>
                </c:pt>
                <c:pt idx="62">
                  <c:v>106.60720978586417</c:v>
                </c:pt>
                <c:pt idx="63">
                  <c:v>105.77957226757297</c:v>
                </c:pt>
                <c:pt idx="64">
                  <c:v>106.3690225851679</c:v>
                </c:pt>
                <c:pt idx="65">
                  <c:v>105.77226783311839</c:v>
                </c:pt>
                <c:pt idx="66">
                  <c:v>105.48435897053683</c:v>
                </c:pt>
                <c:pt idx="67">
                  <c:v>105.65290824431996</c:v>
                </c:pt>
                <c:pt idx="68">
                  <c:v>106.26017084337767</c:v>
                </c:pt>
                <c:pt idx="69">
                  <c:v>106.81386386575446</c:v>
                </c:pt>
                <c:pt idx="70">
                  <c:v>105.15270136517049</c:v>
                </c:pt>
                <c:pt idx="71">
                  <c:v>101.51946341001145</c:v>
                </c:pt>
                <c:pt idx="72">
                  <c:v>100.27666116763983</c:v>
                </c:pt>
                <c:pt idx="73">
                  <c:v>100.63964768680215</c:v>
                </c:pt>
                <c:pt idx="74">
                  <c:v>99.423332470551443</c:v>
                </c:pt>
                <c:pt idx="75">
                  <c:v>100.61161107566777</c:v>
                </c:pt>
                <c:pt idx="76">
                  <c:v>102.02111299393144</c:v>
                </c:pt>
                <c:pt idx="77">
                  <c:v>99.326577483652713</c:v>
                </c:pt>
                <c:pt idx="78">
                  <c:v>99.088477282013855</c:v>
                </c:pt>
                <c:pt idx="79">
                  <c:v>101.948208539734</c:v>
                </c:pt>
                <c:pt idx="80">
                  <c:v>99.708449723376475</c:v>
                </c:pt>
                <c:pt idx="81">
                  <c:v>100.58801870348432</c:v>
                </c:pt>
                <c:pt idx="82">
                  <c:v>98.219578357819969</c:v>
                </c:pt>
                <c:pt idx="83">
                  <c:v>94.492141812162927</c:v>
                </c:pt>
                <c:pt idx="84">
                  <c:v>94.51128801752904</c:v>
                </c:pt>
                <c:pt idx="85">
                  <c:v>93.52827878451447</c:v>
                </c:pt>
                <c:pt idx="86">
                  <c:v>95.757462440106778</c:v>
                </c:pt>
                <c:pt idx="87">
                  <c:v>92.309596514400113</c:v>
                </c:pt>
                <c:pt idx="88">
                  <c:v>92.718657793116847</c:v>
                </c:pt>
                <c:pt idx="89">
                  <c:v>91.288988659205828</c:v>
                </c:pt>
                <c:pt idx="90">
                  <c:v>91.725810225476565</c:v>
                </c:pt>
                <c:pt idx="91">
                  <c:v>87.952337611526033</c:v>
                </c:pt>
                <c:pt idx="92">
                  <c:v>90.161247207391256</c:v>
                </c:pt>
                <c:pt idx="93">
                  <c:v>89.357421302096895</c:v>
                </c:pt>
                <c:pt idx="94">
                  <c:v>87.420839421910102</c:v>
                </c:pt>
                <c:pt idx="95">
                  <c:v>88.161128976797102</c:v>
                </c:pt>
                <c:pt idx="96">
                  <c:v>86.570461566294071</c:v>
                </c:pt>
                <c:pt idx="97">
                  <c:v>86.87359292800015</c:v>
                </c:pt>
                <c:pt idx="98">
                  <c:v>85.264419624597011</c:v>
                </c:pt>
                <c:pt idx="99">
                  <c:v>84.542947410638604</c:v>
                </c:pt>
                <c:pt idx="100">
                  <c:v>88.385691483245196</c:v>
                </c:pt>
                <c:pt idx="101">
                  <c:v>85.529502209251646</c:v>
                </c:pt>
                <c:pt idx="102">
                  <c:v>83.938859165031118</c:v>
                </c:pt>
                <c:pt idx="103">
                  <c:v>84.773197350414009</c:v>
                </c:pt>
                <c:pt idx="104">
                  <c:v>84.366067923652437</c:v>
                </c:pt>
                <c:pt idx="105">
                  <c:v>87.058315901519705</c:v>
                </c:pt>
                <c:pt idx="106">
                  <c:v>83.868493401001814</c:v>
                </c:pt>
                <c:pt idx="107">
                  <c:v>83.001136294052898</c:v>
                </c:pt>
                <c:pt idx="108">
                  <c:v>81.607251734090411</c:v>
                </c:pt>
                <c:pt idx="109">
                  <c:v>81.660060764515677</c:v>
                </c:pt>
                <c:pt idx="110">
                  <c:v>80.417778323004498</c:v>
                </c:pt>
                <c:pt idx="111">
                  <c:v>82.542339711830124</c:v>
                </c:pt>
                <c:pt idx="112">
                  <c:v>81.346478142962681</c:v>
                </c:pt>
                <c:pt idx="113">
                  <c:v>83.44223641026052</c:v>
                </c:pt>
                <c:pt idx="114">
                  <c:v>83.596876471684169</c:v>
                </c:pt>
                <c:pt idx="115">
                  <c:v>81.704019726650074</c:v>
                </c:pt>
                <c:pt idx="116">
                  <c:v>80.556827231055266</c:v>
                </c:pt>
                <c:pt idx="117">
                  <c:v>82.971558763543754</c:v>
                </c:pt>
                <c:pt idx="118">
                  <c:v>83.508524170130784</c:v>
                </c:pt>
                <c:pt idx="119">
                  <c:v>80.888097527599285</c:v>
                </c:pt>
                <c:pt idx="120">
                  <c:v>81.801950909275462</c:v>
                </c:pt>
                <c:pt idx="121">
                  <c:v>80.231409913784816</c:v>
                </c:pt>
                <c:pt idx="122">
                  <c:v>76.616340635504713</c:v>
                </c:pt>
                <c:pt idx="123">
                  <c:v>80.357690860082428</c:v>
                </c:pt>
                <c:pt idx="124">
                  <c:v>79.392772678215593</c:v>
                </c:pt>
                <c:pt idx="125">
                  <c:v>77.670045052080027</c:v>
                </c:pt>
                <c:pt idx="126">
                  <c:v>78.268740483029305</c:v>
                </c:pt>
                <c:pt idx="127">
                  <c:v>79.045240839843657</c:v>
                </c:pt>
                <c:pt idx="128">
                  <c:v>77.128233201002175</c:v>
                </c:pt>
                <c:pt idx="129">
                  <c:v>76.7205348314817</c:v>
                </c:pt>
                <c:pt idx="130">
                  <c:v>78.013581471681306</c:v>
                </c:pt>
                <c:pt idx="131">
                  <c:v>77.090749500940888</c:v>
                </c:pt>
                <c:pt idx="132">
                  <c:v>74.92057960412555</c:v>
                </c:pt>
                <c:pt idx="133">
                  <c:v>75.880998818250859</c:v>
                </c:pt>
                <c:pt idx="134">
                  <c:v>74.98165908250887</c:v>
                </c:pt>
                <c:pt idx="135">
                  <c:v>73.636194696926964</c:v>
                </c:pt>
                <c:pt idx="136">
                  <c:v>72.317026184557875</c:v>
                </c:pt>
                <c:pt idx="137">
                  <c:v>75.684406711961259</c:v>
                </c:pt>
                <c:pt idx="138">
                  <c:v>79.419922460519174</c:v>
                </c:pt>
                <c:pt idx="139">
                  <c:v>75.285908058643244</c:v>
                </c:pt>
                <c:pt idx="140">
                  <c:v>77.125150577423923</c:v>
                </c:pt>
                <c:pt idx="141">
                  <c:v>76.621658224894276</c:v>
                </c:pt>
                <c:pt idx="142">
                  <c:v>74.467623902194092</c:v>
                </c:pt>
                <c:pt idx="143">
                  <c:v>73.1061666857631</c:v>
                </c:pt>
                <c:pt idx="144">
                  <c:v>72.030588661648792</c:v>
                </c:pt>
                <c:pt idx="145">
                  <c:v>71.082937411527595</c:v>
                </c:pt>
                <c:pt idx="146">
                  <c:v>72.925365674327367</c:v>
                </c:pt>
                <c:pt idx="147">
                  <c:v>73.681076947989794</c:v>
                </c:pt>
                <c:pt idx="148">
                  <c:v>72.048460469999611</c:v>
                </c:pt>
                <c:pt idx="149">
                  <c:v>75.334445704987473</c:v>
                </c:pt>
                <c:pt idx="150">
                  <c:v>74.603471542525966</c:v>
                </c:pt>
                <c:pt idx="151">
                  <c:v>75.408287503334577</c:v>
                </c:pt>
                <c:pt idx="152">
                  <c:v>75.257102285167875</c:v>
                </c:pt>
                <c:pt idx="153">
                  <c:v>75.743574617028912</c:v>
                </c:pt>
                <c:pt idx="154">
                  <c:v>76.780718249216036</c:v>
                </c:pt>
                <c:pt idx="155">
                  <c:v>73.630331459605785</c:v>
                </c:pt>
                <c:pt idx="156">
                  <c:v>74.117266788025987</c:v>
                </c:pt>
                <c:pt idx="157">
                  <c:v>75.773503373659764</c:v>
                </c:pt>
                <c:pt idx="158">
                  <c:v>77.19868727766827</c:v>
                </c:pt>
                <c:pt idx="159">
                  <c:v>76.935590910219659</c:v>
                </c:pt>
                <c:pt idx="160">
                  <c:v>75.90304899885794</c:v>
                </c:pt>
                <c:pt idx="161">
                  <c:v>75.782930672997523</c:v>
                </c:pt>
                <c:pt idx="162">
                  <c:v>73.731376029861224</c:v>
                </c:pt>
                <c:pt idx="163">
                  <c:v>74.544521439478018</c:v>
                </c:pt>
                <c:pt idx="164">
                  <c:v>73.046641544771731</c:v>
                </c:pt>
                <c:pt idx="165">
                  <c:v>68.708392972639899</c:v>
                </c:pt>
                <c:pt idx="166">
                  <c:v>72.873692394357505</c:v>
                </c:pt>
                <c:pt idx="167">
                  <c:v>78.602112483624992</c:v>
                </c:pt>
                <c:pt idx="168">
                  <c:v>79.910846099243344</c:v>
                </c:pt>
                <c:pt idx="169">
                  <c:v>69.95898759268178</c:v>
                </c:pt>
                <c:pt idx="170">
                  <c:v>66.308992303786255</c:v>
                </c:pt>
                <c:pt idx="171">
                  <c:v>66.456389378442623</c:v>
                </c:pt>
                <c:pt idx="172">
                  <c:v>66.428793611148393</c:v>
                </c:pt>
                <c:pt idx="173">
                  <c:v>62.584606988984625</c:v>
                </c:pt>
                <c:pt idx="174">
                  <c:v>65.616041725541436</c:v>
                </c:pt>
                <c:pt idx="175">
                  <c:v>64.148479062671953</c:v>
                </c:pt>
                <c:pt idx="176">
                  <c:v>68.582804692884878</c:v>
                </c:pt>
                <c:pt idx="177">
                  <c:v>65.942118284325915</c:v>
                </c:pt>
                <c:pt idx="178">
                  <c:v>62.761452906486312</c:v>
                </c:pt>
                <c:pt idx="179">
                  <c:v>64.131957556429995</c:v>
                </c:pt>
                <c:pt idx="180">
                  <c:v>62.982121461758091</c:v>
                </c:pt>
                <c:pt idx="181">
                  <c:v>58.317876922070482</c:v>
                </c:pt>
                <c:pt idx="182">
                  <c:v>59.749342750003059</c:v>
                </c:pt>
                <c:pt idx="183">
                  <c:v>61.90420558718133</c:v>
                </c:pt>
                <c:pt idx="184">
                  <c:v>60.767060917505923</c:v>
                </c:pt>
                <c:pt idx="185">
                  <c:v>59.130085419071342</c:v>
                </c:pt>
                <c:pt idx="186">
                  <c:v>59.6</c:v>
                </c:pt>
                <c:pt idx="187">
                  <c:v>58.70647771283118</c:v>
                </c:pt>
                <c:pt idx="188">
                  <c:v>57.8</c:v>
                </c:pt>
                <c:pt idx="189">
                  <c:v>56.4</c:v>
                </c:pt>
                <c:pt idx="190">
                  <c:v>56.9</c:v>
                </c:pt>
                <c:pt idx="191">
                  <c:v>56.9</c:v>
                </c:pt>
                <c:pt idx="192">
                  <c:v>57.2</c:v>
                </c:pt>
              </c:numCache>
            </c:numRef>
          </c:val>
          <c:smooth val="0"/>
          <c:extLst>
            <c:ext xmlns:c16="http://schemas.microsoft.com/office/drawing/2014/chart" uri="{C3380CC4-5D6E-409C-BE32-E72D297353CC}">
              <c16:uniqueId val="{00000000-BEDE-4D82-9F80-858408EF2E74}"/>
            </c:ext>
          </c:extLst>
        </c:ser>
        <c:dLbls>
          <c:showLegendKey val="0"/>
          <c:showVal val="0"/>
          <c:showCatName val="0"/>
          <c:showSerName val="0"/>
          <c:showPercent val="0"/>
          <c:showBubbleSize val="0"/>
        </c:dLbls>
        <c:marker val="1"/>
        <c:smooth val="0"/>
        <c:axId val="-2115275720"/>
        <c:axId val="-2120643304"/>
      </c:lineChart>
      <c:lineChart>
        <c:grouping val="standard"/>
        <c:varyColors val="0"/>
        <c:ser>
          <c:idx val="2"/>
          <c:order val="0"/>
          <c:tx>
            <c:strRef>
              <c:f>Sheet1!$C$1</c:f>
              <c:strCache>
                <c:ptCount val="1"/>
                <c:pt idx="0">
                  <c:v>Consumer Confidence</c:v>
                </c:pt>
              </c:strCache>
            </c:strRef>
          </c:tx>
          <c:marker>
            <c:symbol val="circle"/>
            <c:size val="3"/>
            <c:spPr>
              <a:ln>
                <a:noFill/>
              </a:ln>
            </c:spPr>
          </c:marker>
          <c:cat>
            <c:numRef>
              <c:f>Sheet1!$A$2:$A$186</c:f>
              <c:numCache>
                <c:formatCode>mmm\-yy</c:formatCode>
                <c:ptCount val="185"/>
                <c:pt idx="0">
                  <c:v>38777</c:v>
                </c:pt>
                <c:pt idx="1">
                  <c:v>38808</c:v>
                </c:pt>
                <c:pt idx="2">
                  <c:v>38838</c:v>
                </c:pt>
                <c:pt idx="3">
                  <c:v>38869</c:v>
                </c:pt>
                <c:pt idx="4">
                  <c:v>38899</c:v>
                </c:pt>
                <c:pt idx="5">
                  <c:v>38930</c:v>
                </c:pt>
                <c:pt idx="6">
                  <c:v>38961</c:v>
                </c:pt>
                <c:pt idx="7">
                  <c:v>38991</c:v>
                </c:pt>
                <c:pt idx="8">
                  <c:v>39022</c:v>
                </c:pt>
                <c:pt idx="9">
                  <c:v>39052</c:v>
                </c:pt>
                <c:pt idx="10">
                  <c:v>39083</c:v>
                </c:pt>
                <c:pt idx="11">
                  <c:v>39114</c:v>
                </c:pt>
                <c:pt idx="12">
                  <c:v>39142</c:v>
                </c:pt>
                <c:pt idx="13">
                  <c:v>39173</c:v>
                </c:pt>
                <c:pt idx="14">
                  <c:v>39203</c:v>
                </c:pt>
                <c:pt idx="15">
                  <c:v>39234</c:v>
                </c:pt>
                <c:pt idx="16">
                  <c:v>39264</c:v>
                </c:pt>
                <c:pt idx="17">
                  <c:v>39295</c:v>
                </c:pt>
                <c:pt idx="18">
                  <c:v>39326</c:v>
                </c:pt>
                <c:pt idx="19">
                  <c:v>39356</c:v>
                </c:pt>
                <c:pt idx="20">
                  <c:v>39387</c:v>
                </c:pt>
                <c:pt idx="21">
                  <c:v>39417</c:v>
                </c:pt>
                <c:pt idx="22">
                  <c:v>39448</c:v>
                </c:pt>
                <c:pt idx="23">
                  <c:v>39479</c:v>
                </c:pt>
                <c:pt idx="24">
                  <c:v>39508</c:v>
                </c:pt>
                <c:pt idx="25">
                  <c:v>39539</c:v>
                </c:pt>
                <c:pt idx="26">
                  <c:v>39569</c:v>
                </c:pt>
                <c:pt idx="27">
                  <c:v>39600</c:v>
                </c:pt>
                <c:pt idx="28">
                  <c:v>39630</c:v>
                </c:pt>
                <c:pt idx="29">
                  <c:v>39661</c:v>
                </c:pt>
                <c:pt idx="30">
                  <c:v>39692</c:v>
                </c:pt>
                <c:pt idx="31">
                  <c:v>39722</c:v>
                </c:pt>
                <c:pt idx="32">
                  <c:v>39753</c:v>
                </c:pt>
                <c:pt idx="33">
                  <c:v>39783</c:v>
                </c:pt>
                <c:pt idx="34">
                  <c:v>39814</c:v>
                </c:pt>
                <c:pt idx="35">
                  <c:v>39845</c:v>
                </c:pt>
                <c:pt idx="36">
                  <c:v>39873</c:v>
                </c:pt>
                <c:pt idx="37">
                  <c:v>39904</c:v>
                </c:pt>
                <c:pt idx="38">
                  <c:v>39934</c:v>
                </c:pt>
                <c:pt idx="39">
                  <c:v>39965</c:v>
                </c:pt>
                <c:pt idx="40">
                  <c:v>39995</c:v>
                </c:pt>
                <c:pt idx="41">
                  <c:v>40026</c:v>
                </c:pt>
                <c:pt idx="42">
                  <c:v>40057</c:v>
                </c:pt>
                <c:pt idx="43">
                  <c:v>40087</c:v>
                </c:pt>
                <c:pt idx="44">
                  <c:v>40118</c:v>
                </c:pt>
                <c:pt idx="45">
                  <c:v>40148</c:v>
                </c:pt>
                <c:pt idx="46">
                  <c:v>40179</c:v>
                </c:pt>
                <c:pt idx="47">
                  <c:v>40210</c:v>
                </c:pt>
                <c:pt idx="48">
                  <c:v>40238</c:v>
                </c:pt>
                <c:pt idx="49">
                  <c:v>40269</c:v>
                </c:pt>
                <c:pt idx="50">
                  <c:v>40299</c:v>
                </c:pt>
                <c:pt idx="51">
                  <c:v>40330</c:v>
                </c:pt>
                <c:pt idx="52">
                  <c:v>40360</c:v>
                </c:pt>
                <c:pt idx="53">
                  <c:v>40391</c:v>
                </c:pt>
                <c:pt idx="54">
                  <c:v>40422</c:v>
                </c:pt>
                <c:pt idx="55">
                  <c:v>40452</c:v>
                </c:pt>
                <c:pt idx="56">
                  <c:v>40483</c:v>
                </c:pt>
                <c:pt idx="57">
                  <c:v>40513</c:v>
                </c:pt>
                <c:pt idx="58">
                  <c:v>40544</c:v>
                </c:pt>
                <c:pt idx="59">
                  <c:v>40575</c:v>
                </c:pt>
                <c:pt idx="60">
                  <c:v>40603</c:v>
                </c:pt>
                <c:pt idx="61">
                  <c:v>40634</c:v>
                </c:pt>
                <c:pt idx="62">
                  <c:v>40664</c:v>
                </c:pt>
                <c:pt idx="63">
                  <c:v>40695</c:v>
                </c:pt>
                <c:pt idx="64">
                  <c:v>40725</c:v>
                </c:pt>
                <c:pt idx="65">
                  <c:v>40756</c:v>
                </c:pt>
                <c:pt idx="66">
                  <c:v>40787</c:v>
                </c:pt>
                <c:pt idx="67">
                  <c:v>40817</c:v>
                </c:pt>
                <c:pt idx="68">
                  <c:v>40848</c:v>
                </c:pt>
                <c:pt idx="69">
                  <c:v>40878</c:v>
                </c:pt>
                <c:pt idx="70">
                  <c:v>40909</c:v>
                </c:pt>
                <c:pt idx="71">
                  <c:v>40940</c:v>
                </c:pt>
                <c:pt idx="72">
                  <c:v>40969</c:v>
                </c:pt>
                <c:pt idx="73">
                  <c:v>41000</c:v>
                </c:pt>
                <c:pt idx="74">
                  <c:v>41030</c:v>
                </c:pt>
                <c:pt idx="75">
                  <c:v>41061</c:v>
                </c:pt>
                <c:pt idx="76">
                  <c:v>41091</c:v>
                </c:pt>
                <c:pt idx="77">
                  <c:v>41122</c:v>
                </c:pt>
                <c:pt idx="78">
                  <c:v>41153</c:v>
                </c:pt>
                <c:pt idx="79">
                  <c:v>41183</c:v>
                </c:pt>
                <c:pt idx="80">
                  <c:v>41214</c:v>
                </c:pt>
                <c:pt idx="81">
                  <c:v>41244</c:v>
                </c:pt>
                <c:pt idx="82">
                  <c:v>41275</c:v>
                </c:pt>
                <c:pt idx="83">
                  <c:v>41306</c:v>
                </c:pt>
                <c:pt idx="84">
                  <c:v>41334</c:v>
                </c:pt>
                <c:pt idx="85">
                  <c:v>41365</c:v>
                </c:pt>
                <c:pt idx="86">
                  <c:v>41395</c:v>
                </c:pt>
                <c:pt idx="87">
                  <c:v>41426</c:v>
                </c:pt>
                <c:pt idx="88">
                  <c:v>41456</c:v>
                </c:pt>
                <c:pt idx="89">
                  <c:v>41487</c:v>
                </c:pt>
                <c:pt idx="90">
                  <c:v>41518</c:v>
                </c:pt>
                <c:pt idx="91">
                  <c:v>41548</c:v>
                </c:pt>
                <c:pt idx="92">
                  <c:v>41579</c:v>
                </c:pt>
                <c:pt idx="93">
                  <c:v>41609</c:v>
                </c:pt>
                <c:pt idx="94">
                  <c:v>41640</c:v>
                </c:pt>
                <c:pt idx="95">
                  <c:v>41671</c:v>
                </c:pt>
                <c:pt idx="96">
                  <c:v>41699</c:v>
                </c:pt>
                <c:pt idx="97">
                  <c:v>41730</c:v>
                </c:pt>
                <c:pt idx="98">
                  <c:v>41760</c:v>
                </c:pt>
                <c:pt idx="99">
                  <c:v>41791</c:v>
                </c:pt>
                <c:pt idx="100">
                  <c:v>41821</c:v>
                </c:pt>
                <c:pt idx="101">
                  <c:v>41852</c:v>
                </c:pt>
                <c:pt idx="102">
                  <c:v>41883</c:v>
                </c:pt>
                <c:pt idx="103">
                  <c:v>41913</c:v>
                </c:pt>
                <c:pt idx="104">
                  <c:v>41944</c:v>
                </c:pt>
                <c:pt idx="105">
                  <c:v>41974</c:v>
                </c:pt>
                <c:pt idx="106">
                  <c:v>42005</c:v>
                </c:pt>
                <c:pt idx="107">
                  <c:v>42036</c:v>
                </c:pt>
                <c:pt idx="108">
                  <c:v>42064</c:v>
                </c:pt>
                <c:pt idx="109">
                  <c:v>42095</c:v>
                </c:pt>
                <c:pt idx="110">
                  <c:v>42125</c:v>
                </c:pt>
                <c:pt idx="111">
                  <c:v>42156</c:v>
                </c:pt>
                <c:pt idx="112">
                  <c:v>42186</c:v>
                </c:pt>
                <c:pt idx="113">
                  <c:v>42217</c:v>
                </c:pt>
                <c:pt idx="114">
                  <c:v>42248</c:v>
                </c:pt>
                <c:pt idx="115">
                  <c:v>42278</c:v>
                </c:pt>
                <c:pt idx="116">
                  <c:v>42309</c:v>
                </c:pt>
                <c:pt idx="117">
                  <c:v>42339</c:v>
                </c:pt>
                <c:pt idx="118">
                  <c:v>42370</c:v>
                </c:pt>
                <c:pt idx="119">
                  <c:v>42401</c:v>
                </c:pt>
                <c:pt idx="120">
                  <c:v>42430</c:v>
                </c:pt>
                <c:pt idx="121">
                  <c:v>42461</c:v>
                </c:pt>
                <c:pt idx="122">
                  <c:v>42491</c:v>
                </c:pt>
                <c:pt idx="123">
                  <c:v>42522</c:v>
                </c:pt>
                <c:pt idx="124">
                  <c:v>42552</c:v>
                </c:pt>
                <c:pt idx="125">
                  <c:v>42583</c:v>
                </c:pt>
                <c:pt idx="126">
                  <c:v>42614</c:v>
                </c:pt>
                <c:pt idx="127">
                  <c:v>42644</c:v>
                </c:pt>
                <c:pt idx="128">
                  <c:v>42675</c:v>
                </c:pt>
                <c:pt idx="129">
                  <c:v>42705</c:v>
                </c:pt>
                <c:pt idx="130">
                  <c:v>42736</c:v>
                </c:pt>
                <c:pt idx="131">
                  <c:v>42767</c:v>
                </c:pt>
                <c:pt idx="132">
                  <c:v>42795</c:v>
                </c:pt>
                <c:pt idx="133">
                  <c:v>42826</c:v>
                </c:pt>
                <c:pt idx="134">
                  <c:v>42856</c:v>
                </c:pt>
                <c:pt idx="135">
                  <c:v>42887</c:v>
                </c:pt>
                <c:pt idx="136">
                  <c:v>42917</c:v>
                </c:pt>
                <c:pt idx="137">
                  <c:v>42948</c:v>
                </c:pt>
                <c:pt idx="138">
                  <c:v>42979</c:v>
                </c:pt>
                <c:pt idx="139">
                  <c:v>43009</c:v>
                </c:pt>
                <c:pt idx="140">
                  <c:v>43040</c:v>
                </c:pt>
                <c:pt idx="141">
                  <c:v>43070</c:v>
                </c:pt>
                <c:pt idx="142">
                  <c:v>43101</c:v>
                </c:pt>
                <c:pt idx="143">
                  <c:v>43132</c:v>
                </c:pt>
                <c:pt idx="144">
                  <c:v>43160</c:v>
                </c:pt>
                <c:pt idx="145">
                  <c:v>43191</c:v>
                </c:pt>
                <c:pt idx="146">
                  <c:v>43221</c:v>
                </c:pt>
                <c:pt idx="147">
                  <c:v>43252</c:v>
                </c:pt>
                <c:pt idx="148">
                  <c:v>43282</c:v>
                </c:pt>
                <c:pt idx="149">
                  <c:v>43313</c:v>
                </c:pt>
                <c:pt idx="150">
                  <c:v>43344</c:v>
                </c:pt>
                <c:pt idx="151">
                  <c:v>43374</c:v>
                </c:pt>
                <c:pt idx="152">
                  <c:v>43405</c:v>
                </c:pt>
                <c:pt idx="153">
                  <c:v>43435</c:v>
                </c:pt>
                <c:pt idx="154">
                  <c:v>43466</c:v>
                </c:pt>
                <c:pt idx="155">
                  <c:v>43497</c:v>
                </c:pt>
                <c:pt idx="156">
                  <c:v>43525</c:v>
                </c:pt>
                <c:pt idx="157">
                  <c:v>43556</c:v>
                </c:pt>
                <c:pt idx="158">
                  <c:v>43586</c:v>
                </c:pt>
                <c:pt idx="159">
                  <c:v>43617</c:v>
                </c:pt>
                <c:pt idx="160">
                  <c:v>43647</c:v>
                </c:pt>
                <c:pt idx="161">
                  <c:v>43678</c:v>
                </c:pt>
                <c:pt idx="162">
                  <c:v>43709</c:v>
                </c:pt>
                <c:pt idx="163">
                  <c:v>43739</c:v>
                </c:pt>
                <c:pt idx="164">
                  <c:v>43770</c:v>
                </c:pt>
                <c:pt idx="165">
                  <c:v>43800</c:v>
                </c:pt>
                <c:pt idx="166">
                  <c:v>43831</c:v>
                </c:pt>
                <c:pt idx="167">
                  <c:v>43862</c:v>
                </c:pt>
                <c:pt idx="168">
                  <c:v>43891</c:v>
                </c:pt>
                <c:pt idx="169">
                  <c:v>43922</c:v>
                </c:pt>
                <c:pt idx="170">
                  <c:v>43952</c:v>
                </c:pt>
                <c:pt idx="171">
                  <c:v>43983</c:v>
                </c:pt>
                <c:pt idx="172">
                  <c:v>44013</c:v>
                </c:pt>
                <c:pt idx="173">
                  <c:v>44044</c:v>
                </c:pt>
                <c:pt idx="174">
                  <c:v>44075</c:v>
                </c:pt>
                <c:pt idx="175">
                  <c:v>44105</c:v>
                </c:pt>
                <c:pt idx="176">
                  <c:v>44136</c:v>
                </c:pt>
                <c:pt idx="177">
                  <c:v>44166</c:v>
                </c:pt>
                <c:pt idx="178">
                  <c:v>44197</c:v>
                </c:pt>
                <c:pt idx="179">
                  <c:v>44228</c:v>
                </c:pt>
                <c:pt idx="180">
                  <c:v>44256</c:v>
                </c:pt>
                <c:pt idx="181">
                  <c:v>44287</c:v>
                </c:pt>
                <c:pt idx="182">
                  <c:v>44317</c:v>
                </c:pt>
                <c:pt idx="183">
                  <c:v>44348</c:v>
                </c:pt>
                <c:pt idx="184">
                  <c:v>44378</c:v>
                </c:pt>
              </c:numCache>
            </c:numRef>
          </c:cat>
          <c:val>
            <c:numRef>
              <c:f>Sheet1!$C$2:$C$194</c:f>
              <c:numCache>
                <c:formatCode>_(* #,##0.0_);_(* \(#,##0.0\);_(* "-"??_);_(@_)</c:formatCode>
                <c:ptCount val="193"/>
                <c:pt idx="0">
                  <c:v>107.5</c:v>
                </c:pt>
                <c:pt idx="1">
                  <c:v>109.8</c:v>
                </c:pt>
                <c:pt idx="2">
                  <c:v>104.7</c:v>
                </c:pt>
                <c:pt idx="3">
                  <c:v>105.4</c:v>
                </c:pt>
                <c:pt idx="4">
                  <c:v>107</c:v>
                </c:pt>
                <c:pt idx="5">
                  <c:v>100.2</c:v>
                </c:pt>
                <c:pt idx="6">
                  <c:v>105.9</c:v>
                </c:pt>
                <c:pt idx="7">
                  <c:v>105.1</c:v>
                </c:pt>
                <c:pt idx="8">
                  <c:v>105.3</c:v>
                </c:pt>
                <c:pt idx="9">
                  <c:v>110</c:v>
                </c:pt>
                <c:pt idx="10">
                  <c:v>110.2</c:v>
                </c:pt>
                <c:pt idx="11">
                  <c:v>111.2</c:v>
                </c:pt>
                <c:pt idx="12">
                  <c:v>108.2</c:v>
                </c:pt>
                <c:pt idx="13">
                  <c:v>106.3</c:v>
                </c:pt>
                <c:pt idx="14">
                  <c:v>108.5</c:v>
                </c:pt>
                <c:pt idx="15">
                  <c:v>105.3</c:v>
                </c:pt>
                <c:pt idx="16">
                  <c:v>111.9</c:v>
                </c:pt>
                <c:pt idx="17">
                  <c:v>105.6</c:v>
                </c:pt>
                <c:pt idx="18">
                  <c:v>99.5</c:v>
                </c:pt>
                <c:pt idx="19">
                  <c:v>95.2</c:v>
                </c:pt>
                <c:pt idx="20">
                  <c:v>87.8</c:v>
                </c:pt>
                <c:pt idx="21">
                  <c:v>90.6</c:v>
                </c:pt>
                <c:pt idx="22">
                  <c:v>87.3</c:v>
                </c:pt>
                <c:pt idx="23">
                  <c:v>76.400000000000006</c:v>
                </c:pt>
                <c:pt idx="24">
                  <c:v>65.900000000000006</c:v>
                </c:pt>
                <c:pt idx="25">
                  <c:v>62.8</c:v>
                </c:pt>
                <c:pt idx="26">
                  <c:v>58.1</c:v>
                </c:pt>
                <c:pt idx="27">
                  <c:v>51</c:v>
                </c:pt>
                <c:pt idx="28">
                  <c:v>51.9</c:v>
                </c:pt>
                <c:pt idx="29">
                  <c:v>58.5</c:v>
                </c:pt>
                <c:pt idx="30">
                  <c:v>61.4</c:v>
                </c:pt>
                <c:pt idx="31">
                  <c:v>38.799999999999997</c:v>
                </c:pt>
                <c:pt idx="32">
                  <c:v>44.7</c:v>
                </c:pt>
                <c:pt idx="33">
                  <c:v>38.6</c:v>
                </c:pt>
                <c:pt idx="34">
                  <c:v>37.4</c:v>
                </c:pt>
                <c:pt idx="35">
                  <c:v>25.3</c:v>
                </c:pt>
                <c:pt idx="36">
                  <c:v>26.9</c:v>
                </c:pt>
                <c:pt idx="37">
                  <c:v>40.799999999999997</c:v>
                </c:pt>
                <c:pt idx="38">
                  <c:v>54.8</c:v>
                </c:pt>
                <c:pt idx="39">
                  <c:v>49.3</c:v>
                </c:pt>
                <c:pt idx="40">
                  <c:v>47.4</c:v>
                </c:pt>
                <c:pt idx="41">
                  <c:v>54.5</c:v>
                </c:pt>
                <c:pt idx="42">
                  <c:v>53.4</c:v>
                </c:pt>
                <c:pt idx="43">
                  <c:v>48.7</c:v>
                </c:pt>
                <c:pt idx="44">
                  <c:v>50.6</c:v>
                </c:pt>
                <c:pt idx="45">
                  <c:v>53.6</c:v>
                </c:pt>
                <c:pt idx="46">
                  <c:v>56.5</c:v>
                </c:pt>
                <c:pt idx="47">
                  <c:v>46.4</c:v>
                </c:pt>
                <c:pt idx="48">
                  <c:v>52.3</c:v>
                </c:pt>
                <c:pt idx="49">
                  <c:v>57.7</c:v>
                </c:pt>
                <c:pt idx="50">
                  <c:v>62.7</c:v>
                </c:pt>
                <c:pt idx="51">
                  <c:v>54.3</c:v>
                </c:pt>
                <c:pt idx="52">
                  <c:v>51</c:v>
                </c:pt>
                <c:pt idx="53">
                  <c:v>53.2</c:v>
                </c:pt>
                <c:pt idx="54">
                  <c:v>48.6</c:v>
                </c:pt>
                <c:pt idx="55">
                  <c:v>49.9</c:v>
                </c:pt>
                <c:pt idx="56">
                  <c:v>57.8</c:v>
                </c:pt>
                <c:pt idx="57">
                  <c:v>63.4</c:v>
                </c:pt>
                <c:pt idx="58">
                  <c:v>64.8</c:v>
                </c:pt>
                <c:pt idx="59">
                  <c:v>72</c:v>
                </c:pt>
                <c:pt idx="60">
                  <c:v>63.8</c:v>
                </c:pt>
                <c:pt idx="61">
                  <c:v>66</c:v>
                </c:pt>
                <c:pt idx="62">
                  <c:v>61.7</c:v>
                </c:pt>
                <c:pt idx="63">
                  <c:v>57.6</c:v>
                </c:pt>
                <c:pt idx="64">
                  <c:v>59.2</c:v>
                </c:pt>
                <c:pt idx="65">
                  <c:v>45.2</c:v>
                </c:pt>
                <c:pt idx="66">
                  <c:v>46.4</c:v>
                </c:pt>
                <c:pt idx="67">
                  <c:v>40.9</c:v>
                </c:pt>
                <c:pt idx="68">
                  <c:v>55.2</c:v>
                </c:pt>
                <c:pt idx="69">
                  <c:v>64.8</c:v>
                </c:pt>
                <c:pt idx="70">
                  <c:v>61.5</c:v>
                </c:pt>
                <c:pt idx="71">
                  <c:v>71.599999999999994</c:v>
                </c:pt>
                <c:pt idx="72">
                  <c:v>69.5</c:v>
                </c:pt>
                <c:pt idx="73">
                  <c:v>68.7</c:v>
                </c:pt>
                <c:pt idx="74">
                  <c:v>64.400000000000006</c:v>
                </c:pt>
                <c:pt idx="75">
                  <c:v>62.7</c:v>
                </c:pt>
                <c:pt idx="76">
                  <c:v>65.400000000000006</c:v>
                </c:pt>
                <c:pt idx="77">
                  <c:v>61.3</c:v>
                </c:pt>
                <c:pt idx="78">
                  <c:v>68.400000000000006</c:v>
                </c:pt>
                <c:pt idx="79">
                  <c:v>73.099999999999994</c:v>
                </c:pt>
                <c:pt idx="80">
                  <c:v>71.5</c:v>
                </c:pt>
                <c:pt idx="81">
                  <c:v>66.7</c:v>
                </c:pt>
                <c:pt idx="82">
                  <c:v>58.4</c:v>
                </c:pt>
                <c:pt idx="83">
                  <c:v>68</c:v>
                </c:pt>
                <c:pt idx="84">
                  <c:v>61.9</c:v>
                </c:pt>
                <c:pt idx="85">
                  <c:v>69</c:v>
                </c:pt>
                <c:pt idx="86">
                  <c:v>74.3</c:v>
                </c:pt>
                <c:pt idx="87">
                  <c:v>82.1</c:v>
                </c:pt>
                <c:pt idx="88">
                  <c:v>81</c:v>
                </c:pt>
                <c:pt idx="89">
                  <c:v>81.8</c:v>
                </c:pt>
                <c:pt idx="90">
                  <c:v>80.2</c:v>
                </c:pt>
                <c:pt idx="91">
                  <c:v>72.400000000000006</c:v>
                </c:pt>
                <c:pt idx="92">
                  <c:v>72</c:v>
                </c:pt>
                <c:pt idx="93">
                  <c:v>77.5</c:v>
                </c:pt>
                <c:pt idx="94">
                  <c:v>79.400000000000006</c:v>
                </c:pt>
                <c:pt idx="95">
                  <c:v>78.3</c:v>
                </c:pt>
                <c:pt idx="96">
                  <c:v>83.9</c:v>
                </c:pt>
                <c:pt idx="97">
                  <c:v>81.7</c:v>
                </c:pt>
                <c:pt idx="98">
                  <c:v>82.2</c:v>
                </c:pt>
                <c:pt idx="99">
                  <c:v>86.4</c:v>
                </c:pt>
                <c:pt idx="100">
                  <c:v>90.3</c:v>
                </c:pt>
                <c:pt idx="101">
                  <c:v>93.4</c:v>
                </c:pt>
                <c:pt idx="102">
                  <c:v>89</c:v>
                </c:pt>
                <c:pt idx="103">
                  <c:v>94.1</c:v>
                </c:pt>
                <c:pt idx="104">
                  <c:v>91</c:v>
                </c:pt>
                <c:pt idx="105">
                  <c:v>93.1</c:v>
                </c:pt>
                <c:pt idx="106">
                  <c:v>103.8</c:v>
                </c:pt>
                <c:pt idx="107">
                  <c:v>98.8</c:v>
                </c:pt>
                <c:pt idx="108">
                  <c:v>101.4</c:v>
                </c:pt>
                <c:pt idx="109">
                  <c:v>94.3</c:v>
                </c:pt>
                <c:pt idx="110">
                  <c:v>94.6</c:v>
                </c:pt>
                <c:pt idx="111">
                  <c:v>99.8</c:v>
                </c:pt>
                <c:pt idx="112">
                  <c:v>91</c:v>
                </c:pt>
                <c:pt idx="113">
                  <c:v>101.3</c:v>
                </c:pt>
                <c:pt idx="114">
                  <c:v>102.6</c:v>
                </c:pt>
                <c:pt idx="115">
                  <c:v>99.1</c:v>
                </c:pt>
                <c:pt idx="116">
                  <c:v>92.6</c:v>
                </c:pt>
                <c:pt idx="117">
                  <c:v>96.3</c:v>
                </c:pt>
                <c:pt idx="118">
                  <c:v>97.8</c:v>
                </c:pt>
                <c:pt idx="119">
                  <c:v>94</c:v>
                </c:pt>
                <c:pt idx="120">
                  <c:v>96.1</c:v>
                </c:pt>
                <c:pt idx="121">
                  <c:v>94.7</c:v>
                </c:pt>
                <c:pt idx="122">
                  <c:v>92.4</c:v>
                </c:pt>
                <c:pt idx="123">
                  <c:v>97.4</c:v>
                </c:pt>
                <c:pt idx="124">
                  <c:v>96.7</c:v>
                </c:pt>
                <c:pt idx="125">
                  <c:v>101.8</c:v>
                </c:pt>
                <c:pt idx="126">
                  <c:v>103.5</c:v>
                </c:pt>
                <c:pt idx="127">
                  <c:v>100.8</c:v>
                </c:pt>
                <c:pt idx="128">
                  <c:v>109.4</c:v>
                </c:pt>
                <c:pt idx="129">
                  <c:v>113.3</c:v>
                </c:pt>
                <c:pt idx="130">
                  <c:v>111.6</c:v>
                </c:pt>
                <c:pt idx="131">
                  <c:v>116.1</c:v>
                </c:pt>
                <c:pt idx="132">
                  <c:v>124.9</c:v>
                </c:pt>
                <c:pt idx="133">
                  <c:v>119.4</c:v>
                </c:pt>
                <c:pt idx="134">
                  <c:v>117.6</c:v>
                </c:pt>
                <c:pt idx="135">
                  <c:v>117.3</c:v>
                </c:pt>
                <c:pt idx="136">
                  <c:v>120</c:v>
                </c:pt>
                <c:pt idx="137">
                  <c:v>120.4</c:v>
                </c:pt>
                <c:pt idx="138">
                  <c:v>120.6</c:v>
                </c:pt>
                <c:pt idx="139">
                  <c:v>126.2</c:v>
                </c:pt>
                <c:pt idx="140">
                  <c:v>128.6</c:v>
                </c:pt>
                <c:pt idx="141">
                  <c:v>123.1</c:v>
                </c:pt>
                <c:pt idx="142">
                  <c:v>124.3</c:v>
                </c:pt>
                <c:pt idx="143">
                  <c:v>130</c:v>
                </c:pt>
                <c:pt idx="144">
                  <c:v>127</c:v>
                </c:pt>
                <c:pt idx="145">
                  <c:v>125.6</c:v>
                </c:pt>
                <c:pt idx="146">
                  <c:v>128.80000000000001</c:v>
                </c:pt>
                <c:pt idx="147">
                  <c:v>127.1</c:v>
                </c:pt>
                <c:pt idx="148">
                  <c:v>127.9</c:v>
                </c:pt>
                <c:pt idx="149">
                  <c:v>134.69999999999999</c:v>
                </c:pt>
                <c:pt idx="150">
                  <c:v>135.30000000000001</c:v>
                </c:pt>
                <c:pt idx="151">
                  <c:v>137.9</c:v>
                </c:pt>
                <c:pt idx="152">
                  <c:v>136.4</c:v>
                </c:pt>
                <c:pt idx="153">
                  <c:v>126.6</c:v>
                </c:pt>
                <c:pt idx="154">
                  <c:v>121.7</c:v>
                </c:pt>
                <c:pt idx="155">
                  <c:v>131.4</c:v>
                </c:pt>
                <c:pt idx="156">
                  <c:v>124.2</c:v>
                </c:pt>
                <c:pt idx="157">
                  <c:v>129.19999999999999</c:v>
                </c:pt>
                <c:pt idx="158">
                  <c:v>131.30000000000001</c:v>
                </c:pt>
                <c:pt idx="159">
                  <c:v>124.3</c:v>
                </c:pt>
                <c:pt idx="160">
                  <c:v>135.80000000000001</c:v>
                </c:pt>
                <c:pt idx="161">
                  <c:v>134.19999999999999</c:v>
                </c:pt>
                <c:pt idx="162">
                  <c:v>126.3</c:v>
                </c:pt>
                <c:pt idx="163">
                  <c:v>126.1</c:v>
                </c:pt>
                <c:pt idx="164">
                  <c:v>126.8</c:v>
                </c:pt>
                <c:pt idx="165">
                  <c:v>128.19999999999999</c:v>
                </c:pt>
                <c:pt idx="166">
                  <c:v>130.4</c:v>
                </c:pt>
                <c:pt idx="167">
                  <c:v>132.6</c:v>
                </c:pt>
                <c:pt idx="168">
                  <c:v>118.8</c:v>
                </c:pt>
                <c:pt idx="169">
                  <c:v>85.7</c:v>
                </c:pt>
                <c:pt idx="170">
                  <c:v>85.9</c:v>
                </c:pt>
                <c:pt idx="171">
                  <c:v>98.3</c:v>
                </c:pt>
                <c:pt idx="172">
                  <c:v>91.7</c:v>
                </c:pt>
                <c:pt idx="173">
                  <c:v>86.3</c:v>
                </c:pt>
                <c:pt idx="174">
                  <c:v>101.3</c:v>
                </c:pt>
                <c:pt idx="175">
                  <c:v>101.4</c:v>
                </c:pt>
                <c:pt idx="176">
                  <c:v>92.9</c:v>
                </c:pt>
                <c:pt idx="177">
                  <c:v>87.1</c:v>
                </c:pt>
                <c:pt idx="178">
                  <c:v>87.1</c:v>
                </c:pt>
                <c:pt idx="179">
                  <c:v>95.2</c:v>
                </c:pt>
                <c:pt idx="180">
                  <c:v>114.9</c:v>
                </c:pt>
                <c:pt idx="181">
                  <c:v>117.5</c:v>
                </c:pt>
                <c:pt idx="182">
                  <c:v>120</c:v>
                </c:pt>
                <c:pt idx="183">
                  <c:v>128.9</c:v>
                </c:pt>
                <c:pt idx="184">
                  <c:v>125.1</c:v>
                </c:pt>
                <c:pt idx="185">
                  <c:v>115.2</c:v>
                </c:pt>
                <c:pt idx="186">
                  <c:v>109.8</c:v>
                </c:pt>
                <c:pt idx="187">
                  <c:v>111.6</c:v>
                </c:pt>
                <c:pt idx="188">
                  <c:v>111.9</c:v>
                </c:pt>
                <c:pt idx="189">
                  <c:v>115.2</c:v>
                </c:pt>
                <c:pt idx="190" formatCode="0.0">
                  <c:v>111.1</c:v>
                </c:pt>
                <c:pt idx="191">
                  <c:v>105.7</c:v>
                </c:pt>
                <c:pt idx="192">
                  <c:v>107.2</c:v>
                </c:pt>
              </c:numCache>
            </c:numRef>
          </c:val>
          <c:smooth val="0"/>
          <c:extLst>
            <c:ext xmlns:c16="http://schemas.microsoft.com/office/drawing/2014/chart" uri="{C3380CC4-5D6E-409C-BE32-E72D297353CC}">
              <c16:uniqueId val="{00000001-BEDE-4D82-9F80-858408EF2E74}"/>
            </c:ext>
          </c:extLst>
        </c:ser>
        <c:dLbls>
          <c:showLegendKey val="0"/>
          <c:showVal val="0"/>
          <c:showCatName val="0"/>
          <c:showSerName val="0"/>
          <c:showPercent val="0"/>
          <c:showBubbleSize val="0"/>
        </c:dLbls>
        <c:marker val="1"/>
        <c:smooth val="0"/>
        <c:axId val="89181632"/>
        <c:axId val="2067724704"/>
      </c:lineChart>
      <c:dateAx>
        <c:axId val="-2115275720"/>
        <c:scaling>
          <c:orientation val="minMax"/>
        </c:scaling>
        <c:delete val="0"/>
        <c:axPos val="b"/>
        <c:numFmt formatCode="yyyy" sourceLinked="0"/>
        <c:majorTickMark val="none"/>
        <c:minorTickMark val="none"/>
        <c:tickLblPos val="nextTo"/>
        <c:spPr>
          <a:ln>
            <a:noFill/>
          </a:ln>
        </c:spPr>
        <c:txPr>
          <a:bodyPr anchor="b" anchorCtr="1"/>
          <a:lstStyle/>
          <a:p>
            <a:pPr>
              <a:defRPr sz="700">
                <a:latin typeface="Arial" panose="020B0604020202020204" pitchFamily="34" charset="0"/>
                <a:cs typeface="Arial" panose="020B0604020202020204" pitchFamily="34" charset="0"/>
              </a:defRPr>
            </a:pPr>
            <a:endParaRPr lang="en-US"/>
          </a:p>
        </c:txPr>
        <c:crossAx val="-2120643304"/>
        <c:crosses val="autoZero"/>
        <c:auto val="1"/>
        <c:lblOffset val="100"/>
        <c:baseTimeUnit val="months"/>
        <c:majorUnit val="12"/>
        <c:minorUnit val="12"/>
      </c:dateAx>
      <c:valAx>
        <c:axId val="-2120643304"/>
        <c:scaling>
          <c:orientation val="minMax"/>
          <c:max val="140"/>
          <c:min val="50"/>
        </c:scaling>
        <c:delete val="0"/>
        <c:axPos val="l"/>
        <c:majorGridlines>
          <c:spPr>
            <a:ln>
              <a:noFill/>
            </a:ln>
          </c:spPr>
        </c:majorGridlines>
        <c:numFmt formatCode="0" sourceLinked="0"/>
        <c:majorTickMark val="none"/>
        <c:minorTickMark val="none"/>
        <c:tickLblPos val="nextTo"/>
        <c:spPr>
          <a:ln>
            <a:noFill/>
          </a:ln>
        </c:spPr>
        <c:txPr>
          <a:bodyPr/>
          <a:lstStyle/>
          <a:p>
            <a:pPr>
              <a:defRPr sz="700">
                <a:latin typeface="Arial" panose="020B0604020202020204" pitchFamily="34" charset="0"/>
                <a:cs typeface="Arial" panose="020B0604020202020204" pitchFamily="34" charset="0"/>
              </a:defRPr>
            </a:pPr>
            <a:endParaRPr lang="en-US"/>
          </a:p>
        </c:txPr>
        <c:crossAx val="-2115275720"/>
        <c:crosses val="autoZero"/>
        <c:crossBetween val="between"/>
        <c:majorUnit val="10"/>
      </c:valAx>
      <c:valAx>
        <c:axId val="2067724704"/>
        <c:scaling>
          <c:orientation val="maxMin"/>
        </c:scaling>
        <c:delete val="0"/>
        <c:axPos val="r"/>
        <c:numFmt formatCode="0" sourceLinked="0"/>
        <c:majorTickMark val="none"/>
        <c:minorTickMark val="none"/>
        <c:tickLblPos val="nextTo"/>
        <c:spPr>
          <a:ln>
            <a:noFill/>
          </a:ln>
        </c:spPr>
        <c:txPr>
          <a:bodyPr/>
          <a:lstStyle/>
          <a:p>
            <a:pPr>
              <a:defRPr sz="700">
                <a:latin typeface="Arial" panose="020B0604020202020204" pitchFamily="34" charset="0"/>
                <a:cs typeface="Arial" panose="020B0604020202020204" pitchFamily="34" charset="0"/>
              </a:defRPr>
            </a:pPr>
            <a:endParaRPr lang="en-US"/>
          </a:p>
        </c:txPr>
        <c:crossAx val="89181632"/>
        <c:crosses val="max"/>
        <c:crossBetween val="between"/>
      </c:valAx>
      <c:dateAx>
        <c:axId val="89181632"/>
        <c:scaling>
          <c:orientation val="minMax"/>
        </c:scaling>
        <c:delete val="1"/>
        <c:axPos val="t"/>
        <c:numFmt formatCode="mmm\-yy" sourceLinked="1"/>
        <c:majorTickMark val="out"/>
        <c:minorTickMark val="none"/>
        <c:tickLblPos val="nextTo"/>
        <c:crossAx val="2067724704"/>
        <c:crosses val="autoZero"/>
        <c:auto val="1"/>
        <c:lblOffset val="100"/>
        <c:baseTimeUnit val="months"/>
      </c:dateAx>
      <c:spPr>
        <a:noFill/>
        <a:ln w="25400">
          <a:noFill/>
        </a:ln>
      </c:spPr>
    </c:plotArea>
    <c:plotVisOnly val="1"/>
    <c:dispBlanksAs val="gap"/>
    <c:showDLblsOverMax val="0"/>
  </c:chart>
  <c:txPr>
    <a:bodyPr/>
    <a:lstStyle/>
    <a:p>
      <a:pPr>
        <a:defRPr sz="800">
          <a:solidFill>
            <a:schemeClr val="bg1">
              <a:lumMod val="50000"/>
            </a:schemeClr>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141395086030914E-2"/>
          <c:y val="1.69237175445054E-2"/>
          <c:w val="0.85801117308253128"/>
          <c:h val="0.92161185029395409"/>
        </c:manualLayout>
      </c:layout>
      <c:lineChart>
        <c:grouping val="standard"/>
        <c:varyColors val="0"/>
        <c:ser>
          <c:idx val="3"/>
          <c:order val="1"/>
          <c:tx>
            <c:strRef>
              <c:f>Sheet1!$D$1</c:f>
              <c:strCache>
                <c:ptCount val="1"/>
                <c:pt idx="0">
                  <c:v>Bankruptcy Index</c:v>
                </c:pt>
              </c:strCache>
            </c:strRef>
          </c:tx>
          <c:spPr>
            <a:ln w="19050">
              <a:solidFill>
                <a:srgbClr val="713892"/>
              </a:solidFill>
              <a:prstDash val="solid"/>
            </a:ln>
          </c:spPr>
          <c:marker>
            <c:symbol val="circle"/>
            <c:size val="5"/>
            <c:spPr>
              <a:solidFill>
                <a:srgbClr val="82509F"/>
              </a:solidFill>
              <a:ln>
                <a:noFill/>
              </a:ln>
            </c:spPr>
          </c:marker>
          <c:cat>
            <c:numRef>
              <c:f>Sheet1!$A$5:$A$18</c:f>
              <c:numCache>
                <c:formatCode>[$-409]mmm\-yy;@</c:formatCode>
                <c:ptCount val="13"/>
                <c:pt idx="0">
                  <c:v>44256</c:v>
                </c:pt>
                <c:pt idx="1">
                  <c:v>44287</c:v>
                </c:pt>
                <c:pt idx="2">
                  <c:v>44317</c:v>
                </c:pt>
                <c:pt idx="3">
                  <c:v>44348</c:v>
                </c:pt>
                <c:pt idx="4">
                  <c:v>44378</c:v>
                </c:pt>
                <c:pt idx="5">
                  <c:v>44409</c:v>
                </c:pt>
                <c:pt idx="6">
                  <c:v>44440</c:v>
                </c:pt>
                <c:pt idx="7">
                  <c:v>44470</c:v>
                </c:pt>
                <c:pt idx="8">
                  <c:v>44501</c:v>
                </c:pt>
                <c:pt idx="9">
                  <c:v>44531</c:v>
                </c:pt>
                <c:pt idx="10">
                  <c:v>44562</c:v>
                </c:pt>
                <c:pt idx="11">
                  <c:v>44593</c:v>
                </c:pt>
                <c:pt idx="12">
                  <c:v>44621</c:v>
                </c:pt>
              </c:numCache>
            </c:numRef>
          </c:cat>
          <c:val>
            <c:numRef>
              <c:f>Sheet1!$D$5:$D$18</c:f>
              <c:numCache>
                <c:formatCode>0.0</c:formatCode>
                <c:ptCount val="13"/>
                <c:pt idx="0">
                  <c:v>28.377095263348849</c:v>
                </c:pt>
                <c:pt idx="1">
                  <c:v>24.30072559165767</c:v>
                </c:pt>
                <c:pt idx="2">
                  <c:v>22.391662103628597</c:v>
                </c:pt>
                <c:pt idx="3">
                  <c:v>22.938030335371458</c:v>
                </c:pt>
                <c:pt idx="4">
                  <c:v>22.786314860301811</c:v>
                </c:pt>
                <c:pt idx="5">
                  <c:v>19.072953355520294</c:v>
                </c:pt>
                <c:pt idx="6">
                  <c:v>18.899999999999999</c:v>
                </c:pt>
                <c:pt idx="7">
                  <c:v>19.5</c:v>
                </c:pt>
                <c:pt idx="8">
                  <c:v>19.2</c:v>
                </c:pt>
                <c:pt idx="9">
                  <c:v>17.399999999999999</c:v>
                </c:pt>
                <c:pt idx="10">
                  <c:v>18.7</c:v>
                </c:pt>
                <c:pt idx="11">
                  <c:v>18.5</c:v>
                </c:pt>
                <c:pt idx="12">
                  <c:v>19.399999999999999</c:v>
                </c:pt>
              </c:numCache>
            </c:numRef>
          </c:val>
          <c:smooth val="0"/>
          <c:extLst>
            <c:ext xmlns:c16="http://schemas.microsoft.com/office/drawing/2014/chart" uri="{C3380CC4-5D6E-409C-BE32-E72D297353CC}">
              <c16:uniqueId val="{00000000-62F6-4D2C-84D1-DB62A71222C3}"/>
            </c:ext>
          </c:extLst>
        </c:ser>
        <c:dLbls>
          <c:showLegendKey val="0"/>
          <c:showVal val="0"/>
          <c:showCatName val="0"/>
          <c:showSerName val="0"/>
          <c:showPercent val="0"/>
          <c:showBubbleSize val="0"/>
        </c:dLbls>
        <c:marker val="1"/>
        <c:smooth val="0"/>
        <c:axId val="-2114030040"/>
        <c:axId val="-2115297960"/>
      </c:lineChart>
      <c:lineChart>
        <c:grouping val="standard"/>
        <c:varyColors val="0"/>
        <c:ser>
          <c:idx val="1"/>
          <c:order val="0"/>
          <c:tx>
            <c:strRef>
              <c:f>Sheet1!$C$1</c:f>
              <c:strCache>
                <c:ptCount val="1"/>
                <c:pt idx="0">
                  <c:v>Total Bankruptcies</c:v>
                </c:pt>
              </c:strCache>
            </c:strRef>
          </c:tx>
          <c:spPr>
            <a:ln w="22225">
              <a:solidFill>
                <a:schemeClr val="bg1">
                  <a:lumMod val="75000"/>
                </a:schemeClr>
              </a:solidFill>
            </a:ln>
          </c:spPr>
          <c:marker>
            <c:symbol val="circle"/>
            <c:size val="5"/>
            <c:spPr>
              <a:solidFill>
                <a:srgbClr val="A6A6A6"/>
              </a:solidFill>
              <a:ln>
                <a:noFill/>
              </a:ln>
            </c:spPr>
          </c:marker>
          <c:cat>
            <c:numRef>
              <c:f>Sheet1!$A$5:$A$18</c:f>
              <c:numCache>
                <c:formatCode>[$-409]mmm\-yy;@</c:formatCode>
                <c:ptCount val="13"/>
                <c:pt idx="0">
                  <c:v>44256</c:v>
                </c:pt>
                <c:pt idx="1">
                  <c:v>44287</c:v>
                </c:pt>
                <c:pt idx="2">
                  <c:v>44317</c:v>
                </c:pt>
                <c:pt idx="3">
                  <c:v>44348</c:v>
                </c:pt>
                <c:pt idx="4">
                  <c:v>44378</c:v>
                </c:pt>
                <c:pt idx="5">
                  <c:v>44409</c:v>
                </c:pt>
                <c:pt idx="6">
                  <c:v>44440</c:v>
                </c:pt>
                <c:pt idx="7">
                  <c:v>44470</c:v>
                </c:pt>
                <c:pt idx="8">
                  <c:v>44501</c:v>
                </c:pt>
                <c:pt idx="9">
                  <c:v>44531</c:v>
                </c:pt>
                <c:pt idx="10">
                  <c:v>44562</c:v>
                </c:pt>
                <c:pt idx="11">
                  <c:v>44593</c:v>
                </c:pt>
                <c:pt idx="12">
                  <c:v>44621</c:v>
                </c:pt>
              </c:numCache>
            </c:numRef>
          </c:cat>
          <c:val>
            <c:numRef>
              <c:f>Sheet1!$C$5:$C$18</c:f>
              <c:numCache>
                <c:formatCode>_(* #,##0.0_);_(* \(#,##0.0\);_(* "-"??_);_(@_)</c:formatCode>
                <c:ptCount val="13"/>
                <c:pt idx="0">
                  <c:v>38715</c:v>
                </c:pt>
                <c:pt idx="1">
                  <c:v>38899</c:v>
                </c:pt>
                <c:pt idx="2">
                  <c:v>39595</c:v>
                </c:pt>
                <c:pt idx="3">
                  <c:v>34707</c:v>
                </c:pt>
                <c:pt idx="4">
                  <c:v>32503</c:v>
                </c:pt>
                <c:pt idx="5">
                  <c:v>30993</c:v>
                </c:pt>
                <c:pt idx="6" formatCode="0.0">
                  <c:v>30702.567589999999</c:v>
                </c:pt>
                <c:pt idx="7" formatCode="_(* #,##0_);_(* \(#,##0\);_(* &quot;-&quot;??_);_(@_)">
                  <c:v>31747.478513277401</c:v>
                </c:pt>
                <c:pt idx="8" formatCode="General">
                  <c:v>30543.3</c:v>
                </c:pt>
                <c:pt idx="9" formatCode="0.0">
                  <c:v>30505</c:v>
                </c:pt>
                <c:pt idx="10" formatCode="0.0">
                  <c:v>31142</c:v>
                </c:pt>
                <c:pt idx="11" formatCode="_(* #,##0_);_(* \(#,##0\);_(* &quot;-&quot;??_);_(@_)">
                  <c:v>28850.290058148901</c:v>
                </c:pt>
              </c:numCache>
            </c:numRef>
          </c:val>
          <c:smooth val="0"/>
          <c:extLst>
            <c:ext xmlns:c16="http://schemas.microsoft.com/office/drawing/2014/chart" uri="{C3380CC4-5D6E-409C-BE32-E72D297353CC}">
              <c16:uniqueId val="{00000001-62F6-4D2C-84D1-DB62A71222C3}"/>
            </c:ext>
          </c:extLst>
        </c:ser>
        <c:dLbls>
          <c:showLegendKey val="0"/>
          <c:showVal val="0"/>
          <c:showCatName val="0"/>
          <c:showSerName val="0"/>
          <c:showPercent val="0"/>
          <c:showBubbleSize val="0"/>
        </c:dLbls>
        <c:marker val="1"/>
        <c:smooth val="0"/>
        <c:axId val="-2115077352"/>
        <c:axId val="-2115059352"/>
      </c:lineChart>
      <c:dateAx>
        <c:axId val="-2114030040"/>
        <c:scaling>
          <c:orientation val="minMax"/>
        </c:scaling>
        <c:delete val="1"/>
        <c:axPos val="b"/>
        <c:numFmt formatCode="[$-409]mmm\-yy;@" sourceLinked="1"/>
        <c:majorTickMark val="none"/>
        <c:minorTickMark val="none"/>
        <c:tickLblPos val="nextTo"/>
        <c:crossAx val="-2115297960"/>
        <c:crossesAt val="45"/>
        <c:auto val="1"/>
        <c:lblOffset val="100"/>
        <c:baseTimeUnit val="months"/>
        <c:majorUnit val="3"/>
      </c:dateAx>
      <c:valAx>
        <c:axId val="-2115297960"/>
        <c:scaling>
          <c:orientation val="minMax"/>
          <c:max val="60"/>
          <c:min val="0"/>
        </c:scaling>
        <c:delete val="0"/>
        <c:axPos val="l"/>
        <c:majorGridlines>
          <c:spPr>
            <a:ln>
              <a:noFill/>
            </a:ln>
          </c:spPr>
        </c:majorGridlines>
        <c:numFmt formatCode="0" sourceLinked="0"/>
        <c:majorTickMark val="none"/>
        <c:minorTickMark val="none"/>
        <c:tickLblPos val="low"/>
        <c:spPr>
          <a:ln>
            <a:noFill/>
          </a:ln>
        </c:spPr>
        <c:txPr>
          <a:bodyPr/>
          <a:lstStyle/>
          <a:p>
            <a:pPr>
              <a:defRPr sz="700">
                <a:latin typeface="Arial" panose="020B0604020202020204" pitchFamily="34" charset="0"/>
                <a:cs typeface="Arial" panose="020B0604020202020204" pitchFamily="34" charset="0"/>
              </a:defRPr>
            </a:pPr>
            <a:endParaRPr lang="en-US"/>
          </a:p>
        </c:txPr>
        <c:crossAx val="-2114030040"/>
        <c:crosses val="autoZero"/>
        <c:crossBetween val="between"/>
        <c:majorUnit val="5"/>
      </c:valAx>
      <c:valAx>
        <c:axId val="-2115059352"/>
        <c:scaling>
          <c:orientation val="minMax"/>
          <c:max val="80000"/>
          <c:min val="0"/>
        </c:scaling>
        <c:delete val="0"/>
        <c:axPos val="r"/>
        <c:numFmt formatCode="0" sourceLinked="0"/>
        <c:majorTickMark val="none"/>
        <c:minorTickMark val="none"/>
        <c:tickLblPos val="nextTo"/>
        <c:spPr>
          <a:ln>
            <a:noFill/>
          </a:ln>
        </c:spPr>
        <c:txPr>
          <a:bodyPr/>
          <a:lstStyle/>
          <a:p>
            <a:pPr>
              <a:defRPr sz="700"/>
            </a:pPr>
            <a:endParaRPr lang="en-US"/>
          </a:p>
        </c:txPr>
        <c:crossAx val="-2115077352"/>
        <c:crosses val="max"/>
        <c:crossBetween val="between"/>
        <c:majorUnit val="10000"/>
        <c:dispUnits>
          <c:builtInUnit val="thousands"/>
        </c:dispUnits>
      </c:valAx>
      <c:dateAx>
        <c:axId val="-2115077352"/>
        <c:scaling>
          <c:orientation val="minMax"/>
        </c:scaling>
        <c:delete val="0"/>
        <c:axPos val="t"/>
        <c:numFmt formatCode="[$-409]mmm\ yyyy;@" sourceLinked="0"/>
        <c:majorTickMark val="none"/>
        <c:minorTickMark val="none"/>
        <c:tickLblPos val="low"/>
        <c:spPr>
          <a:ln>
            <a:noFill/>
          </a:ln>
        </c:spPr>
        <c:txPr>
          <a:bodyPr anchor="b" anchorCtr="0"/>
          <a:lstStyle/>
          <a:p>
            <a:pPr>
              <a:defRPr sz="700"/>
            </a:pPr>
            <a:endParaRPr lang="en-US"/>
          </a:p>
        </c:txPr>
        <c:crossAx val="-2115059352"/>
        <c:crosses val="max"/>
        <c:auto val="1"/>
        <c:lblOffset val="100"/>
        <c:baseTimeUnit val="months"/>
        <c:majorUnit val="4"/>
      </c:dateAx>
      <c:spPr>
        <a:noFill/>
        <a:ln w="25400">
          <a:noFill/>
        </a:ln>
      </c:spPr>
    </c:plotArea>
    <c:plotVisOnly val="1"/>
    <c:dispBlanksAs val="gap"/>
    <c:showDLblsOverMax val="0"/>
  </c:chart>
  <c:txPr>
    <a:bodyPr/>
    <a:lstStyle/>
    <a:p>
      <a:pPr>
        <a:defRPr sz="800">
          <a:solidFill>
            <a:schemeClr val="bg1">
              <a:lumMod val="50000"/>
            </a:schemeClr>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9890505789949496E-2"/>
          <c:y val="1.9006419604065638E-2"/>
          <c:w val="0.89129980847319845"/>
          <c:h val="0.88623033545906105"/>
        </c:manualLayout>
      </c:layout>
      <c:lineChart>
        <c:grouping val="standard"/>
        <c:varyColors val="0"/>
        <c:ser>
          <c:idx val="0"/>
          <c:order val="1"/>
          <c:tx>
            <c:strRef>
              <c:f>Sheet1!$D$1</c:f>
              <c:strCache>
                <c:ptCount val="1"/>
                <c:pt idx="0">
                  <c:v>Bankruptcy Index</c:v>
                </c:pt>
              </c:strCache>
            </c:strRef>
          </c:tx>
          <c:spPr>
            <a:ln w="12700">
              <a:solidFill>
                <a:srgbClr val="713892"/>
              </a:solidFill>
            </a:ln>
          </c:spPr>
          <c:marker>
            <c:symbol val="circle"/>
            <c:size val="3"/>
            <c:spPr>
              <a:solidFill>
                <a:srgbClr val="7030A0"/>
              </a:solidFill>
              <a:ln>
                <a:noFill/>
              </a:ln>
            </c:spPr>
          </c:marker>
          <c:cat>
            <c:numRef>
              <c:f>Sheet1!$A$2:$A$182</c:f>
              <c:numCache>
                <c:formatCode>mmm\-yy</c:formatCode>
                <c:ptCount val="181"/>
                <c:pt idx="0">
                  <c:v>39142</c:v>
                </c:pt>
                <c:pt idx="1">
                  <c:v>39173</c:v>
                </c:pt>
                <c:pt idx="2">
                  <c:v>39203</c:v>
                </c:pt>
                <c:pt idx="3">
                  <c:v>39234</c:v>
                </c:pt>
                <c:pt idx="4">
                  <c:v>39264</c:v>
                </c:pt>
                <c:pt idx="5">
                  <c:v>39295</c:v>
                </c:pt>
                <c:pt idx="6">
                  <c:v>39326</c:v>
                </c:pt>
                <c:pt idx="7">
                  <c:v>39356</c:v>
                </c:pt>
                <c:pt idx="8">
                  <c:v>39387</c:v>
                </c:pt>
                <c:pt idx="9">
                  <c:v>39417</c:v>
                </c:pt>
                <c:pt idx="10">
                  <c:v>39448</c:v>
                </c:pt>
                <c:pt idx="11">
                  <c:v>39479</c:v>
                </c:pt>
                <c:pt idx="12">
                  <c:v>39508</c:v>
                </c:pt>
                <c:pt idx="13">
                  <c:v>39539</c:v>
                </c:pt>
                <c:pt idx="14">
                  <c:v>39569</c:v>
                </c:pt>
                <c:pt idx="15">
                  <c:v>39600</c:v>
                </c:pt>
                <c:pt idx="16">
                  <c:v>39630</c:v>
                </c:pt>
                <c:pt idx="17">
                  <c:v>39661</c:v>
                </c:pt>
                <c:pt idx="18">
                  <c:v>39692</c:v>
                </c:pt>
                <c:pt idx="19">
                  <c:v>39722</c:v>
                </c:pt>
                <c:pt idx="20">
                  <c:v>39753</c:v>
                </c:pt>
                <c:pt idx="21">
                  <c:v>39783</c:v>
                </c:pt>
                <c:pt idx="22">
                  <c:v>39814</c:v>
                </c:pt>
                <c:pt idx="23">
                  <c:v>39845</c:v>
                </c:pt>
                <c:pt idx="24">
                  <c:v>39873</c:v>
                </c:pt>
                <c:pt idx="25">
                  <c:v>39904</c:v>
                </c:pt>
                <c:pt idx="26">
                  <c:v>39934</c:v>
                </c:pt>
                <c:pt idx="27">
                  <c:v>39965</c:v>
                </c:pt>
                <c:pt idx="28">
                  <c:v>39995</c:v>
                </c:pt>
                <c:pt idx="29">
                  <c:v>40026</c:v>
                </c:pt>
                <c:pt idx="30">
                  <c:v>40057</c:v>
                </c:pt>
                <c:pt idx="31">
                  <c:v>40087</c:v>
                </c:pt>
                <c:pt idx="32">
                  <c:v>40118</c:v>
                </c:pt>
                <c:pt idx="33">
                  <c:v>40148</c:v>
                </c:pt>
                <c:pt idx="34">
                  <c:v>40179</c:v>
                </c:pt>
                <c:pt idx="35">
                  <c:v>40210</c:v>
                </c:pt>
                <c:pt idx="36">
                  <c:v>40238</c:v>
                </c:pt>
                <c:pt idx="37">
                  <c:v>40269</c:v>
                </c:pt>
                <c:pt idx="38">
                  <c:v>40299</c:v>
                </c:pt>
                <c:pt idx="39">
                  <c:v>40330</c:v>
                </c:pt>
                <c:pt idx="40">
                  <c:v>40360</c:v>
                </c:pt>
                <c:pt idx="41">
                  <c:v>40391</c:v>
                </c:pt>
                <c:pt idx="42">
                  <c:v>40422</c:v>
                </c:pt>
                <c:pt idx="43">
                  <c:v>40452</c:v>
                </c:pt>
                <c:pt idx="44">
                  <c:v>40483</c:v>
                </c:pt>
                <c:pt idx="45">
                  <c:v>40513</c:v>
                </c:pt>
                <c:pt idx="46">
                  <c:v>40544</c:v>
                </c:pt>
                <c:pt idx="47">
                  <c:v>40575</c:v>
                </c:pt>
                <c:pt idx="48">
                  <c:v>40603</c:v>
                </c:pt>
                <c:pt idx="49">
                  <c:v>40634</c:v>
                </c:pt>
                <c:pt idx="50">
                  <c:v>40664</c:v>
                </c:pt>
                <c:pt idx="51">
                  <c:v>40695</c:v>
                </c:pt>
                <c:pt idx="52">
                  <c:v>40725</c:v>
                </c:pt>
                <c:pt idx="53">
                  <c:v>40756</c:v>
                </c:pt>
                <c:pt idx="54">
                  <c:v>40787</c:v>
                </c:pt>
                <c:pt idx="55">
                  <c:v>40817</c:v>
                </c:pt>
                <c:pt idx="56">
                  <c:v>40848</c:v>
                </c:pt>
                <c:pt idx="57">
                  <c:v>40878</c:v>
                </c:pt>
                <c:pt idx="58">
                  <c:v>40909</c:v>
                </c:pt>
                <c:pt idx="59">
                  <c:v>40940</c:v>
                </c:pt>
                <c:pt idx="60">
                  <c:v>40969</c:v>
                </c:pt>
                <c:pt idx="61">
                  <c:v>41000</c:v>
                </c:pt>
                <c:pt idx="62">
                  <c:v>41030</c:v>
                </c:pt>
                <c:pt idx="63">
                  <c:v>41061</c:v>
                </c:pt>
                <c:pt idx="64">
                  <c:v>41091</c:v>
                </c:pt>
                <c:pt idx="65">
                  <c:v>41122</c:v>
                </c:pt>
                <c:pt idx="66">
                  <c:v>41153</c:v>
                </c:pt>
                <c:pt idx="67">
                  <c:v>41183</c:v>
                </c:pt>
                <c:pt idx="68">
                  <c:v>41214</c:v>
                </c:pt>
                <c:pt idx="69">
                  <c:v>41244</c:v>
                </c:pt>
                <c:pt idx="70">
                  <c:v>41275</c:v>
                </c:pt>
                <c:pt idx="71">
                  <c:v>41306</c:v>
                </c:pt>
                <c:pt idx="72">
                  <c:v>41334</c:v>
                </c:pt>
                <c:pt idx="73">
                  <c:v>41365</c:v>
                </c:pt>
                <c:pt idx="74">
                  <c:v>41395</c:v>
                </c:pt>
                <c:pt idx="75">
                  <c:v>41426</c:v>
                </c:pt>
                <c:pt idx="76">
                  <c:v>41456</c:v>
                </c:pt>
                <c:pt idx="77">
                  <c:v>41487</c:v>
                </c:pt>
                <c:pt idx="78">
                  <c:v>41518</c:v>
                </c:pt>
                <c:pt idx="79">
                  <c:v>41548</c:v>
                </c:pt>
                <c:pt idx="80">
                  <c:v>41579</c:v>
                </c:pt>
                <c:pt idx="81">
                  <c:v>41609</c:v>
                </c:pt>
                <c:pt idx="82">
                  <c:v>41640</c:v>
                </c:pt>
                <c:pt idx="83">
                  <c:v>41671</c:v>
                </c:pt>
                <c:pt idx="84">
                  <c:v>41699</c:v>
                </c:pt>
                <c:pt idx="85">
                  <c:v>41730</c:v>
                </c:pt>
                <c:pt idx="86">
                  <c:v>41760</c:v>
                </c:pt>
                <c:pt idx="87">
                  <c:v>41791</c:v>
                </c:pt>
                <c:pt idx="88">
                  <c:v>41821</c:v>
                </c:pt>
                <c:pt idx="89">
                  <c:v>41852</c:v>
                </c:pt>
                <c:pt idx="90">
                  <c:v>41883</c:v>
                </c:pt>
                <c:pt idx="91">
                  <c:v>41913</c:v>
                </c:pt>
                <c:pt idx="92">
                  <c:v>41944</c:v>
                </c:pt>
                <c:pt idx="93">
                  <c:v>41974</c:v>
                </c:pt>
                <c:pt idx="94">
                  <c:v>42005</c:v>
                </c:pt>
                <c:pt idx="95">
                  <c:v>42036</c:v>
                </c:pt>
                <c:pt idx="96">
                  <c:v>42064</c:v>
                </c:pt>
                <c:pt idx="97">
                  <c:v>42095</c:v>
                </c:pt>
                <c:pt idx="98">
                  <c:v>42125</c:v>
                </c:pt>
                <c:pt idx="99">
                  <c:v>42156</c:v>
                </c:pt>
                <c:pt idx="100">
                  <c:v>42186</c:v>
                </c:pt>
                <c:pt idx="101">
                  <c:v>42217</c:v>
                </c:pt>
                <c:pt idx="102">
                  <c:v>42248</c:v>
                </c:pt>
                <c:pt idx="103">
                  <c:v>42278</c:v>
                </c:pt>
                <c:pt idx="104">
                  <c:v>42309</c:v>
                </c:pt>
                <c:pt idx="105">
                  <c:v>42339</c:v>
                </c:pt>
                <c:pt idx="106">
                  <c:v>42370</c:v>
                </c:pt>
                <c:pt idx="107">
                  <c:v>42401</c:v>
                </c:pt>
                <c:pt idx="108">
                  <c:v>42430</c:v>
                </c:pt>
                <c:pt idx="109">
                  <c:v>42461</c:v>
                </c:pt>
                <c:pt idx="110">
                  <c:v>42491</c:v>
                </c:pt>
                <c:pt idx="111">
                  <c:v>42522</c:v>
                </c:pt>
                <c:pt idx="112">
                  <c:v>42552</c:v>
                </c:pt>
                <c:pt idx="113">
                  <c:v>42583</c:v>
                </c:pt>
                <c:pt idx="114">
                  <c:v>42614</c:v>
                </c:pt>
                <c:pt idx="115">
                  <c:v>42644</c:v>
                </c:pt>
                <c:pt idx="116">
                  <c:v>42675</c:v>
                </c:pt>
                <c:pt idx="117">
                  <c:v>42705</c:v>
                </c:pt>
                <c:pt idx="118">
                  <c:v>42736</c:v>
                </c:pt>
                <c:pt idx="119">
                  <c:v>42767</c:v>
                </c:pt>
                <c:pt idx="120">
                  <c:v>42795</c:v>
                </c:pt>
                <c:pt idx="121">
                  <c:v>42826</c:v>
                </c:pt>
                <c:pt idx="122">
                  <c:v>42856</c:v>
                </c:pt>
                <c:pt idx="123">
                  <c:v>42887</c:v>
                </c:pt>
                <c:pt idx="124">
                  <c:v>42917</c:v>
                </c:pt>
                <c:pt idx="125">
                  <c:v>42948</c:v>
                </c:pt>
                <c:pt idx="126">
                  <c:v>42979</c:v>
                </c:pt>
                <c:pt idx="127">
                  <c:v>43009</c:v>
                </c:pt>
                <c:pt idx="128">
                  <c:v>43040</c:v>
                </c:pt>
                <c:pt idx="129">
                  <c:v>43070</c:v>
                </c:pt>
                <c:pt idx="130">
                  <c:v>43101</c:v>
                </c:pt>
                <c:pt idx="131">
                  <c:v>43132</c:v>
                </c:pt>
                <c:pt idx="132">
                  <c:v>43160</c:v>
                </c:pt>
                <c:pt idx="133">
                  <c:v>43191</c:v>
                </c:pt>
                <c:pt idx="134">
                  <c:v>43221</c:v>
                </c:pt>
                <c:pt idx="135">
                  <c:v>43252</c:v>
                </c:pt>
                <c:pt idx="136">
                  <c:v>43282</c:v>
                </c:pt>
                <c:pt idx="137">
                  <c:v>43313</c:v>
                </c:pt>
                <c:pt idx="138">
                  <c:v>43344</c:v>
                </c:pt>
                <c:pt idx="139">
                  <c:v>43374</c:v>
                </c:pt>
                <c:pt idx="140">
                  <c:v>43405</c:v>
                </c:pt>
                <c:pt idx="141">
                  <c:v>43435</c:v>
                </c:pt>
                <c:pt idx="142">
                  <c:v>43466</c:v>
                </c:pt>
                <c:pt idx="143">
                  <c:v>43497</c:v>
                </c:pt>
                <c:pt idx="144">
                  <c:v>43525</c:v>
                </c:pt>
                <c:pt idx="145">
                  <c:v>43556</c:v>
                </c:pt>
                <c:pt idx="146">
                  <c:v>43586</c:v>
                </c:pt>
                <c:pt idx="147">
                  <c:v>43617</c:v>
                </c:pt>
                <c:pt idx="148">
                  <c:v>43647</c:v>
                </c:pt>
                <c:pt idx="149">
                  <c:v>43678</c:v>
                </c:pt>
                <c:pt idx="150">
                  <c:v>43709</c:v>
                </c:pt>
                <c:pt idx="151">
                  <c:v>43739</c:v>
                </c:pt>
                <c:pt idx="152">
                  <c:v>43770</c:v>
                </c:pt>
                <c:pt idx="153">
                  <c:v>43800</c:v>
                </c:pt>
                <c:pt idx="154">
                  <c:v>43831</c:v>
                </c:pt>
                <c:pt idx="155">
                  <c:v>43862</c:v>
                </c:pt>
                <c:pt idx="156">
                  <c:v>43891</c:v>
                </c:pt>
                <c:pt idx="157">
                  <c:v>43922</c:v>
                </c:pt>
                <c:pt idx="158">
                  <c:v>43952</c:v>
                </c:pt>
                <c:pt idx="159">
                  <c:v>43983</c:v>
                </c:pt>
                <c:pt idx="160">
                  <c:v>44013</c:v>
                </c:pt>
                <c:pt idx="161">
                  <c:v>44044</c:v>
                </c:pt>
                <c:pt idx="162">
                  <c:v>44075</c:v>
                </c:pt>
                <c:pt idx="163">
                  <c:v>44105</c:v>
                </c:pt>
                <c:pt idx="164">
                  <c:v>44136</c:v>
                </c:pt>
                <c:pt idx="165">
                  <c:v>44166</c:v>
                </c:pt>
                <c:pt idx="166">
                  <c:v>44197</c:v>
                </c:pt>
                <c:pt idx="167">
                  <c:v>44228</c:v>
                </c:pt>
                <c:pt idx="168">
                  <c:v>44256</c:v>
                </c:pt>
                <c:pt idx="169">
                  <c:v>44287</c:v>
                </c:pt>
                <c:pt idx="170">
                  <c:v>44317</c:v>
                </c:pt>
                <c:pt idx="171">
                  <c:v>44348</c:v>
                </c:pt>
                <c:pt idx="172">
                  <c:v>44378</c:v>
                </c:pt>
                <c:pt idx="173">
                  <c:v>44409</c:v>
                </c:pt>
                <c:pt idx="174">
                  <c:v>44440</c:v>
                </c:pt>
                <c:pt idx="175">
                  <c:v>44470</c:v>
                </c:pt>
                <c:pt idx="176">
                  <c:v>44501</c:v>
                </c:pt>
                <c:pt idx="177">
                  <c:v>44531</c:v>
                </c:pt>
                <c:pt idx="178">
                  <c:v>44562</c:v>
                </c:pt>
                <c:pt idx="179">
                  <c:v>44593</c:v>
                </c:pt>
                <c:pt idx="180">
                  <c:v>44621</c:v>
                </c:pt>
              </c:numCache>
            </c:numRef>
          </c:cat>
          <c:val>
            <c:numRef>
              <c:f>Sheet1!$D$2:$D$182</c:f>
              <c:numCache>
                <c:formatCode>0.00</c:formatCode>
                <c:ptCount val="181"/>
                <c:pt idx="0">
                  <c:v>57.872197798358052</c:v>
                </c:pt>
                <c:pt idx="1">
                  <c:v>54.795252345153635</c:v>
                </c:pt>
                <c:pt idx="2">
                  <c:v>59.132598281439208</c:v>
                </c:pt>
                <c:pt idx="3">
                  <c:v>61.265749961829407</c:v>
                </c:pt>
                <c:pt idx="4">
                  <c:v>65.269191480558803</c:v>
                </c:pt>
                <c:pt idx="5">
                  <c:v>63.476629435887318</c:v>
                </c:pt>
                <c:pt idx="6">
                  <c:v>68.891780257362171</c:v>
                </c:pt>
                <c:pt idx="7">
                  <c:v>76.315153696504296</c:v>
                </c:pt>
                <c:pt idx="8">
                  <c:v>75.424595445336038</c:v>
                </c:pt>
                <c:pt idx="9">
                  <c:v>73.313536054527191</c:v>
                </c:pt>
                <c:pt idx="10">
                  <c:v>79.723260389544834</c:v>
                </c:pt>
                <c:pt idx="11">
                  <c:v>75.955782011854126</c:v>
                </c:pt>
                <c:pt idx="12">
                  <c:v>78.985539319258152</c:v>
                </c:pt>
                <c:pt idx="13">
                  <c:v>77.990546467894248</c:v>
                </c:pt>
                <c:pt idx="14">
                  <c:v>78.845960645353273</c:v>
                </c:pt>
                <c:pt idx="15">
                  <c:v>82.505729990843633</c:v>
                </c:pt>
                <c:pt idx="16">
                  <c:v>86.311475214568446</c:v>
                </c:pt>
                <c:pt idx="17">
                  <c:v>88.04788053582844</c:v>
                </c:pt>
                <c:pt idx="18">
                  <c:v>95.473595426849371</c:v>
                </c:pt>
                <c:pt idx="19">
                  <c:v>103.2302809149047</c:v>
                </c:pt>
                <c:pt idx="20">
                  <c:v>101.82679887612063</c:v>
                </c:pt>
                <c:pt idx="21">
                  <c:v>104.15161951331335</c:v>
                </c:pt>
                <c:pt idx="22">
                  <c:v>110.81200938329438</c:v>
                </c:pt>
                <c:pt idx="23">
                  <c:v>103.81389908097725</c:v>
                </c:pt>
                <c:pt idx="24">
                  <c:v>103.12836995174237</c:v>
                </c:pt>
                <c:pt idx="25">
                  <c:v>96.227107242305649</c:v>
                </c:pt>
                <c:pt idx="26">
                  <c:v>100.41192559173436</c:v>
                </c:pt>
                <c:pt idx="27">
                  <c:v>104.4478232180621</c:v>
                </c:pt>
                <c:pt idx="28">
                  <c:v>102.58165198667663</c:v>
                </c:pt>
                <c:pt idx="29">
                  <c:v>107.19566094172637</c:v>
                </c:pt>
                <c:pt idx="30">
                  <c:v>103.29885375514</c:v>
                </c:pt>
                <c:pt idx="31">
                  <c:v>103.84394067179782</c:v>
                </c:pt>
                <c:pt idx="32">
                  <c:v>108.47999407486088</c:v>
                </c:pt>
                <c:pt idx="33">
                  <c:v>105.62931636130844</c:v>
                </c:pt>
                <c:pt idx="34">
                  <c:v>108.92339394028305</c:v>
                </c:pt>
                <c:pt idx="35">
                  <c:v>108.41308345605825</c:v>
                </c:pt>
                <c:pt idx="36">
                  <c:v>103.4527067686645</c:v>
                </c:pt>
                <c:pt idx="37">
                  <c:v>95.804875286327999</c:v>
                </c:pt>
                <c:pt idx="38">
                  <c:v>95.84374144712082</c:v>
                </c:pt>
                <c:pt idx="39">
                  <c:v>96.657378480818906</c:v>
                </c:pt>
                <c:pt idx="40">
                  <c:v>98.018976460682708</c:v>
                </c:pt>
                <c:pt idx="41">
                  <c:v>96.965210205530965</c:v>
                </c:pt>
                <c:pt idx="42">
                  <c:v>99.156345682484343</c:v>
                </c:pt>
                <c:pt idx="43">
                  <c:v>96.585818753009605</c:v>
                </c:pt>
                <c:pt idx="44">
                  <c:v>96.813492636386897</c:v>
                </c:pt>
                <c:pt idx="45">
                  <c:v>90.932240587417283</c:v>
                </c:pt>
                <c:pt idx="46">
                  <c:v>95.834034450611412</c:v>
                </c:pt>
                <c:pt idx="47">
                  <c:v>96.11787873568008</c:v>
                </c:pt>
                <c:pt idx="48">
                  <c:v>91.726826137160415</c:v>
                </c:pt>
                <c:pt idx="49">
                  <c:v>85.214926102860318</c:v>
                </c:pt>
                <c:pt idx="50">
                  <c:v>82.312770847161659</c:v>
                </c:pt>
                <c:pt idx="51">
                  <c:v>78.812828589657698</c:v>
                </c:pt>
                <c:pt idx="52">
                  <c:v>79.668582704122599</c:v>
                </c:pt>
                <c:pt idx="53">
                  <c:v>79.726864382237181</c:v>
                </c:pt>
                <c:pt idx="54">
                  <c:v>79.126676552667831</c:v>
                </c:pt>
                <c:pt idx="55">
                  <c:v>78.516911517972858</c:v>
                </c:pt>
                <c:pt idx="56">
                  <c:v>78.479334091553767</c:v>
                </c:pt>
                <c:pt idx="57">
                  <c:v>76.938393439340501</c:v>
                </c:pt>
                <c:pt idx="58">
                  <c:v>82.37854551128072</c:v>
                </c:pt>
                <c:pt idx="59">
                  <c:v>79.088559978907185</c:v>
                </c:pt>
                <c:pt idx="60">
                  <c:v>73.540195350781318</c:v>
                </c:pt>
                <c:pt idx="61">
                  <c:v>70.607849883052523</c:v>
                </c:pt>
                <c:pt idx="62">
                  <c:v>67.803421852422957</c:v>
                </c:pt>
                <c:pt idx="63">
                  <c:v>71.993549529706911</c:v>
                </c:pt>
                <c:pt idx="64">
                  <c:v>71.723976114973198</c:v>
                </c:pt>
                <c:pt idx="65">
                  <c:v>68.976873345435635</c:v>
                </c:pt>
                <c:pt idx="66">
                  <c:v>68.597678231916277</c:v>
                </c:pt>
                <c:pt idx="67">
                  <c:v>73.751577928234298</c:v>
                </c:pt>
                <c:pt idx="68">
                  <c:v>69.810444736785726</c:v>
                </c:pt>
                <c:pt idx="69">
                  <c:v>68.955841621861751</c:v>
                </c:pt>
                <c:pt idx="70">
                  <c:v>70.594134152157167</c:v>
                </c:pt>
                <c:pt idx="71">
                  <c:v>67.700489889525329</c:v>
                </c:pt>
                <c:pt idx="72">
                  <c:v>69.135124087719575</c:v>
                </c:pt>
                <c:pt idx="73">
                  <c:v>64.084059641884224</c:v>
                </c:pt>
                <c:pt idx="74">
                  <c:v>58.544762592578024</c:v>
                </c:pt>
                <c:pt idx="75">
                  <c:v>60.032683952240426</c:v>
                </c:pt>
                <c:pt idx="76">
                  <c:v>63.328776928251173</c:v>
                </c:pt>
                <c:pt idx="77">
                  <c:v>61.87067826878291</c:v>
                </c:pt>
                <c:pt idx="78">
                  <c:v>64.216490795860437</c:v>
                </c:pt>
                <c:pt idx="79">
                  <c:v>60.040099631488665</c:v>
                </c:pt>
                <c:pt idx="80">
                  <c:v>60.809306190007682</c:v>
                </c:pt>
                <c:pt idx="81">
                  <c:v>57.282434782948521</c:v>
                </c:pt>
                <c:pt idx="82">
                  <c:v>61.774390295254719</c:v>
                </c:pt>
                <c:pt idx="83">
                  <c:v>64.403804962851879</c:v>
                </c:pt>
                <c:pt idx="84">
                  <c:v>62.506601505877143</c:v>
                </c:pt>
                <c:pt idx="85">
                  <c:v>59.455005894333659</c:v>
                </c:pt>
                <c:pt idx="86">
                  <c:v>57.238368611691556</c:v>
                </c:pt>
                <c:pt idx="87">
                  <c:v>58.550010493581759</c:v>
                </c:pt>
                <c:pt idx="88">
                  <c:v>60.596265378016852</c:v>
                </c:pt>
                <c:pt idx="89">
                  <c:v>58.446136649729418</c:v>
                </c:pt>
                <c:pt idx="90">
                  <c:v>54.089747738157776</c:v>
                </c:pt>
                <c:pt idx="91">
                  <c:v>55.345582019162144</c:v>
                </c:pt>
                <c:pt idx="92">
                  <c:v>54.019845419477733</c:v>
                </c:pt>
                <c:pt idx="93">
                  <c:v>54.561114728892044</c:v>
                </c:pt>
                <c:pt idx="94">
                  <c:v>59.85776246702271</c:v>
                </c:pt>
                <c:pt idx="95">
                  <c:v>56.220213482341727</c:v>
                </c:pt>
                <c:pt idx="96">
                  <c:v>53.399626436447001</c:v>
                </c:pt>
                <c:pt idx="97">
                  <c:v>50.341630091240845</c:v>
                </c:pt>
                <c:pt idx="98">
                  <c:v>52.188491979524407</c:v>
                </c:pt>
                <c:pt idx="99">
                  <c:v>51.385654869190134</c:v>
                </c:pt>
                <c:pt idx="100">
                  <c:v>50.411688233470628</c:v>
                </c:pt>
                <c:pt idx="101">
                  <c:v>50.854278858253835</c:v>
                </c:pt>
                <c:pt idx="102">
                  <c:v>54.140902441606428</c:v>
                </c:pt>
                <c:pt idx="103" formatCode="0.0">
                  <c:v>51.153020688650194</c:v>
                </c:pt>
                <c:pt idx="104" formatCode="0.0">
                  <c:v>47.180509130585094</c:v>
                </c:pt>
                <c:pt idx="105" formatCode="0.0">
                  <c:v>50.472819620359388</c:v>
                </c:pt>
                <c:pt idx="106" formatCode="0.0">
                  <c:v>51.220154182384611</c:v>
                </c:pt>
                <c:pt idx="107" formatCode="0.0">
                  <c:v>49.830932844018363</c:v>
                </c:pt>
                <c:pt idx="108" formatCode="0.0">
                  <c:v>48.150313993869027</c:v>
                </c:pt>
                <c:pt idx="109" formatCode="0.0">
                  <c:v>48.163096717961785</c:v>
                </c:pt>
                <c:pt idx="110" formatCode="0.0">
                  <c:v>46.779062360625339</c:v>
                </c:pt>
                <c:pt idx="111" formatCode="0.0">
                  <c:v>48.957202619145065</c:v>
                </c:pt>
                <c:pt idx="112" formatCode="0.0">
                  <c:v>47.352377397681288</c:v>
                </c:pt>
                <c:pt idx="113" formatCode="0.0">
                  <c:v>48.016066505109485</c:v>
                </c:pt>
                <c:pt idx="114" formatCode="0.0">
                  <c:v>49.295415618317477</c:v>
                </c:pt>
                <c:pt idx="115" formatCode="0.0">
                  <c:v>50.68184047474935</c:v>
                </c:pt>
                <c:pt idx="116" formatCode="0.0">
                  <c:v>49.862474934356371</c:v>
                </c:pt>
                <c:pt idx="117" formatCode="0.0">
                  <c:v>49.69478557372291</c:v>
                </c:pt>
                <c:pt idx="118" formatCode="0.0">
                  <c:v>49.955446623423825</c:v>
                </c:pt>
                <c:pt idx="119" formatCode="0.0">
                  <c:v>49.247440033562384</c:v>
                </c:pt>
                <c:pt idx="120" formatCode="0.0">
                  <c:v>46.737149971800697</c:v>
                </c:pt>
                <c:pt idx="121" formatCode="0.0">
                  <c:v>46.334935154595982</c:v>
                </c:pt>
                <c:pt idx="122" formatCode="0.0">
                  <c:v>46.834479512467567</c:v>
                </c:pt>
                <c:pt idx="123" formatCode="0.0">
                  <c:v>44.640497738859601</c:v>
                </c:pt>
                <c:pt idx="124" formatCode="0.0">
                  <c:v>45.136192068393974</c:v>
                </c:pt>
                <c:pt idx="125" formatCode="0.0">
                  <c:v>46.674570882065538</c:v>
                </c:pt>
                <c:pt idx="126" formatCode="0.0">
                  <c:v>47.253754435618042</c:v>
                </c:pt>
                <c:pt idx="127" formatCode="0.0">
                  <c:v>49.027924094653571</c:v>
                </c:pt>
                <c:pt idx="128" formatCode="0.0">
                  <c:v>48.144045884215153</c:v>
                </c:pt>
                <c:pt idx="129" formatCode="0.0">
                  <c:v>46.408329240096705</c:v>
                </c:pt>
                <c:pt idx="130" formatCode="0.0">
                  <c:v>51.230627732660786</c:v>
                </c:pt>
                <c:pt idx="131" formatCode="0.0">
                  <c:v>49.217695332981208</c:v>
                </c:pt>
                <c:pt idx="132" formatCode="0.0">
                  <c:v>46.250203744767774</c:v>
                </c:pt>
                <c:pt idx="133" formatCode="0.0">
                  <c:v>46.63735884244123</c:v>
                </c:pt>
                <c:pt idx="134" formatCode="0.0">
                  <c:v>46.377749319946822</c:v>
                </c:pt>
                <c:pt idx="135" formatCode="0.0">
                  <c:v>49.904893776104764</c:v>
                </c:pt>
                <c:pt idx="136" formatCode="0.0">
                  <c:v>47.444594557880251</c:v>
                </c:pt>
                <c:pt idx="137" formatCode="0.0">
                  <c:v>47.904325349831439</c:v>
                </c:pt>
                <c:pt idx="138" formatCode="0.0">
                  <c:v>45.982013111362491</c:v>
                </c:pt>
                <c:pt idx="139" formatCode="0.0">
                  <c:v>48.916492874923932</c:v>
                </c:pt>
                <c:pt idx="140" formatCode="0.0">
                  <c:v>50.728789190785342</c:v>
                </c:pt>
                <c:pt idx="141" formatCode="0.0">
                  <c:v>46.950355602732756</c:v>
                </c:pt>
                <c:pt idx="142" formatCode="0.0">
                  <c:v>51.221618625946931</c:v>
                </c:pt>
                <c:pt idx="143" formatCode="0.0">
                  <c:v>50.69407767795601</c:v>
                </c:pt>
                <c:pt idx="144" formatCode="0.0">
                  <c:v>50.868532512239838</c:v>
                </c:pt>
                <c:pt idx="145">
                  <c:v>55.150307506523887</c:v>
                </c:pt>
                <c:pt idx="146">
                  <c:v>57.073006854097471</c:v>
                </c:pt>
                <c:pt idx="147">
                  <c:v>49.357422121387252</c:v>
                </c:pt>
                <c:pt idx="148">
                  <c:v>50.985310546771878</c:v>
                </c:pt>
                <c:pt idx="149">
                  <c:v>50.018961114494545</c:v>
                </c:pt>
                <c:pt idx="150">
                  <c:v>47.760034739049814</c:v>
                </c:pt>
                <c:pt idx="151">
                  <c:v>50.94829049038686</c:v>
                </c:pt>
                <c:pt idx="152">
                  <c:v>50.328725268047883</c:v>
                </c:pt>
                <c:pt idx="153" formatCode="0.0">
                  <c:v>48.106464271431562</c:v>
                </c:pt>
                <c:pt idx="154" formatCode="0.0">
                  <c:v>44.593606767207127</c:v>
                </c:pt>
                <c:pt idx="155" formatCode="0.0">
                  <c:v>41.80197280624494</c:v>
                </c:pt>
                <c:pt idx="156" formatCode="0.0">
                  <c:v>33.498522773258408</c:v>
                </c:pt>
                <c:pt idx="157" formatCode="0.0">
                  <c:v>26.393085399401865</c:v>
                </c:pt>
                <c:pt idx="158" formatCode="0.0">
                  <c:v>25.563557793502046</c:v>
                </c:pt>
                <c:pt idx="159" formatCode="0.0">
                  <c:v>23.369403058915861</c:v>
                </c:pt>
                <c:pt idx="160" formatCode="0.0">
                  <c:v>30.289027982714117</c:v>
                </c:pt>
                <c:pt idx="161" formatCode="0.0">
                  <c:v>28.242421973716205</c:v>
                </c:pt>
                <c:pt idx="162" formatCode="0.0">
                  <c:v>28.783159117014229</c:v>
                </c:pt>
                <c:pt idx="163" formatCode="0.0">
                  <c:v>30.754339321812797</c:v>
                </c:pt>
                <c:pt idx="164" formatCode="0.0">
                  <c:v>31.6970097310714</c:v>
                </c:pt>
                <c:pt idx="165" formatCode="0.0">
                  <c:v>29.945902377184435</c:v>
                </c:pt>
                <c:pt idx="166" formatCode="0.0">
                  <c:v>27.958100252714317</c:v>
                </c:pt>
                <c:pt idx="167" formatCode="0.0">
                  <c:v>27.266187948867909</c:v>
                </c:pt>
                <c:pt idx="168" formatCode="0.0">
                  <c:v>28.377095263348849</c:v>
                </c:pt>
                <c:pt idx="169" formatCode="0.0">
                  <c:v>24.30072559165767</c:v>
                </c:pt>
                <c:pt idx="170" formatCode="0.0">
                  <c:v>22.391662103628597</c:v>
                </c:pt>
                <c:pt idx="171" formatCode="0.0">
                  <c:v>22.938030335371458</c:v>
                </c:pt>
                <c:pt idx="172" formatCode="0.0">
                  <c:v>22.786314860301811</c:v>
                </c:pt>
                <c:pt idx="173" formatCode="0.0">
                  <c:v>19.072953355520294</c:v>
                </c:pt>
                <c:pt idx="174" formatCode="0.0">
                  <c:v>18.851135982496675</c:v>
                </c:pt>
                <c:pt idx="175" formatCode="0.0">
                  <c:v>19.504305457198864</c:v>
                </c:pt>
                <c:pt idx="176" formatCode="0.0">
                  <c:v>19.247850596458253</c:v>
                </c:pt>
                <c:pt idx="177" formatCode="0.0">
                  <c:v>17.399999999999999</c:v>
                </c:pt>
                <c:pt idx="178" formatCode="0.0">
                  <c:v>18.7</c:v>
                </c:pt>
                <c:pt idx="179" formatCode="0.0">
                  <c:v>18.5</c:v>
                </c:pt>
                <c:pt idx="180" formatCode="0.0">
                  <c:v>19.399999999999999</c:v>
                </c:pt>
              </c:numCache>
            </c:numRef>
          </c:val>
          <c:smooth val="0"/>
          <c:extLst>
            <c:ext xmlns:c16="http://schemas.microsoft.com/office/drawing/2014/chart" uri="{C3380CC4-5D6E-409C-BE32-E72D297353CC}">
              <c16:uniqueId val="{00000000-F2B0-4A55-A609-82DEFE7809F1}"/>
            </c:ext>
          </c:extLst>
        </c:ser>
        <c:dLbls>
          <c:showLegendKey val="0"/>
          <c:showVal val="0"/>
          <c:showCatName val="0"/>
          <c:showSerName val="0"/>
          <c:showPercent val="0"/>
          <c:showBubbleSize val="0"/>
        </c:dLbls>
        <c:marker val="1"/>
        <c:smooth val="0"/>
        <c:axId val="-2115275720"/>
        <c:axId val="-2120643304"/>
      </c:lineChart>
      <c:lineChart>
        <c:grouping val="standard"/>
        <c:varyColors val="0"/>
        <c:ser>
          <c:idx val="2"/>
          <c:order val="0"/>
          <c:tx>
            <c:strRef>
              <c:f>Sheet1!$C$1</c:f>
              <c:strCache>
                <c:ptCount val="1"/>
                <c:pt idx="0">
                  <c:v>Total Bankruptcies</c:v>
                </c:pt>
              </c:strCache>
            </c:strRef>
          </c:tx>
          <c:spPr>
            <a:ln w="15875"/>
          </c:spPr>
          <c:marker>
            <c:symbol val="circle"/>
            <c:size val="3"/>
          </c:marker>
          <c:cat>
            <c:numRef>
              <c:f>Sheet1!$A$2:$A$182</c:f>
              <c:numCache>
                <c:formatCode>mmm\-yy</c:formatCode>
                <c:ptCount val="181"/>
                <c:pt idx="0">
                  <c:v>39142</c:v>
                </c:pt>
                <c:pt idx="1">
                  <c:v>39173</c:v>
                </c:pt>
                <c:pt idx="2">
                  <c:v>39203</c:v>
                </c:pt>
                <c:pt idx="3">
                  <c:v>39234</c:v>
                </c:pt>
                <c:pt idx="4">
                  <c:v>39264</c:v>
                </c:pt>
                <c:pt idx="5">
                  <c:v>39295</c:v>
                </c:pt>
                <c:pt idx="6">
                  <c:v>39326</c:v>
                </c:pt>
                <c:pt idx="7">
                  <c:v>39356</c:v>
                </c:pt>
                <c:pt idx="8">
                  <c:v>39387</c:v>
                </c:pt>
                <c:pt idx="9">
                  <c:v>39417</c:v>
                </c:pt>
                <c:pt idx="10">
                  <c:v>39448</c:v>
                </c:pt>
                <c:pt idx="11">
                  <c:v>39479</c:v>
                </c:pt>
                <c:pt idx="12">
                  <c:v>39508</c:v>
                </c:pt>
                <c:pt idx="13">
                  <c:v>39539</c:v>
                </c:pt>
                <c:pt idx="14">
                  <c:v>39569</c:v>
                </c:pt>
                <c:pt idx="15">
                  <c:v>39600</c:v>
                </c:pt>
                <c:pt idx="16">
                  <c:v>39630</c:v>
                </c:pt>
                <c:pt idx="17">
                  <c:v>39661</c:v>
                </c:pt>
                <c:pt idx="18">
                  <c:v>39692</c:v>
                </c:pt>
                <c:pt idx="19">
                  <c:v>39722</c:v>
                </c:pt>
                <c:pt idx="20">
                  <c:v>39753</c:v>
                </c:pt>
                <c:pt idx="21">
                  <c:v>39783</c:v>
                </c:pt>
                <c:pt idx="22">
                  <c:v>39814</c:v>
                </c:pt>
                <c:pt idx="23">
                  <c:v>39845</c:v>
                </c:pt>
                <c:pt idx="24">
                  <c:v>39873</c:v>
                </c:pt>
                <c:pt idx="25">
                  <c:v>39904</c:v>
                </c:pt>
                <c:pt idx="26">
                  <c:v>39934</c:v>
                </c:pt>
                <c:pt idx="27">
                  <c:v>39965</c:v>
                </c:pt>
                <c:pt idx="28">
                  <c:v>39995</c:v>
                </c:pt>
                <c:pt idx="29">
                  <c:v>40026</c:v>
                </c:pt>
                <c:pt idx="30">
                  <c:v>40057</c:v>
                </c:pt>
                <c:pt idx="31">
                  <c:v>40087</c:v>
                </c:pt>
                <c:pt idx="32">
                  <c:v>40118</c:v>
                </c:pt>
                <c:pt idx="33">
                  <c:v>40148</c:v>
                </c:pt>
                <c:pt idx="34">
                  <c:v>40179</c:v>
                </c:pt>
                <c:pt idx="35">
                  <c:v>40210</c:v>
                </c:pt>
                <c:pt idx="36">
                  <c:v>40238</c:v>
                </c:pt>
                <c:pt idx="37">
                  <c:v>40269</c:v>
                </c:pt>
                <c:pt idx="38">
                  <c:v>40299</c:v>
                </c:pt>
                <c:pt idx="39">
                  <c:v>40330</c:v>
                </c:pt>
                <c:pt idx="40">
                  <c:v>40360</c:v>
                </c:pt>
                <c:pt idx="41">
                  <c:v>40391</c:v>
                </c:pt>
                <c:pt idx="42">
                  <c:v>40422</c:v>
                </c:pt>
                <c:pt idx="43">
                  <c:v>40452</c:v>
                </c:pt>
                <c:pt idx="44">
                  <c:v>40483</c:v>
                </c:pt>
                <c:pt idx="45">
                  <c:v>40513</c:v>
                </c:pt>
                <c:pt idx="46">
                  <c:v>40544</c:v>
                </c:pt>
                <c:pt idx="47">
                  <c:v>40575</c:v>
                </c:pt>
                <c:pt idx="48">
                  <c:v>40603</c:v>
                </c:pt>
                <c:pt idx="49">
                  <c:v>40634</c:v>
                </c:pt>
                <c:pt idx="50">
                  <c:v>40664</c:v>
                </c:pt>
                <c:pt idx="51">
                  <c:v>40695</c:v>
                </c:pt>
                <c:pt idx="52">
                  <c:v>40725</c:v>
                </c:pt>
                <c:pt idx="53">
                  <c:v>40756</c:v>
                </c:pt>
                <c:pt idx="54">
                  <c:v>40787</c:v>
                </c:pt>
                <c:pt idx="55">
                  <c:v>40817</c:v>
                </c:pt>
                <c:pt idx="56">
                  <c:v>40848</c:v>
                </c:pt>
                <c:pt idx="57">
                  <c:v>40878</c:v>
                </c:pt>
                <c:pt idx="58">
                  <c:v>40909</c:v>
                </c:pt>
                <c:pt idx="59">
                  <c:v>40940</c:v>
                </c:pt>
                <c:pt idx="60">
                  <c:v>40969</c:v>
                </c:pt>
                <c:pt idx="61">
                  <c:v>41000</c:v>
                </c:pt>
                <c:pt idx="62">
                  <c:v>41030</c:v>
                </c:pt>
                <c:pt idx="63">
                  <c:v>41061</c:v>
                </c:pt>
                <c:pt idx="64">
                  <c:v>41091</c:v>
                </c:pt>
                <c:pt idx="65">
                  <c:v>41122</c:v>
                </c:pt>
                <c:pt idx="66">
                  <c:v>41153</c:v>
                </c:pt>
                <c:pt idx="67">
                  <c:v>41183</c:v>
                </c:pt>
                <c:pt idx="68">
                  <c:v>41214</c:v>
                </c:pt>
                <c:pt idx="69">
                  <c:v>41244</c:v>
                </c:pt>
                <c:pt idx="70">
                  <c:v>41275</c:v>
                </c:pt>
                <c:pt idx="71">
                  <c:v>41306</c:v>
                </c:pt>
                <c:pt idx="72">
                  <c:v>41334</c:v>
                </c:pt>
                <c:pt idx="73">
                  <c:v>41365</c:v>
                </c:pt>
                <c:pt idx="74">
                  <c:v>41395</c:v>
                </c:pt>
                <c:pt idx="75">
                  <c:v>41426</c:v>
                </c:pt>
                <c:pt idx="76">
                  <c:v>41456</c:v>
                </c:pt>
                <c:pt idx="77">
                  <c:v>41487</c:v>
                </c:pt>
                <c:pt idx="78">
                  <c:v>41518</c:v>
                </c:pt>
                <c:pt idx="79">
                  <c:v>41548</c:v>
                </c:pt>
                <c:pt idx="80">
                  <c:v>41579</c:v>
                </c:pt>
                <c:pt idx="81">
                  <c:v>41609</c:v>
                </c:pt>
                <c:pt idx="82">
                  <c:v>41640</c:v>
                </c:pt>
                <c:pt idx="83">
                  <c:v>41671</c:v>
                </c:pt>
                <c:pt idx="84">
                  <c:v>41699</c:v>
                </c:pt>
                <c:pt idx="85">
                  <c:v>41730</c:v>
                </c:pt>
                <c:pt idx="86">
                  <c:v>41760</c:v>
                </c:pt>
                <c:pt idx="87">
                  <c:v>41791</c:v>
                </c:pt>
                <c:pt idx="88">
                  <c:v>41821</c:v>
                </c:pt>
                <c:pt idx="89">
                  <c:v>41852</c:v>
                </c:pt>
                <c:pt idx="90">
                  <c:v>41883</c:v>
                </c:pt>
                <c:pt idx="91">
                  <c:v>41913</c:v>
                </c:pt>
                <c:pt idx="92">
                  <c:v>41944</c:v>
                </c:pt>
                <c:pt idx="93">
                  <c:v>41974</c:v>
                </c:pt>
                <c:pt idx="94">
                  <c:v>42005</c:v>
                </c:pt>
                <c:pt idx="95">
                  <c:v>42036</c:v>
                </c:pt>
                <c:pt idx="96">
                  <c:v>42064</c:v>
                </c:pt>
                <c:pt idx="97">
                  <c:v>42095</c:v>
                </c:pt>
                <c:pt idx="98">
                  <c:v>42125</c:v>
                </c:pt>
                <c:pt idx="99">
                  <c:v>42156</c:v>
                </c:pt>
                <c:pt idx="100">
                  <c:v>42186</c:v>
                </c:pt>
                <c:pt idx="101">
                  <c:v>42217</c:v>
                </c:pt>
                <c:pt idx="102">
                  <c:v>42248</c:v>
                </c:pt>
                <c:pt idx="103">
                  <c:v>42278</c:v>
                </c:pt>
                <c:pt idx="104">
                  <c:v>42309</c:v>
                </c:pt>
                <c:pt idx="105">
                  <c:v>42339</c:v>
                </c:pt>
                <c:pt idx="106">
                  <c:v>42370</c:v>
                </c:pt>
                <c:pt idx="107">
                  <c:v>42401</c:v>
                </c:pt>
                <c:pt idx="108">
                  <c:v>42430</c:v>
                </c:pt>
                <c:pt idx="109">
                  <c:v>42461</c:v>
                </c:pt>
                <c:pt idx="110">
                  <c:v>42491</c:v>
                </c:pt>
                <c:pt idx="111">
                  <c:v>42522</c:v>
                </c:pt>
                <c:pt idx="112">
                  <c:v>42552</c:v>
                </c:pt>
                <c:pt idx="113">
                  <c:v>42583</c:v>
                </c:pt>
                <c:pt idx="114">
                  <c:v>42614</c:v>
                </c:pt>
                <c:pt idx="115">
                  <c:v>42644</c:v>
                </c:pt>
                <c:pt idx="116">
                  <c:v>42675</c:v>
                </c:pt>
                <c:pt idx="117">
                  <c:v>42705</c:v>
                </c:pt>
                <c:pt idx="118">
                  <c:v>42736</c:v>
                </c:pt>
                <c:pt idx="119">
                  <c:v>42767</c:v>
                </c:pt>
                <c:pt idx="120">
                  <c:v>42795</c:v>
                </c:pt>
                <c:pt idx="121">
                  <c:v>42826</c:v>
                </c:pt>
                <c:pt idx="122">
                  <c:v>42856</c:v>
                </c:pt>
                <c:pt idx="123">
                  <c:v>42887</c:v>
                </c:pt>
                <c:pt idx="124">
                  <c:v>42917</c:v>
                </c:pt>
                <c:pt idx="125">
                  <c:v>42948</c:v>
                </c:pt>
                <c:pt idx="126">
                  <c:v>42979</c:v>
                </c:pt>
                <c:pt idx="127">
                  <c:v>43009</c:v>
                </c:pt>
                <c:pt idx="128">
                  <c:v>43040</c:v>
                </c:pt>
                <c:pt idx="129">
                  <c:v>43070</c:v>
                </c:pt>
                <c:pt idx="130">
                  <c:v>43101</c:v>
                </c:pt>
                <c:pt idx="131">
                  <c:v>43132</c:v>
                </c:pt>
                <c:pt idx="132">
                  <c:v>43160</c:v>
                </c:pt>
                <c:pt idx="133">
                  <c:v>43191</c:v>
                </c:pt>
                <c:pt idx="134">
                  <c:v>43221</c:v>
                </c:pt>
                <c:pt idx="135">
                  <c:v>43252</c:v>
                </c:pt>
                <c:pt idx="136">
                  <c:v>43282</c:v>
                </c:pt>
                <c:pt idx="137">
                  <c:v>43313</c:v>
                </c:pt>
                <c:pt idx="138">
                  <c:v>43344</c:v>
                </c:pt>
                <c:pt idx="139">
                  <c:v>43374</c:v>
                </c:pt>
                <c:pt idx="140">
                  <c:v>43405</c:v>
                </c:pt>
                <c:pt idx="141">
                  <c:v>43435</c:v>
                </c:pt>
                <c:pt idx="142">
                  <c:v>43466</c:v>
                </c:pt>
                <c:pt idx="143">
                  <c:v>43497</c:v>
                </c:pt>
                <c:pt idx="144">
                  <c:v>43525</c:v>
                </c:pt>
                <c:pt idx="145">
                  <c:v>43556</c:v>
                </c:pt>
                <c:pt idx="146">
                  <c:v>43586</c:v>
                </c:pt>
                <c:pt idx="147">
                  <c:v>43617</c:v>
                </c:pt>
                <c:pt idx="148">
                  <c:v>43647</c:v>
                </c:pt>
                <c:pt idx="149">
                  <c:v>43678</c:v>
                </c:pt>
                <c:pt idx="150">
                  <c:v>43709</c:v>
                </c:pt>
                <c:pt idx="151">
                  <c:v>43739</c:v>
                </c:pt>
                <c:pt idx="152">
                  <c:v>43770</c:v>
                </c:pt>
                <c:pt idx="153">
                  <c:v>43800</c:v>
                </c:pt>
                <c:pt idx="154">
                  <c:v>43831</c:v>
                </c:pt>
                <c:pt idx="155">
                  <c:v>43862</c:v>
                </c:pt>
                <c:pt idx="156">
                  <c:v>43891</c:v>
                </c:pt>
                <c:pt idx="157">
                  <c:v>43922</c:v>
                </c:pt>
                <c:pt idx="158">
                  <c:v>43952</c:v>
                </c:pt>
                <c:pt idx="159">
                  <c:v>43983</c:v>
                </c:pt>
                <c:pt idx="160">
                  <c:v>44013</c:v>
                </c:pt>
                <c:pt idx="161">
                  <c:v>44044</c:v>
                </c:pt>
                <c:pt idx="162">
                  <c:v>44075</c:v>
                </c:pt>
                <c:pt idx="163">
                  <c:v>44105</c:v>
                </c:pt>
                <c:pt idx="164">
                  <c:v>44136</c:v>
                </c:pt>
                <c:pt idx="165">
                  <c:v>44166</c:v>
                </c:pt>
                <c:pt idx="166">
                  <c:v>44197</c:v>
                </c:pt>
                <c:pt idx="167">
                  <c:v>44228</c:v>
                </c:pt>
                <c:pt idx="168">
                  <c:v>44256</c:v>
                </c:pt>
                <c:pt idx="169">
                  <c:v>44287</c:v>
                </c:pt>
                <c:pt idx="170">
                  <c:v>44317</c:v>
                </c:pt>
                <c:pt idx="171">
                  <c:v>44348</c:v>
                </c:pt>
                <c:pt idx="172">
                  <c:v>44378</c:v>
                </c:pt>
                <c:pt idx="173">
                  <c:v>44409</c:v>
                </c:pt>
                <c:pt idx="174">
                  <c:v>44440</c:v>
                </c:pt>
                <c:pt idx="175">
                  <c:v>44470</c:v>
                </c:pt>
                <c:pt idx="176">
                  <c:v>44501</c:v>
                </c:pt>
                <c:pt idx="177">
                  <c:v>44531</c:v>
                </c:pt>
                <c:pt idx="178">
                  <c:v>44562</c:v>
                </c:pt>
                <c:pt idx="179">
                  <c:v>44593</c:v>
                </c:pt>
                <c:pt idx="180">
                  <c:v>44621</c:v>
                </c:pt>
              </c:numCache>
            </c:numRef>
          </c:cat>
          <c:val>
            <c:numRef>
              <c:f>Sheet1!$C$2:$C$182</c:f>
              <c:numCache>
                <c:formatCode>_(* #,##0_);_(* \(#,##0\);_(* "-"??_);_(@_)</c:formatCode>
                <c:ptCount val="181"/>
                <c:pt idx="0">
                  <c:v>64846.2</c:v>
                </c:pt>
                <c:pt idx="1">
                  <c:v>64851.7</c:v>
                </c:pt>
                <c:pt idx="2">
                  <c:v>66909.7</c:v>
                </c:pt>
                <c:pt idx="3">
                  <c:v>68213.399999999994</c:v>
                </c:pt>
                <c:pt idx="4">
                  <c:v>68857.3</c:v>
                </c:pt>
                <c:pt idx="5">
                  <c:v>71660.800000000003</c:v>
                </c:pt>
                <c:pt idx="6">
                  <c:v>72416.3</c:v>
                </c:pt>
                <c:pt idx="7">
                  <c:v>73854.3</c:v>
                </c:pt>
                <c:pt idx="8">
                  <c:v>76175.899999999994</c:v>
                </c:pt>
                <c:pt idx="9">
                  <c:v>76862.7</c:v>
                </c:pt>
                <c:pt idx="10">
                  <c:v>80150.7</c:v>
                </c:pt>
                <c:pt idx="11">
                  <c:v>79587</c:v>
                </c:pt>
                <c:pt idx="12">
                  <c:v>82306.2</c:v>
                </c:pt>
                <c:pt idx="13">
                  <c:v>84474.4</c:v>
                </c:pt>
                <c:pt idx="14">
                  <c:v>87404.1</c:v>
                </c:pt>
                <c:pt idx="15">
                  <c:v>89728.4</c:v>
                </c:pt>
                <c:pt idx="16">
                  <c:v>91831.4</c:v>
                </c:pt>
                <c:pt idx="17">
                  <c:v>94634</c:v>
                </c:pt>
                <c:pt idx="18">
                  <c:v>96788.7</c:v>
                </c:pt>
                <c:pt idx="19">
                  <c:v>100548</c:v>
                </c:pt>
                <c:pt idx="20">
                  <c:v>103186.8</c:v>
                </c:pt>
                <c:pt idx="21">
                  <c:v>105183.4</c:v>
                </c:pt>
                <c:pt idx="22">
                  <c:v>107891</c:v>
                </c:pt>
                <c:pt idx="23">
                  <c:v>112501.8</c:v>
                </c:pt>
                <c:pt idx="24">
                  <c:v>113362.5</c:v>
                </c:pt>
                <c:pt idx="25">
                  <c:v>116537</c:v>
                </c:pt>
                <c:pt idx="26">
                  <c:v>118772.8</c:v>
                </c:pt>
                <c:pt idx="27">
                  <c:v>121051.2</c:v>
                </c:pt>
                <c:pt idx="28">
                  <c:v>123560.9</c:v>
                </c:pt>
                <c:pt idx="29">
                  <c:v>124001.8</c:v>
                </c:pt>
                <c:pt idx="30">
                  <c:v>125104.8</c:v>
                </c:pt>
                <c:pt idx="31">
                  <c:v>128051.3</c:v>
                </c:pt>
                <c:pt idx="32">
                  <c:v>127804</c:v>
                </c:pt>
                <c:pt idx="33">
                  <c:v>129267.1</c:v>
                </c:pt>
                <c:pt idx="34">
                  <c:v>128384.9</c:v>
                </c:pt>
                <c:pt idx="35">
                  <c:v>129996</c:v>
                </c:pt>
                <c:pt idx="36">
                  <c:v>133510.6</c:v>
                </c:pt>
                <c:pt idx="37">
                  <c:v>132213.20000000001</c:v>
                </c:pt>
                <c:pt idx="38">
                  <c:v>131314.1</c:v>
                </c:pt>
                <c:pt idx="39">
                  <c:v>130363.5</c:v>
                </c:pt>
                <c:pt idx="40">
                  <c:v>131538.5</c:v>
                </c:pt>
                <c:pt idx="41">
                  <c:v>130511.2</c:v>
                </c:pt>
                <c:pt idx="42">
                  <c:v>131455.1</c:v>
                </c:pt>
                <c:pt idx="43">
                  <c:v>127781.2</c:v>
                </c:pt>
                <c:pt idx="44">
                  <c:v>127446.6</c:v>
                </c:pt>
                <c:pt idx="45">
                  <c:v>125508.6</c:v>
                </c:pt>
                <c:pt idx="46">
                  <c:v>125496.3</c:v>
                </c:pt>
                <c:pt idx="47">
                  <c:v>121707.5</c:v>
                </c:pt>
                <c:pt idx="48">
                  <c:v>121490.1</c:v>
                </c:pt>
                <c:pt idx="49">
                  <c:v>120150.5</c:v>
                </c:pt>
                <c:pt idx="50">
                  <c:v>117823</c:v>
                </c:pt>
                <c:pt idx="51">
                  <c:v>117241.7</c:v>
                </c:pt>
                <c:pt idx="52">
                  <c:v>113652</c:v>
                </c:pt>
                <c:pt idx="53">
                  <c:v>113284</c:v>
                </c:pt>
                <c:pt idx="54">
                  <c:v>110799.1</c:v>
                </c:pt>
                <c:pt idx="55">
                  <c:v>110334.39999999999</c:v>
                </c:pt>
                <c:pt idx="56">
                  <c:v>107497.3</c:v>
                </c:pt>
                <c:pt idx="57">
                  <c:v>108373.6</c:v>
                </c:pt>
                <c:pt idx="58">
                  <c:v>105305.5</c:v>
                </c:pt>
                <c:pt idx="59">
                  <c:v>105453.6</c:v>
                </c:pt>
                <c:pt idx="60">
                  <c:v>102573.8</c:v>
                </c:pt>
                <c:pt idx="61">
                  <c:v>100726.3</c:v>
                </c:pt>
                <c:pt idx="62">
                  <c:v>100689.7</c:v>
                </c:pt>
                <c:pt idx="63">
                  <c:v>98743.4</c:v>
                </c:pt>
                <c:pt idx="64">
                  <c:v>98095</c:v>
                </c:pt>
                <c:pt idx="65">
                  <c:v>96798.2</c:v>
                </c:pt>
                <c:pt idx="66">
                  <c:v>94933.6</c:v>
                </c:pt>
                <c:pt idx="67">
                  <c:v>94268.800000000003</c:v>
                </c:pt>
                <c:pt idx="68">
                  <c:v>93890.3</c:v>
                </c:pt>
                <c:pt idx="69">
                  <c:v>91812.1</c:v>
                </c:pt>
                <c:pt idx="70">
                  <c:v>91539.1</c:v>
                </c:pt>
                <c:pt idx="71">
                  <c:v>89974.8</c:v>
                </c:pt>
                <c:pt idx="72">
                  <c:v>89331.1</c:v>
                </c:pt>
                <c:pt idx="73">
                  <c:v>88707.7</c:v>
                </c:pt>
                <c:pt idx="74">
                  <c:v>86705.3</c:v>
                </c:pt>
                <c:pt idx="75">
                  <c:v>87049</c:v>
                </c:pt>
                <c:pt idx="76">
                  <c:v>85422.399999999994</c:v>
                </c:pt>
                <c:pt idx="77">
                  <c:v>84542.399999999994</c:v>
                </c:pt>
                <c:pt idx="78">
                  <c:v>84166.5</c:v>
                </c:pt>
                <c:pt idx="79">
                  <c:v>83124.800000000003</c:v>
                </c:pt>
                <c:pt idx="80">
                  <c:v>82135</c:v>
                </c:pt>
                <c:pt idx="81">
                  <c:v>80370.899999999994</c:v>
                </c:pt>
                <c:pt idx="82">
                  <c:v>79856.3</c:v>
                </c:pt>
                <c:pt idx="83">
                  <c:v>79304.899999999994</c:v>
                </c:pt>
                <c:pt idx="84">
                  <c:v>78879.600000000006</c:v>
                </c:pt>
                <c:pt idx="85">
                  <c:v>77737.5</c:v>
                </c:pt>
                <c:pt idx="86">
                  <c:v>78565.3</c:v>
                </c:pt>
                <c:pt idx="87">
                  <c:v>75313</c:v>
                </c:pt>
                <c:pt idx="88">
                  <c:v>74938.600000000006</c:v>
                </c:pt>
                <c:pt idx="89">
                  <c:v>74705.100000000006</c:v>
                </c:pt>
                <c:pt idx="90">
                  <c:v>73632.7</c:v>
                </c:pt>
                <c:pt idx="91">
                  <c:v>72500.399999999994</c:v>
                </c:pt>
                <c:pt idx="92">
                  <c:v>72785.899999999994</c:v>
                </c:pt>
                <c:pt idx="93">
                  <c:v>72783.7</c:v>
                </c:pt>
                <c:pt idx="94">
                  <c:v>70884.399999999994</c:v>
                </c:pt>
                <c:pt idx="95">
                  <c:v>71189.600000000006</c:v>
                </c:pt>
                <c:pt idx="96">
                  <c:v>68899</c:v>
                </c:pt>
                <c:pt idx="97">
                  <c:v>68986.8</c:v>
                </c:pt>
                <c:pt idx="98">
                  <c:v>67875.7</c:v>
                </c:pt>
                <c:pt idx="99">
                  <c:v>67929.7</c:v>
                </c:pt>
                <c:pt idx="100">
                  <c:v>67886.600000000006</c:v>
                </c:pt>
                <c:pt idx="101">
                  <c:v>67069.899999999994</c:v>
                </c:pt>
                <c:pt idx="102">
                  <c:v>66303.399999999994</c:v>
                </c:pt>
                <c:pt idx="103">
                  <c:v>66653.3</c:v>
                </c:pt>
                <c:pt idx="104">
                  <c:v>73192.7</c:v>
                </c:pt>
                <c:pt idx="105">
                  <c:v>63052.4</c:v>
                </c:pt>
                <c:pt idx="106">
                  <c:v>65574.399999999994</c:v>
                </c:pt>
                <c:pt idx="107">
                  <c:v>63787.5</c:v>
                </c:pt>
                <c:pt idx="108">
                  <c:v>63901.3</c:v>
                </c:pt>
                <c:pt idx="109">
                  <c:v>63815.9</c:v>
                </c:pt>
                <c:pt idx="110">
                  <c:v>63591.6</c:v>
                </c:pt>
                <c:pt idx="111">
                  <c:v>64083.3</c:v>
                </c:pt>
                <c:pt idx="112">
                  <c:v>63772.5</c:v>
                </c:pt>
                <c:pt idx="113">
                  <c:v>63507.3</c:v>
                </c:pt>
                <c:pt idx="114">
                  <c:v>64369.7</c:v>
                </c:pt>
                <c:pt idx="115">
                  <c:v>63772.6</c:v>
                </c:pt>
                <c:pt idx="116">
                  <c:v>63640.3</c:v>
                </c:pt>
                <c:pt idx="117">
                  <c:v>65505.1</c:v>
                </c:pt>
                <c:pt idx="118">
                  <c:v>64622.9</c:v>
                </c:pt>
                <c:pt idx="119">
                  <c:v>64452.2</c:v>
                </c:pt>
                <c:pt idx="120">
                  <c:v>64605</c:v>
                </c:pt>
                <c:pt idx="121">
                  <c:v>64636.9</c:v>
                </c:pt>
                <c:pt idx="122">
                  <c:v>64459.9</c:v>
                </c:pt>
                <c:pt idx="123">
                  <c:v>63929.4</c:v>
                </c:pt>
                <c:pt idx="124">
                  <c:v>64392.9</c:v>
                </c:pt>
                <c:pt idx="125">
                  <c:v>63740.800000000003</c:v>
                </c:pt>
                <c:pt idx="126">
                  <c:v>63284.1</c:v>
                </c:pt>
                <c:pt idx="127">
                  <c:v>63378.2</c:v>
                </c:pt>
                <c:pt idx="128">
                  <c:v>64262.9</c:v>
                </c:pt>
                <c:pt idx="129">
                  <c:v>63579</c:v>
                </c:pt>
                <c:pt idx="130">
                  <c:v>62074.2</c:v>
                </c:pt>
                <c:pt idx="131">
                  <c:v>63380.2</c:v>
                </c:pt>
                <c:pt idx="132">
                  <c:v>63432.9</c:v>
                </c:pt>
                <c:pt idx="133">
                  <c:v>63049</c:v>
                </c:pt>
                <c:pt idx="134">
                  <c:v>62539.6</c:v>
                </c:pt>
                <c:pt idx="135">
                  <c:v>63308.800000000003</c:v>
                </c:pt>
                <c:pt idx="136">
                  <c:v>63045.8</c:v>
                </c:pt>
                <c:pt idx="137">
                  <c:v>63093.5</c:v>
                </c:pt>
                <c:pt idx="138">
                  <c:v>63322</c:v>
                </c:pt>
                <c:pt idx="139">
                  <c:v>63166.6</c:v>
                </c:pt>
                <c:pt idx="140">
                  <c:v>62808.2</c:v>
                </c:pt>
                <c:pt idx="141">
                  <c:v>63435.199999999997</c:v>
                </c:pt>
                <c:pt idx="142">
                  <c:v>63305.5</c:v>
                </c:pt>
                <c:pt idx="143">
                  <c:v>63137.4</c:v>
                </c:pt>
                <c:pt idx="144">
                  <c:v>64492.800000000003</c:v>
                </c:pt>
                <c:pt idx="145">
                  <c:v>64422</c:v>
                </c:pt>
                <c:pt idx="146">
                  <c:v>65570.8</c:v>
                </c:pt>
                <c:pt idx="147">
                  <c:v>64297.599999999999</c:v>
                </c:pt>
                <c:pt idx="148">
                  <c:v>63423.4</c:v>
                </c:pt>
                <c:pt idx="149">
                  <c:v>63206.8</c:v>
                </c:pt>
                <c:pt idx="150">
                  <c:v>62223.5</c:v>
                </c:pt>
                <c:pt idx="151">
                  <c:v>61206.2</c:v>
                </c:pt>
                <c:pt idx="152">
                  <c:v>60082.7</c:v>
                </c:pt>
                <c:pt idx="153">
                  <c:v>60941.4</c:v>
                </c:pt>
                <c:pt idx="154">
                  <c:v>60849</c:v>
                </c:pt>
                <c:pt idx="155">
                  <c:v>59385.2</c:v>
                </c:pt>
                <c:pt idx="156">
                  <c:v>46673.1</c:v>
                </c:pt>
                <c:pt idx="157">
                  <c:v>31408.1</c:v>
                </c:pt>
                <c:pt idx="158">
                  <c:v>43531.6</c:v>
                </c:pt>
                <c:pt idx="159">
                  <c:v>42497.8</c:v>
                </c:pt>
                <c:pt idx="160">
                  <c:v>42523.199999999997</c:v>
                </c:pt>
                <c:pt idx="161">
                  <c:v>41190.400000000001</c:v>
                </c:pt>
                <c:pt idx="162">
                  <c:v>40167.300000000003</c:v>
                </c:pt>
                <c:pt idx="163">
                  <c:v>37846.274695438398</c:v>
                </c:pt>
                <c:pt idx="164" formatCode="_(* #,##0.0_);_(* \(#,##0.0\);_(* &quot;-&quot;??_);_(@_)">
                  <c:v>37924</c:v>
                </c:pt>
                <c:pt idx="165" formatCode="_(* #,##0.0_);_(* \(#,##0.0\);_(* &quot;-&quot;??_);_(@_)">
                  <c:v>38678</c:v>
                </c:pt>
                <c:pt idx="166" formatCode="_(* #,##0.0_);_(* \(#,##0.0\);_(* &quot;-&quot;??_);_(@_)">
                  <c:v>38700</c:v>
                </c:pt>
                <c:pt idx="167" formatCode="_(* #,##0.0_);_(* \(#,##0.0\);_(* &quot;-&quot;??_);_(@_)">
                  <c:v>39088</c:v>
                </c:pt>
                <c:pt idx="168" formatCode="_(* #,##0.0_);_(* \(#,##0.0\);_(* &quot;-&quot;??_);_(@_)">
                  <c:v>38715</c:v>
                </c:pt>
                <c:pt idx="169" formatCode="_(* #,##0.0_);_(* \(#,##0.0\);_(* &quot;-&quot;??_);_(@_)">
                  <c:v>38899</c:v>
                </c:pt>
                <c:pt idx="170" formatCode="_(* #,##0.0_);_(* \(#,##0.0\);_(* &quot;-&quot;??_);_(@_)">
                  <c:v>39595</c:v>
                </c:pt>
                <c:pt idx="171" formatCode="_(* #,##0.0_);_(* \(#,##0.0\);_(* &quot;-&quot;??_);_(@_)">
                  <c:v>34707</c:v>
                </c:pt>
                <c:pt idx="172" formatCode="_(* #,##0.0_);_(* \(#,##0.0\);_(* &quot;-&quot;??_);_(@_)">
                  <c:v>32503</c:v>
                </c:pt>
                <c:pt idx="173" formatCode="_(* #,##0.0_);_(* \(#,##0.0\);_(* &quot;-&quot;??_);_(@_)">
                  <c:v>30993</c:v>
                </c:pt>
                <c:pt idx="174" formatCode="0.0">
                  <c:v>30702.567589999999</c:v>
                </c:pt>
                <c:pt idx="175">
                  <c:v>31747.478513277401</c:v>
                </c:pt>
                <c:pt idx="176" formatCode="General">
                  <c:v>30543.288584650101</c:v>
                </c:pt>
                <c:pt idx="177" formatCode="0.0">
                  <c:v>30505</c:v>
                </c:pt>
                <c:pt idx="178" formatCode="0.0">
                  <c:v>31142</c:v>
                </c:pt>
                <c:pt idx="179">
                  <c:v>28850.290058148901</c:v>
                </c:pt>
              </c:numCache>
            </c:numRef>
          </c:val>
          <c:smooth val="0"/>
          <c:extLst>
            <c:ext xmlns:c16="http://schemas.microsoft.com/office/drawing/2014/chart" uri="{C3380CC4-5D6E-409C-BE32-E72D297353CC}">
              <c16:uniqueId val="{00000001-F2B0-4A55-A609-82DEFE7809F1}"/>
            </c:ext>
          </c:extLst>
        </c:ser>
        <c:dLbls>
          <c:showLegendKey val="0"/>
          <c:showVal val="0"/>
          <c:showCatName val="0"/>
          <c:showSerName val="0"/>
          <c:showPercent val="0"/>
          <c:showBubbleSize val="0"/>
        </c:dLbls>
        <c:marker val="1"/>
        <c:smooth val="0"/>
        <c:axId val="89181632"/>
        <c:axId val="2067724704"/>
      </c:lineChart>
      <c:dateAx>
        <c:axId val="-2115275720"/>
        <c:scaling>
          <c:orientation val="minMax"/>
        </c:scaling>
        <c:delete val="0"/>
        <c:axPos val="b"/>
        <c:numFmt formatCode="yyyy" sourceLinked="0"/>
        <c:majorTickMark val="none"/>
        <c:minorTickMark val="none"/>
        <c:tickLblPos val="nextTo"/>
        <c:spPr>
          <a:ln>
            <a:noFill/>
          </a:ln>
        </c:spPr>
        <c:txPr>
          <a:bodyPr anchor="b" anchorCtr="1"/>
          <a:lstStyle/>
          <a:p>
            <a:pPr>
              <a:defRPr sz="700">
                <a:latin typeface="Arial" panose="020B0604020202020204" pitchFamily="34" charset="0"/>
                <a:cs typeface="Arial" panose="020B0604020202020204" pitchFamily="34" charset="0"/>
              </a:defRPr>
            </a:pPr>
            <a:endParaRPr lang="en-US"/>
          </a:p>
        </c:txPr>
        <c:crossAx val="-2120643304"/>
        <c:crosses val="autoZero"/>
        <c:auto val="1"/>
        <c:lblOffset val="100"/>
        <c:baseTimeUnit val="months"/>
        <c:majorUnit val="12"/>
        <c:minorUnit val="12"/>
      </c:dateAx>
      <c:valAx>
        <c:axId val="-2120643304"/>
        <c:scaling>
          <c:orientation val="minMax"/>
          <c:max val="120"/>
          <c:min val="0"/>
        </c:scaling>
        <c:delete val="0"/>
        <c:axPos val="l"/>
        <c:majorGridlines>
          <c:spPr>
            <a:ln>
              <a:noFill/>
            </a:ln>
          </c:spPr>
        </c:majorGridlines>
        <c:numFmt formatCode="0" sourceLinked="0"/>
        <c:majorTickMark val="none"/>
        <c:minorTickMark val="none"/>
        <c:tickLblPos val="nextTo"/>
        <c:spPr>
          <a:ln>
            <a:noFill/>
          </a:ln>
        </c:spPr>
        <c:txPr>
          <a:bodyPr/>
          <a:lstStyle/>
          <a:p>
            <a:pPr>
              <a:defRPr sz="700">
                <a:latin typeface="Arial" panose="020B0604020202020204" pitchFamily="34" charset="0"/>
                <a:cs typeface="Arial" panose="020B0604020202020204" pitchFamily="34" charset="0"/>
              </a:defRPr>
            </a:pPr>
            <a:endParaRPr lang="en-US"/>
          </a:p>
        </c:txPr>
        <c:crossAx val="-2115275720"/>
        <c:crosses val="autoZero"/>
        <c:crossBetween val="between"/>
        <c:majorUnit val="10"/>
      </c:valAx>
      <c:valAx>
        <c:axId val="2067724704"/>
        <c:scaling>
          <c:orientation val="minMax"/>
        </c:scaling>
        <c:delete val="0"/>
        <c:axPos val="r"/>
        <c:numFmt formatCode="0" sourceLinked="0"/>
        <c:majorTickMark val="none"/>
        <c:minorTickMark val="none"/>
        <c:tickLblPos val="nextTo"/>
        <c:spPr>
          <a:ln>
            <a:noFill/>
          </a:ln>
        </c:spPr>
        <c:txPr>
          <a:bodyPr/>
          <a:lstStyle/>
          <a:p>
            <a:pPr>
              <a:defRPr sz="700">
                <a:latin typeface="Arial" panose="020B0604020202020204" pitchFamily="34" charset="0"/>
                <a:cs typeface="Arial" panose="020B0604020202020204" pitchFamily="34" charset="0"/>
              </a:defRPr>
            </a:pPr>
            <a:endParaRPr lang="en-US"/>
          </a:p>
        </c:txPr>
        <c:crossAx val="89181632"/>
        <c:crosses val="max"/>
        <c:crossBetween val="between"/>
      </c:valAx>
      <c:dateAx>
        <c:axId val="89181632"/>
        <c:scaling>
          <c:orientation val="minMax"/>
        </c:scaling>
        <c:delete val="1"/>
        <c:axPos val="b"/>
        <c:numFmt formatCode="mmm\-yy" sourceLinked="1"/>
        <c:majorTickMark val="out"/>
        <c:minorTickMark val="none"/>
        <c:tickLblPos val="nextTo"/>
        <c:crossAx val="2067724704"/>
        <c:crosses val="autoZero"/>
        <c:auto val="1"/>
        <c:lblOffset val="100"/>
        <c:baseTimeUnit val="months"/>
      </c:dateAx>
      <c:spPr>
        <a:noFill/>
        <a:ln w="25400">
          <a:noFill/>
        </a:ln>
      </c:spPr>
    </c:plotArea>
    <c:plotVisOnly val="1"/>
    <c:dispBlanksAs val="gap"/>
    <c:showDLblsOverMax val="0"/>
  </c:chart>
  <c:txPr>
    <a:bodyPr/>
    <a:lstStyle/>
    <a:p>
      <a:pPr>
        <a:defRPr sz="800">
          <a:solidFill>
            <a:schemeClr val="bg1">
              <a:lumMod val="50000"/>
            </a:schemeClr>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220143205185012E-2"/>
          <c:y val="1.9006419604065638E-2"/>
          <c:w val="0.90917223012119186"/>
          <c:h val="0.8898303433706517"/>
        </c:manualLayout>
      </c:layout>
      <c:lineChart>
        <c:grouping val="standard"/>
        <c:varyColors val="0"/>
        <c:ser>
          <c:idx val="0"/>
          <c:order val="1"/>
          <c:tx>
            <c:strRef>
              <c:f>Sheet1!$D$1</c:f>
              <c:strCache>
                <c:ptCount val="1"/>
                <c:pt idx="0">
                  <c:v>Foreclosure Index</c:v>
                </c:pt>
              </c:strCache>
            </c:strRef>
          </c:tx>
          <c:spPr>
            <a:ln w="12700">
              <a:solidFill>
                <a:srgbClr val="713892"/>
              </a:solidFill>
            </a:ln>
          </c:spPr>
          <c:marker>
            <c:symbol val="circle"/>
            <c:size val="3"/>
            <c:spPr>
              <a:solidFill>
                <a:srgbClr val="7030A0"/>
              </a:solidFill>
              <a:ln>
                <a:noFill/>
              </a:ln>
            </c:spPr>
          </c:marker>
          <c:cat>
            <c:numRef>
              <c:f>Sheet1!$A$2:$A$194</c:f>
              <c:numCache>
                <c:formatCode>mmm\-yy</c:formatCode>
                <c:ptCount val="193"/>
                <c:pt idx="0">
                  <c:v>38777</c:v>
                </c:pt>
                <c:pt idx="1">
                  <c:v>38808</c:v>
                </c:pt>
                <c:pt idx="2">
                  <c:v>38838</c:v>
                </c:pt>
                <c:pt idx="3">
                  <c:v>38869</c:v>
                </c:pt>
                <c:pt idx="4">
                  <c:v>38899</c:v>
                </c:pt>
                <c:pt idx="5">
                  <c:v>38930</c:v>
                </c:pt>
                <c:pt idx="6">
                  <c:v>38961</c:v>
                </c:pt>
                <c:pt idx="7">
                  <c:v>38991</c:v>
                </c:pt>
                <c:pt idx="8">
                  <c:v>39022</c:v>
                </c:pt>
                <c:pt idx="9">
                  <c:v>39052</c:v>
                </c:pt>
                <c:pt idx="10">
                  <c:v>39083</c:v>
                </c:pt>
                <c:pt idx="11">
                  <c:v>39114</c:v>
                </c:pt>
                <c:pt idx="12">
                  <c:v>39142</c:v>
                </c:pt>
                <c:pt idx="13">
                  <c:v>39173</c:v>
                </c:pt>
                <c:pt idx="14">
                  <c:v>39203</c:v>
                </c:pt>
                <c:pt idx="15">
                  <c:v>39234</c:v>
                </c:pt>
                <c:pt idx="16">
                  <c:v>39264</c:v>
                </c:pt>
                <c:pt idx="17">
                  <c:v>39295</c:v>
                </c:pt>
                <c:pt idx="18">
                  <c:v>39326</c:v>
                </c:pt>
                <c:pt idx="19">
                  <c:v>39356</c:v>
                </c:pt>
                <c:pt idx="20">
                  <c:v>39387</c:v>
                </c:pt>
                <c:pt idx="21">
                  <c:v>39417</c:v>
                </c:pt>
                <c:pt idx="22">
                  <c:v>39448</c:v>
                </c:pt>
                <c:pt idx="23">
                  <c:v>39479</c:v>
                </c:pt>
                <c:pt idx="24">
                  <c:v>39508</c:v>
                </c:pt>
                <c:pt idx="25">
                  <c:v>39539</c:v>
                </c:pt>
                <c:pt idx="26">
                  <c:v>39569</c:v>
                </c:pt>
                <c:pt idx="27">
                  <c:v>39600</c:v>
                </c:pt>
                <c:pt idx="28">
                  <c:v>39630</c:v>
                </c:pt>
                <c:pt idx="29">
                  <c:v>39661</c:v>
                </c:pt>
                <c:pt idx="30">
                  <c:v>39692</c:v>
                </c:pt>
                <c:pt idx="31">
                  <c:v>39722</c:v>
                </c:pt>
                <c:pt idx="32">
                  <c:v>39753</c:v>
                </c:pt>
                <c:pt idx="33">
                  <c:v>39783</c:v>
                </c:pt>
                <c:pt idx="34">
                  <c:v>39814</c:v>
                </c:pt>
                <c:pt idx="35">
                  <c:v>39845</c:v>
                </c:pt>
                <c:pt idx="36">
                  <c:v>39873</c:v>
                </c:pt>
                <c:pt idx="37">
                  <c:v>39904</c:v>
                </c:pt>
                <c:pt idx="38">
                  <c:v>39934</c:v>
                </c:pt>
                <c:pt idx="39">
                  <c:v>39965</c:v>
                </c:pt>
                <c:pt idx="40">
                  <c:v>39995</c:v>
                </c:pt>
                <c:pt idx="41">
                  <c:v>40026</c:v>
                </c:pt>
                <c:pt idx="42">
                  <c:v>40057</c:v>
                </c:pt>
                <c:pt idx="43">
                  <c:v>40087</c:v>
                </c:pt>
                <c:pt idx="44">
                  <c:v>40118</c:v>
                </c:pt>
                <c:pt idx="45">
                  <c:v>40148</c:v>
                </c:pt>
                <c:pt idx="46">
                  <c:v>40179</c:v>
                </c:pt>
                <c:pt idx="47">
                  <c:v>40210</c:v>
                </c:pt>
                <c:pt idx="48">
                  <c:v>40238</c:v>
                </c:pt>
                <c:pt idx="49">
                  <c:v>40269</c:v>
                </c:pt>
                <c:pt idx="50">
                  <c:v>40299</c:v>
                </c:pt>
                <c:pt idx="51">
                  <c:v>40330</c:v>
                </c:pt>
                <c:pt idx="52">
                  <c:v>40360</c:v>
                </c:pt>
                <c:pt idx="53">
                  <c:v>40391</c:v>
                </c:pt>
                <c:pt idx="54">
                  <c:v>40422</c:v>
                </c:pt>
                <c:pt idx="55">
                  <c:v>40452</c:v>
                </c:pt>
                <c:pt idx="56">
                  <c:v>40483</c:v>
                </c:pt>
                <c:pt idx="57">
                  <c:v>40513</c:v>
                </c:pt>
                <c:pt idx="58">
                  <c:v>40544</c:v>
                </c:pt>
                <c:pt idx="59">
                  <c:v>40575</c:v>
                </c:pt>
                <c:pt idx="60">
                  <c:v>40603</c:v>
                </c:pt>
                <c:pt idx="61">
                  <c:v>40634</c:v>
                </c:pt>
                <c:pt idx="62">
                  <c:v>40664</c:v>
                </c:pt>
                <c:pt idx="63">
                  <c:v>40695</c:v>
                </c:pt>
                <c:pt idx="64">
                  <c:v>40725</c:v>
                </c:pt>
                <c:pt idx="65">
                  <c:v>40756</c:v>
                </c:pt>
                <c:pt idx="66">
                  <c:v>40787</c:v>
                </c:pt>
                <c:pt idx="67">
                  <c:v>40817</c:v>
                </c:pt>
                <c:pt idx="68">
                  <c:v>40848</c:v>
                </c:pt>
                <c:pt idx="69">
                  <c:v>40878</c:v>
                </c:pt>
                <c:pt idx="70">
                  <c:v>40909</c:v>
                </c:pt>
                <c:pt idx="71">
                  <c:v>40940</c:v>
                </c:pt>
                <c:pt idx="72">
                  <c:v>40969</c:v>
                </c:pt>
                <c:pt idx="73">
                  <c:v>41000</c:v>
                </c:pt>
                <c:pt idx="74">
                  <c:v>41030</c:v>
                </c:pt>
                <c:pt idx="75">
                  <c:v>41061</c:v>
                </c:pt>
                <c:pt idx="76">
                  <c:v>41091</c:v>
                </c:pt>
                <c:pt idx="77">
                  <c:v>41122</c:v>
                </c:pt>
                <c:pt idx="78">
                  <c:v>41153</c:v>
                </c:pt>
                <c:pt idx="79">
                  <c:v>41183</c:v>
                </c:pt>
                <c:pt idx="80">
                  <c:v>41214</c:v>
                </c:pt>
                <c:pt idx="81">
                  <c:v>41244</c:v>
                </c:pt>
                <c:pt idx="82">
                  <c:v>41275</c:v>
                </c:pt>
                <c:pt idx="83">
                  <c:v>41306</c:v>
                </c:pt>
                <c:pt idx="84">
                  <c:v>41334</c:v>
                </c:pt>
                <c:pt idx="85">
                  <c:v>41365</c:v>
                </c:pt>
                <c:pt idx="86">
                  <c:v>41395</c:v>
                </c:pt>
                <c:pt idx="87">
                  <c:v>41426</c:v>
                </c:pt>
                <c:pt idx="88">
                  <c:v>41456</c:v>
                </c:pt>
                <c:pt idx="89">
                  <c:v>41487</c:v>
                </c:pt>
                <c:pt idx="90">
                  <c:v>41518</c:v>
                </c:pt>
                <c:pt idx="91">
                  <c:v>41548</c:v>
                </c:pt>
                <c:pt idx="92">
                  <c:v>41579</c:v>
                </c:pt>
                <c:pt idx="93">
                  <c:v>41609</c:v>
                </c:pt>
                <c:pt idx="94">
                  <c:v>41640</c:v>
                </c:pt>
                <c:pt idx="95">
                  <c:v>41671</c:v>
                </c:pt>
                <c:pt idx="96">
                  <c:v>41699</c:v>
                </c:pt>
                <c:pt idx="97">
                  <c:v>41730</c:v>
                </c:pt>
                <c:pt idx="98">
                  <c:v>41760</c:v>
                </c:pt>
                <c:pt idx="99">
                  <c:v>41791</c:v>
                </c:pt>
                <c:pt idx="100">
                  <c:v>41821</c:v>
                </c:pt>
                <c:pt idx="101">
                  <c:v>41852</c:v>
                </c:pt>
                <c:pt idx="102">
                  <c:v>41883</c:v>
                </c:pt>
                <c:pt idx="103">
                  <c:v>41913</c:v>
                </c:pt>
                <c:pt idx="104">
                  <c:v>41944</c:v>
                </c:pt>
                <c:pt idx="105">
                  <c:v>41974</c:v>
                </c:pt>
                <c:pt idx="106">
                  <c:v>42005</c:v>
                </c:pt>
                <c:pt idx="107">
                  <c:v>42036</c:v>
                </c:pt>
                <c:pt idx="108">
                  <c:v>42064</c:v>
                </c:pt>
                <c:pt idx="109">
                  <c:v>42095</c:v>
                </c:pt>
                <c:pt idx="110">
                  <c:v>42125</c:v>
                </c:pt>
                <c:pt idx="111">
                  <c:v>42156</c:v>
                </c:pt>
                <c:pt idx="112">
                  <c:v>42186</c:v>
                </c:pt>
                <c:pt idx="113">
                  <c:v>42217</c:v>
                </c:pt>
                <c:pt idx="114">
                  <c:v>42248</c:v>
                </c:pt>
                <c:pt idx="115">
                  <c:v>42278</c:v>
                </c:pt>
                <c:pt idx="116">
                  <c:v>42309</c:v>
                </c:pt>
                <c:pt idx="117">
                  <c:v>42339</c:v>
                </c:pt>
                <c:pt idx="118">
                  <c:v>42370</c:v>
                </c:pt>
                <c:pt idx="119">
                  <c:v>42401</c:v>
                </c:pt>
                <c:pt idx="120">
                  <c:v>42430</c:v>
                </c:pt>
                <c:pt idx="121">
                  <c:v>42461</c:v>
                </c:pt>
                <c:pt idx="122">
                  <c:v>42491</c:v>
                </c:pt>
                <c:pt idx="123">
                  <c:v>42522</c:v>
                </c:pt>
                <c:pt idx="124">
                  <c:v>42552</c:v>
                </c:pt>
                <c:pt idx="125">
                  <c:v>42583</c:v>
                </c:pt>
                <c:pt idx="126">
                  <c:v>42614</c:v>
                </c:pt>
                <c:pt idx="127">
                  <c:v>42644</c:v>
                </c:pt>
                <c:pt idx="128">
                  <c:v>42675</c:v>
                </c:pt>
                <c:pt idx="129">
                  <c:v>42705</c:v>
                </c:pt>
                <c:pt idx="130">
                  <c:v>42736</c:v>
                </c:pt>
                <c:pt idx="131">
                  <c:v>42767</c:v>
                </c:pt>
                <c:pt idx="132">
                  <c:v>42795</c:v>
                </c:pt>
                <c:pt idx="133">
                  <c:v>42826</c:v>
                </c:pt>
                <c:pt idx="134">
                  <c:v>42856</c:v>
                </c:pt>
                <c:pt idx="135">
                  <c:v>42887</c:v>
                </c:pt>
                <c:pt idx="136">
                  <c:v>42917</c:v>
                </c:pt>
                <c:pt idx="137">
                  <c:v>42948</c:v>
                </c:pt>
                <c:pt idx="138">
                  <c:v>42979</c:v>
                </c:pt>
                <c:pt idx="139">
                  <c:v>43009</c:v>
                </c:pt>
                <c:pt idx="140">
                  <c:v>43040</c:v>
                </c:pt>
                <c:pt idx="141">
                  <c:v>43070</c:v>
                </c:pt>
                <c:pt idx="142">
                  <c:v>43101</c:v>
                </c:pt>
                <c:pt idx="143">
                  <c:v>43132</c:v>
                </c:pt>
                <c:pt idx="144">
                  <c:v>43160</c:v>
                </c:pt>
                <c:pt idx="145">
                  <c:v>43191</c:v>
                </c:pt>
                <c:pt idx="146">
                  <c:v>43221</c:v>
                </c:pt>
                <c:pt idx="147">
                  <c:v>43252</c:v>
                </c:pt>
                <c:pt idx="148">
                  <c:v>43282</c:v>
                </c:pt>
                <c:pt idx="149">
                  <c:v>43313</c:v>
                </c:pt>
                <c:pt idx="150">
                  <c:v>43344</c:v>
                </c:pt>
                <c:pt idx="151">
                  <c:v>43374</c:v>
                </c:pt>
                <c:pt idx="152">
                  <c:v>43405</c:v>
                </c:pt>
                <c:pt idx="153">
                  <c:v>43435</c:v>
                </c:pt>
                <c:pt idx="154">
                  <c:v>43466</c:v>
                </c:pt>
                <c:pt idx="155">
                  <c:v>43497</c:v>
                </c:pt>
                <c:pt idx="156">
                  <c:v>43525</c:v>
                </c:pt>
                <c:pt idx="157">
                  <c:v>43556</c:v>
                </c:pt>
                <c:pt idx="158">
                  <c:v>43586</c:v>
                </c:pt>
                <c:pt idx="159">
                  <c:v>43617</c:v>
                </c:pt>
                <c:pt idx="160">
                  <c:v>43647</c:v>
                </c:pt>
                <c:pt idx="161">
                  <c:v>43678</c:v>
                </c:pt>
                <c:pt idx="162">
                  <c:v>43709</c:v>
                </c:pt>
                <c:pt idx="163">
                  <c:v>43739</c:v>
                </c:pt>
                <c:pt idx="164">
                  <c:v>43770</c:v>
                </c:pt>
                <c:pt idx="165">
                  <c:v>43800</c:v>
                </c:pt>
                <c:pt idx="166">
                  <c:v>43831</c:v>
                </c:pt>
                <c:pt idx="167">
                  <c:v>43862</c:v>
                </c:pt>
                <c:pt idx="168">
                  <c:v>43891</c:v>
                </c:pt>
                <c:pt idx="169">
                  <c:v>43922</c:v>
                </c:pt>
                <c:pt idx="170">
                  <c:v>43952</c:v>
                </c:pt>
                <c:pt idx="171">
                  <c:v>43983</c:v>
                </c:pt>
                <c:pt idx="172">
                  <c:v>44013</c:v>
                </c:pt>
                <c:pt idx="173">
                  <c:v>44044</c:v>
                </c:pt>
                <c:pt idx="174">
                  <c:v>44075</c:v>
                </c:pt>
                <c:pt idx="175">
                  <c:v>44105</c:v>
                </c:pt>
                <c:pt idx="176">
                  <c:v>44136</c:v>
                </c:pt>
                <c:pt idx="177">
                  <c:v>44166</c:v>
                </c:pt>
                <c:pt idx="178">
                  <c:v>44197</c:v>
                </c:pt>
                <c:pt idx="179">
                  <c:v>44228</c:v>
                </c:pt>
                <c:pt idx="180">
                  <c:v>44256</c:v>
                </c:pt>
                <c:pt idx="181">
                  <c:v>44287</c:v>
                </c:pt>
                <c:pt idx="182">
                  <c:v>44317</c:v>
                </c:pt>
                <c:pt idx="183">
                  <c:v>44348</c:v>
                </c:pt>
                <c:pt idx="184">
                  <c:v>44378</c:v>
                </c:pt>
                <c:pt idx="185">
                  <c:v>44409</c:v>
                </c:pt>
                <c:pt idx="186">
                  <c:v>44440</c:v>
                </c:pt>
                <c:pt idx="187">
                  <c:v>44470</c:v>
                </c:pt>
                <c:pt idx="188">
                  <c:v>44501</c:v>
                </c:pt>
                <c:pt idx="189">
                  <c:v>44531</c:v>
                </c:pt>
                <c:pt idx="190">
                  <c:v>44562</c:v>
                </c:pt>
                <c:pt idx="191">
                  <c:v>44593</c:v>
                </c:pt>
                <c:pt idx="192">
                  <c:v>44621</c:v>
                </c:pt>
              </c:numCache>
            </c:numRef>
          </c:cat>
          <c:val>
            <c:numRef>
              <c:f>Sheet1!$D$2:$D$194</c:f>
              <c:numCache>
                <c:formatCode>_(* #,##0.0_);_(* \(#,##0.0\);_(* "-"??_);_(@_)</c:formatCode>
                <c:ptCount val="193"/>
                <c:pt idx="0">
                  <c:v>74.754796554536483</c:v>
                </c:pt>
                <c:pt idx="1">
                  <c:v>71.310427167395318</c:v>
                </c:pt>
                <c:pt idx="2">
                  <c:v>70.49613402234904</c:v>
                </c:pt>
                <c:pt idx="3">
                  <c:v>73.765969400837321</c:v>
                </c:pt>
                <c:pt idx="4">
                  <c:v>78.663337212355671</c:v>
                </c:pt>
                <c:pt idx="5">
                  <c:v>87.266551988239641</c:v>
                </c:pt>
                <c:pt idx="6">
                  <c:v>85.802250142714129</c:v>
                </c:pt>
                <c:pt idx="7">
                  <c:v>89.331096493608314</c:v>
                </c:pt>
                <c:pt idx="8">
                  <c:v>94.35807584610653</c:v>
                </c:pt>
                <c:pt idx="9">
                  <c:v>92.477302583564438</c:v>
                </c:pt>
                <c:pt idx="10">
                  <c:v>111.24669323598928</c:v>
                </c:pt>
                <c:pt idx="11">
                  <c:v>102.18735314049627</c:v>
                </c:pt>
                <c:pt idx="12">
                  <c:v>106.61846745829237</c:v>
                </c:pt>
                <c:pt idx="13">
                  <c:v>111.26906993842478</c:v>
                </c:pt>
                <c:pt idx="14">
                  <c:v>111.85753165551951</c:v>
                </c:pt>
                <c:pt idx="15">
                  <c:v>108.34995870316297</c:v>
                </c:pt>
                <c:pt idx="16">
                  <c:v>111.1746390723019</c:v>
                </c:pt>
                <c:pt idx="17">
                  <c:v>124.20750381496694</c:v>
                </c:pt>
                <c:pt idx="18">
                  <c:v>137.94998653039221</c:v>
                </c:pt>
                <c:pt idx="19">
                  <c:v>154.6079828398189</c:v>
                </c:pt>
                <c:pt idx="20">
                  <c:v>173.297734889314</c:v>
                </c:pt>
                <c:pt idx="21">
                  <c:v>191.83294442163788</c:v>
                </c:pt>
                <c:pt idx="22">
                  <c:v>190.54124948341723</c:v>
                </c:pt>
                <c:pt idx="23">
                  <c:v>203.02354894031293</c:v>
                </c:pt>
                <c:pt idx="24">
                  <c:v>196.87317383019266</c:v>
                </c:pt>
                <c:pt idx="25">
                  <c:v>193.93691590859001</c:v>
                </c:pt>
                <c:pt idx="26">
                  <c:v>193.95597402625327</c:v>
                </c:pt>
                <c:pt idx="27">
                  <c:v>213.89570570091857</c:v>
                </c:pt>
                <c:pt idx="28">
                  <c:v>224.03585062563329</c:v>
                </c:pt>
                <c:pt idx="29">
                  <c:v>225.32048776726876</c:v>
                </c:pt>
                <c:pt idx="30">
                  <c:v>255.12840834430625</c:v>
                </c:pt>
                <c:pt idx="31">
                  <c:v>260.99986649462949</c:v>
                </c:pt>
                <c:pt idx="32">
                  <c:v>260.10316651133974</c:v>
                </c:pt>
                <c:pt idx="33">
                  <c:v>259.5717384717891</c:v>
                </c:pt>
                <c:pt idx="34">
                  <c:v>277.52865329512895</c:v>
                </c:pt>
                <c:pt idx="35">
                  <c:v>275.04590103125344</c:v>
                </c:pt>
                <c:pt idx="36">
                  <c:v>283.20465418084598</c:v>
                </c:pt>
                <c:pt idx="37">
                  <c:v>272.76774048692147</c:v>
                </c:pt>
                <c:pt idx="38">
                  <c:v>251.31667436392297</c:v>
                </c:pt>
                <c:pt idx="39">
                  <c:v>245.87071141295107</c:v>
                </c:pt>
                <c:pt idx="40">
                  <c:v>247.94559672200137</c:v>
                </c:pt>
                <c:pt idx="41">
                  <c:v>239.93654846246608</c:v>
                </c:pt>
                <c:pt idx="42">
                  <c:v>221.45192590020164</c:v>
                </c:pt>
                <c:pt idx="43">
                  <c:v>245.41841509400805</c:v>
                </c:pt>
                <c:pt idx="44">
                  <c:v>240.35952312912329</c:v>
                </c:pt>
                <c:pt idx="45">
                  <c:v>251.8964640088993</c:v>
                </c:pt>
                <c:pt idx="46">
                  <c:v>253.0211032850076</c:v>
                </c:pt>
                <c:pt idx="47">
                  <c:v>263.83226554560076</c:v>
                </c:pt>
                <c:pt idx="48">
                  <c:v>251.78849121972598</c:v>
                </c:pt>
                <c:pt idx="49">
                  <c:v>249.92151584089862</c:v>
                </c:pt>
                <c:pt idx="50">
                  <c:v>243.54515862296887</c:v>
                </c:pt>
                <c:pt idx="51">
                  <c:v>225.40322580645159</c:v>
                </c:pt>
                <c:pt idx="52">
                  <c:v>233.70434900282487</c:v>
                </c:pt>
                <c:pt idx="53">
                  <c:v>252.60165177706108</c:v>
                </c:pt>
                <c:pt idx="54">
                  <c:v>255.46566370477257</c:v>
                </c:pt>
                <c:pt idx="55">
                  <c:v>267.82005022743147</c:v>
                </c:pt>
                <c:pt idx="56">
                  <c:v>246.15816197414401</c:v>
                </c:pt>
                <c:pt idx="57">
                  <c:v>231.25363941708827</c:v>
                </c:pt>
                <c:pt idx="58">
                  <c:v>242.36419828673954</c:v>
                </c:pt>
                <c:pt idx="59">
                  <c:v>234.5827475396666</c:v>
                </c:pt>
                <c:pt idx="60">
                  <c:v>216.82046959071539</c:v>
                </c:pt>
                <c:pt idx="61">
                  <c:v>213.01929777661223</c:v>
                </c:pt>
                <c:pt idx="62">
                  <c:v>210.95530084950585</c:v>
                </c:pt>
                <c:pt idx="63">
                  <c:v>196.37667961414493</c:v>
                </c:pt>
                <c:pt idx="64">
                  <c:v>195.45593323644565</c:v>
                </c:pt>
                <c:pt idx="65">
                  <c:v>206.22466738749571</c:v>
                </c:pt>
                <c:pt idx="66">
                  <c:v>203.53827015766092</c:v>
                </c:pt>
                <c:pt idx="67">
                  <c:v>199.54631341016918</c:v>
                </c:pt>
                <c:pt idx="68">
                  <c:v>214.49466855549301</c:v>
                </c:pt>
                <c:pt idx="69">
                  <c:v>216.37574419756325</c:v>
                </c:pt>
                <c:pt idx="70">
                  <c:v>209.50364788551246</c:v>
                </c:pt>
                <c:pt idx="71">
                  <c:v>201.23970912361688</c:v>
                </c:pt>
                <c:pt idx="72">
                  <c:v>206.86721252479862</c:v>
                </c:pt>
                <c:pt idx="73">
                  <c:v>195.0970294429813</c:v>
                </c:pt>
                <c:pt idx="74">
                  <c:v>187.648090817293</c:v>
                </c:pt>
                <c:pt idx="75">
                  <c:v>170.1077640111792</c:v>
                </c:pt>
                <c:pt idx="76">
                  <c:v>175.02972494728667</c:v>
                </c:pt>
                <c:pt idx="77">
                  <c:v>175.41680891634883</c:v>
                </c:pt>
                <c:pt idx="78">
                  <c:v>169.22596047269744</c:v>
                </c:pt>
                <c:pt idx="79">
                  <c:v>186.6585451227474</c:v>
                </c:pt>
                <c:pt idx="80">
                  <c:v>178.8901913663386</c:v>
                </c:pt>
                <c:pt idx="81">
                  <c:v>179.68487217394545</c:v>
                </c:pt>
                <c:pt idx="82">
                  <c:v>182.93167496001834</c:v>
                </c:pt>
                <c:pt idx="83">
                  <c:v>165.53220656524354</c:v>
                </c:pt>
                <c:pt idx="84">
                  <c:v>158.18081073199184</c:v>
                </c:pt>
                <c:pt idx="85">
                  <c:v>162.24480934841591</c:v>
                </c:pt>
                <c:pt idx="86">
                  <c:v>187.23372608043059</c:v>
                </c:pt>
                <c:pt idx="87">
                  <c:v>145.23407834645494</c:v>
                </c:pt>
                <c:pt idx="88">
                  <c:v>140.10667087544553</c:v>
                </c:pt>
                <c:pt idx="89">
                  <c:v>135.14638685726402</c:v>
                </c:pt>
                <c:pt idx="90">
                  <c:v>135.53884361336225</c:v>
                </c:pt>
                <c:pt idx="91">
                  <c:v>126.91892585161419</c:v>
                </c:pt>
                <c:pt idx="92">
                  <c:v>126.9679928611309</c:v>
                </c:pt>
                <c:pt idx="93">
                  <c:v>122.25523519152833</c:v>
                </c:pt>
                <c:pt idx="94">
                  <c:v>124.18995123958322</c:v>
                </c:pt>
                <c:pt idx="95">
                  <c:v>124.14863190091994</c:v>
                </c:pt>
                <c:pt idx="96">
                  <c:v>119.2985772873681</c:v>
                </c:pt>
                <c:pt idx="97">
                  <c:v>118.13625615736237</c:v>
                </c:pt>
                <c:pt idx="98">
                  <c:v>108.40033183195543</c:v>
                </c:pt>
                <c:pt idx="99">
                  <c:v>102.55352397482378</c:v>
                </c:pt>
                <c:pt idx="100">
                  <c:v>111.7017343758842</c:v>
                </c:pt>
                <c:pt idx="101">
                  <c:v>96.930809995375256</c:v>
                </c:pt>
                <c:pt idx="102">
                  <c:v>103.14510815296272</c:v>
                </c:pt>
                <c:pt idx="103">
                  <c:v>104.44829950910164</c:v>
                </c:pt>
                <c:pt idx="104">
                  <c:v>107.34897660249401</c:v>
                </c:pt>
                <c:pt idx="105">
                  <c:v>110.0810590049666</c:v>
                </c:pt>
                <c:pt idx="106">
                  <c:v>101.77788854038899</c:v>
                </c:pt>
                <c:pt idx="107">
                  <c:v>103.64426714741207</c:v>
                </c:pt>
                <c:pt idx="108">
                  <c:v>93.917675225370317</c:v>
                </c:pt>
                <c:pt idx="109">
                  <c:v>97.335061387431466</c:v>
                </c:pt>
                <c:pt idx="110">
                  <c:v>88.913811021333373</c:v>
                </c:pt>
                <c:pt idx="111">
                  <c:v>99.151705205615954</c:v>
                </c:pt>
                <c:pt idx="112">
                  <c:v>80.280392152163387</c:v>
                </c:pt>
                <c:pt idx="113">
                  <c:v>93.096869065324086</c:v>
                </c:pt>
                <c:pt idx="114">
                  <c:v>84.171214543937708</c:v>
                </c:pt>
                <c:pt idx="115">
                  <c:v>83.878476965602687</c:v>
                </c:pt>
                <c:pt idx="116">
                  <c:v>85.787656846588945</c:v>
                </c:pt>
                <c:pt idx="117">
                  <c:v>86.535654044162698</c:v>
                </c:pt>
                <c:pt idx="118">
                  <c:v>94.367356494592684</c:v>
                </c:pt>
                <c:pt idx="119">
                  <c:v>85.56291355626901</c:v>
                </c:pt>
                <c:pt idx="120">
                  <c:v>89.418616280590541</c:v>
                </c:pt>
                <c:pt idx="121">
                  <c:v>79.196885771782661</c:v>
                </c:pt>
                <c:pt idx="122">
                  <c:v>70.56285992722205</c:v>
                </c:pt>
                <c:pt idx="123">
                  <c:v>77.459072990296562</c:v>
                </c:pt>
                <c:pt idx="124">
                  <c:v>74.622164724089558</c:v>
                </c:pt>
                <c:pt idx="125">
                  <c:v>67.051347405253679</c:v>
                </c:pt>
                <c:pt idx="126">
                  <c:v>73.575825442353278</c:v>
                </c:pt>
                <c:pt idx="127">
                  <c:v>72.884002390458463</c:v>
                </c:pt>
                <c:pt idx="128">
                  <c:v>65.104200153136659</c:v>
                </c:pt>
                <c:pt idx="129">
                  <c:v>62.367779609836894</c:v>
                </c:pt>
                <c:pt idx="130">
                  <c:v>74.685067623202514</c:v>
                </c:pt>
                <c:pt idx="131">
                  <c:v>74.984092562800129</c:v>
                </c:pt>
                <c:pt idx="132">
                  <c:v>71.694567950616815</c:v>
                </c:pt>
                <c:pt idx="133">
                  <c:v>69.919337307377063</c:v>
                </c:pt>
                <c:pt idx="134">
                  <c:v>61.750114156149053</c:v>
                </c:pt>
                <c:pt idx="135">
                  <c:v>62.664688389356428</c:v>
                </c:pt>
                <c:pt idx="136">
                  <c:v>58.720695372268317</c:v>
                </c:pt>
                <c:pt idx="137">
                  <c:v>63.775992241274935</c:v>
                </c:pt>
                <c:pt idx="138">
                  <c:v>63.900287644481971</c:v>
                </c:pt>
                <c:pt idx="139">
                  <c:v>58.540073324161469</c:v>
                </c:pt>
                <c:pt idx="140">
                  <c:v>62.78053090382749</c:v>
                </c:pt>
                <c:pt idx="141">
                  <c:v>65.128356395607128</c:v>
                </c:pt>
                <c:pt idx="142">
                  <c:v>59.567931536204163</c:v>
                </c:pt>
                <c:pt idx="143">
                  <c:v>59.745209650278561</c:v>
                </c:pt>
                <c:pt idx="144">
                  <c:v>63.421422331589305</c:v>
                </c:pt>
                <c:pt idx="145">
                  <c:v>54.335123045188006</c:v>
                </c:pt>
                <c:pt idx="146">
                  <c:v>62.92608481011186</c:v>
                </c:pt>
                <c:pt idx="147">
                  <c:v>56.60866126141191</c:v>
                </c:pt>
                <c:pt idx="148">
                  <c:v>55.299743077362265</c:v>
                </c:pt>
                <c:pt idx="149">
                  <c:v>64.333563708428386</c:v>
                </c:pt>
                <c:pt idx="150">
                  <c:v>63.142366570793051</c:v>
                </c:pt>
                <c:pt idx="151">
                  <c:v>61.752667778643598</c:v>
                </c:pt>
                <c:pt idx="152">
                  <c:v>61.43566399918334</c:v>
                </c:pt>
                <c:pt idx="153">
                  <c:v>59.13149926955159</c:v>
                </c:pt>
                <c:pt idx="154">
                  <c:v>67.588405551034342</c:v>
                </c:pt>
                <c:pt idx="155">
                  <c:v>58.419783146950799</c:v>
                </c:pt>
                <c:pt idx="156">
                  <c:v>58.480673420709294</c:v>
                </c:pt>
                <c:pt idx="157" formatCode="0.00">
                  <c:v>55.960295510412315</c:v>
                </c:pt>
                <c:pt idx="158" formatCode="0.00">
                  <c:v>53.714410111701163</c:v>
                </c:pt>
                <c:pt idx="159" formatCode="0.00">
                  <c:v>60.551907528803028</c:v>
                </c:pt>
                <c:pt idx="160" formatCode="0.00">
                  <c:v>49.745387095896255</c:v>
                </c:pt>
                <c:pt idx="161" formatCode="0.00">
                  <c:v>53.443161946003769</c:v>
                </c:pt>
                <c:pt idx="162" formatCode="0.00">
                  <c:v>49.31984904834308</c:v>
                </c:pt>
                <c:pt idx="163" formatCode="0.00">
                  <c:v>50.632985999190026</c:v>
                </c:pt>
                <c:pt idx="164" formatCode="0.00">
                  <c:v>48.569530907304618</c:v>
                </c:pt>
                <c:pt idx="165" formatCode="0.00">
                  <c:v>47.940944802755716</c:v>
                </c:pt>
                <c:pt idx="166" formatCode="0.00">
                  <c:v>54.711794534109814</c:v>
                </c:pt>
                <c:pt idx="167" formatCode="0.00">
                  <c:v>66.139616508699561</c:v>
                </c:pt>
                <c:pt idx="168" formatCode="0.00">
                  <c:v>68.232203928518643</c:v>
                </c:pt>
                <c:pt idx="169" formatCode="0.00">
                  <c:v>48.689572351258477</c:v>
                </c:pt>
                <c:pt idx="170" formatCode="0.00">
                  <c:v>38.576217390983672</c:v>
                </c:pt>
                <c:pt idx="171" formatCode="0.00">
                  <c:v>39.961196692814802</c:v>
                </c:pt>
                <c:pt idx="172" formatCode="0.00">
                  <c:v>38.898059950560807</c:v>
                </c:pt>
                <c:pt idx="173" formatCode="0.0">
                  <c:v>31.564611515093144</c:v>
                </c:pt>
                <c:pt idx="174" formatCode="0.0">
                  <c:v>36.69749880858879</c:v>
                </c:pt>
                <c:pt idx="175" formatCode="0.0">
                  <c:v>30.38125111388344</c:v>
                </c:pt>
                <c:pt idx="176" formatCode="0.0">
                  <c:v>36.881484910076473</c:v>
                </c:pt>
                <c:pt idx="177" formatCode="0.0">
                  <c:v>36.435341869938874</c:v>
                </c:pt>
                <c:pt idx="178" formatCode="0.0">
                  <c:v>32.646411987869165</c:v>
                </c:pt>
                <c:pt idx="179" formatCode="0.0">
                  <c:v>38.050100214293749</c:v>
                </c:pt>
                <c:pt idx="180" formatCode="0.0">
                  <c:v>36.137607873371223</c:v>
                </c:pt>
                <c:pt idx="181" formatCode="0.0">
                  <c:v>29.004280090337343</c:v>
                </c:pt>
                <c:pt idx="182" formatCode="0.0">
                  <c:v>32.222377220012554</c:v>
                </c:pt>
                <c:pt idx="183" formatCode="0.0">
                  <c:v>31.832498137633575</c:v>
                </c:pt>
                <c:pt idx="184" formatCode="0.0">
                  <c:v>32.848517610825141</c:v>
                </c:pt>
                <c:pt idx="185" formatCode="0.0">
                  <c:v>32.59288547524806</c:v>
                </c:pt>
                <c:pt idx="186" formatCode="0.0">
                  <c:v>33.163264214310203</c:v>
                </c:pt>
                <c:pt idx="187" formatCode="0.0">
                  <c:v>34.701415196622406</c:v>
                </c:pt>
                <c:pt idx="188" formatCode="0.0">
                  <c:v>34</c:v>
                </c:pt>
                <c:pt idx="189" formatCode="0.0">
                  <c:v>32.299999999999997</c:v>
                </c:pt>
                <c:pt idx="190" formatCode="0.0">
                  <c:v>35.799999999999997</c:v>
                </c:pt>
                <c:pt idx="191" formatCode="0.0">
                  <c:v>37.5</c:v>
                </c:pt>
                <c:pt idx="192" formatCode="0.0">
                  <c:v>38.5</c:v>
                </c:pt>
              </c:numCache>
            </c:numRef>
          </c:val>
          <c:smooth val="0"/>
          <c:extLst>
            <c:ext xmlns:c16="http://schemas.microsoft.com/office/drawing/2014/chart" uri="{C3380CC4-5D6E-409C-BE32-E72D297353CC}">
              <c16:uniqueId val="{00000000-BEDE-4D82-9F80-858408EF2E74}"/>
            </c:ext>
          </c:extLst>
        </c:ser>
        <c:dLbls>
          <c:showLegendKey val="0"/>
          <c:showVal val="0"/>
          <c:showCatName val="0"/>
          <c:showSerName val="0"/>
          <c:showPercent val="0"/>
          <c:showBubbleSize val="0"/>
        </c:dLbls>
        <c:marker val="1"/>
        <c:smooth val="0"/>
        <c:axId val="-2115275720"/>
        <c:axId val="-2120643304"/>
      </c:lineChart>
      <c:lineChart>
        <c:grouping val="standard"/>
        <c:varyColors val="0"/>
        <c:ser>
          <c:idx val="2"/>
          <c:order val="0"/>
          <c:tx>
            <c:strRef>
              <c:f>Sheet1!$C$1</c:f>
              <c:strCache>
                <c:ptCount val="1"/>
                <c:pt idx="0">
                  <c:v>Foreclosure Starts</c:v>
                </c:pt>
              </c:strCache>
            </c:strRef>
          </c:tx>
          <c:spPr>
            <a:ln w="15875"/>
          </c:spPr>
          <c:marker>
            <c:symbol val="circle"/>
            <c:size val="3"/>
          </c:marker>
          <c:cat>
            <c:numRef>
              <c:f>Sheet1!$A$2:$A$194</c:f>
              <c:numCache>
                <c:formatCode>mmm\-yy</c:formatCode>
                <c:ptCount val="193"/>
                <c:pt idx="0">
                  <c:v>38777</c:v>
                </c:pt>
                <c:pt idx="1">
                  <c:v>38808</c:v>
                </c:pt>
                <c:pt idx="2">
                  <c:v>38838</c:v>
                </c:pt>
                <c:pt idx="3">
                  <c:v>38869</c:v>
                </c:pt>
                <c:pt idx="4">
                  <c:v>38899</c:v>
                </c:pt>
                <c:pt idx="5">
                  <c:v>38930</c:v>
                </c:pt>
                <c:pt idx="6">
                  <c:v>38961</c:v>
                </c:pt>
                <c:pt idx="7">
                  <c:v>38991</c:v>
                </c:pt>
                <c:pt idx="8">
                  <c:v>39022</c:v>
                </c:pt>
                <c:pt idx="9">
                  <c:v>39052</c:v>
                </c:pt>
                <c:pt idx="10">
                  <c:v>39083</c:v>
                </c:pt>
                <c:pt idx="11">
                  <c:v>39114</c:v>
                </c:pt>
                <c:pt idx="12">
                  <c:v>39142</c:v>
                </c:pt>
                <c:pt idx="13">
                  <c:v>39173</c:v>
                </c:pt>
                <c:pt idx="14">
                  <c:v>39203</c:v>
                </c:pt>
                <c:pt idx="15">
                  <c:v>39234</c:v>
                </c:pt>
                <c:pt idx="16">
                  <c:v>39264</c:v>
                </c:pt>
                <c:pt idx="17">
                  <c:v>39295</c:v>
                </c:pt>
                <c:pt idx="18">
                  <c:v>39326</c:v>
                </c:pt>
                <c:pt idx="19">
                  <c:v>39356</c:v>
                </c:pt>
                <c:pt idx="20">
                  <c:v>39387</c:v>
                </c:pt>
                <c:pt idx="21">
                  <c:v>39417</c:v>
                </c:pt>
                <c:pt idx="22">
                  <c:v>39448</c:v>
                </c:pt>
                <c:pt idx="23">
                  <c:v>39479</c:v>
                </c:pt>
                <c:pt idx="24">
                  <c:v>39508</c:v>
                </c:pt>
                <c:pt idx="25">
                  <c:v>39539</c:v>
                </c:pt>
                <c:pt idx="26">
                  <c:v>39569</c:v>
                </c:pt>
                <c:pt idx="27">
                  <c:v>39600</c:v>
                </c:pt>
                <c:pt idx="28">
                  <c:v>39630</c:v>
                </c:pt>
                <c:pt idx="29">
                  <c:v>39661</c:v>
                </c:pt>
                <c:pt idx="30">
                  <c:v>39692</c:v>
                </c:pt>
                <c:pt idx="31">
                  <c:v>39722</c:v>
                </c:pt>
                <c:pt idx="32">
                  <c:v>39753</c:v>
                </c:pt>
                <c:pt idx="33">
                  <c:v>39783</c:v>
                </c:pt>
                <c:pt idx="34">
                  <c:v>39814</c:v>
                </c:pt>
                <c:pt idx="35">
                  <c:v>39845</c:v>
                </c:pt>
                <c:pt idx="36">
                  <c:v>39873</c:v>
                </c:pt>
                <c:pt idx="37">
                  <c:v>39904</c:v>
                </c:pt>
                <c:pt idx="38">
                  <c:v>39934</c:v>
                </c:pt>
                <c:pt idx="39">
                  <c:v>39965</c:v>
                </c:pt>
                <c:pt idx="40">
                  <c:v>39995</c:v>
                </c:pt>
                <c:pt idx="41">
                  <c:v>40026</c:v>
                </c:pt>
                <c:pt idx="42">
                  <c:v>40057</c:v>
                </c:pt>
                <c:pt idx="43">
                  <c:v>40087</c:v>
                </c:pt>
                <c:pt idx="44">
                  <c:v>40118</c:v>
                </c:pt>
                <c:pt idx="45">
                  <c:v>40148</c:v>
                </c:pt>
                <c:pt idx="46">
                  <c:v>40179</c:v>
                </c:pt>
                <c:pt idx="47">
                  <c:v>40210</c:v>
                </c:pt>
                <c:pt idx="48">
                  <c:v>40238</c:v>
                </c:pt>
                <c:pt idx="49">
                  <c:v>40269</c:v>
                </c:pt>
                <c:pt idx="50">
                  <c:v>40299</c:v>
                </c:pt>
                <c:pt idx="51">
                  <c:v>40330</c:v>
                </c:pt>
                <c:pt idx="52">
                  <c:v>40360</c:v>
                </c:pt>
                <c:pt idx="53">
                  <c:v>40391</c:v>
                </c:pt>
                <c:pt idx="54">
                  <c:v>40422</c:v>
                </c:pt>
                <c:pt idx="55">
                  <c:v>40452</c:v>
                </c:pt>
                <c:pt idx="56">
                  <c:v>40483</c:v>
                </c:pt>
                <c:pt idx="57">
                  <c:v>40513</c:v>
                </c:pt>
                <c:pt idx="58">
                  <c:v>40544</c:v>
                </c:pt>
                <c:pt idx="59">
                  <c:v>40575</c:v>
                </c:pt>
                <c:pt idx="60">
                  <c:v>40603</c:v>
                </c:pt>
                <c:pt idx="61">
                  <c:v>40634</c:v>
                </c:pt>
                <c:pt idx="62">
                  <c:v>40664</c:v>
                </c:pt>
                <c:pt idx="63">
                  <c:v>40695</c:v>
                </c:pt>
                <c:pt idx="64">
                  <c:v>40725</c:v>
                </c:pt>
                <c:pt idx="65">
                  <c:v>40756</c:v>
                </c:pt>
                <c:pt idx="66">
                  <c:v>40787</c:v>
                </c:pt>
                <c:pt idx="67">
                  <c:v>40817</c:v>
                </c:pt>
                <c:pt idx="68">
                  <c:v>40848</c:v>
                </c:pt>
                <c:pt idx="69">
                  <c:v>40878</c:v>
                </c:pt>
                <c:pt idx="70">
                  <c:v>40909</c:v>
                </c:pt>
                <c:pt idx="71">
                  <c:v>40940</c:v>
                </c:pt>
                <c:pt idx="72">
                  <c:v>40969</c:v>
                </c:pt>
                <c:pt idx="73">
                  <c:v>41000</c:v>
                </c:pt>
                <c:pt idx="74">
                  <c:v>41030</c:v>
                </c:pt>
                <c:pt idx="75">
                  <c:v>41061</c:v>
                </c:pt>
                <c:pt idx="76">
                  <c:v>41091</c:v>
                </c:pt>
                <c:pt idx="77">
                  <c:v>41122</c:v>
                </c:pt>
                <c:pt idx="78">
                  <c:v>41153</c:v>
                </c:pt>
                <c:pt idx="79">
                  <c:v>41183</c:v>
                </c:pt>
                <c:pt idx="80">
                  <c:v>41214</c:v>
                </c:pt>
                <c:pt idx="81">
                  <c:v>41244</c:v>
                </c:pt>
                <c:pt idx="82">
                  <c:v>41275</c:v>
                </c:pt>
                <c:pt idx="83">
                  <c:v>41306</c:v>
                </c:pt>
                <c:pt idx="84">
                  <c:v>41334</c:v>
                </c:pt>
                <c:pt idx="85">
                  <c:v>41365</c:v>
                </c:pt>
                <c:pt idx="86">
                  <c:v>41395</c:v>
                </c:pt>
                <c:pt idx="87">
                  <c:v>41426</c:v>
                </c:pt>
                <c:pt idx="88">
                  <c:v>41456</c:v>
                </c:pt>
                <c:pt idx="89">
                  <c:v>41487</c:v>
                </c:pt>
                <c:pt idx="90">
                  <c:v>41518</c:v>
                </c:pt>
                <c:pt idx="91">
                  <c:v>41548</c:v>
                </c:pt>
                <c:pt idx="92">
                  <c:v>41579</c:v>
                </c:pt>
                <c:pt idx="93">
                  <c:v>41609</c:v>
                </c:pt>
                <c:pt idx="94">
                  <c:v>41640</c:v>
                </c:pt>
                <c:pt idx="95">
                  <c:v>41671</c:v>
                </c:pt>
                <c:pt idx="96">
                  <c:v>41699</c:v>
                </c:pt>
                <c:pt idx="97">
                  <c:v>41730</c:v>
                </c:pt>
                <c:pt idx="98">
                  <c:v>41760</c:v>
                </c:pt>
                <c:pt idx="99">
                  <c:v>41791</c:v>
                </c:pt>
                <c:pt idx="100">
                  <c:v>41821</c:v>
                </c:pt>
                <c:pt idx="101">
                  <c:v>41852</c:v>
                </c:pt>
                <c:pt idx="102">
                  <c:v>41883</c:v>
                </c:pt>
                <c:pt idx="103">
                  <c:v>41913</c:v>
                </c:pt>
                <c:pt idx="104">
                  <c:v>41944</c:v>
                </c:pt>
                <c:pt idx="105">
                  <c:v>41974</c:v>
                </c:pt>
                <c:pt idx="106">
                  <c:v>42005</c:v>
                </c:pt>
                <c:pt idx="107">
                  <c:v>42036</c:v>
                </c:pt>
                <c:pt idx="108">
                  <c:v>42064</c:v>
                </c:pt>
                <c:pt idx="109">
                  <c:v>42095</c:v>
                </c:pt>
                <c:pt idx="110">
                  <c:v>42125</c:v>
                </c:pt>
                <c:pt idx="111">
                  <c:v>42156</c:v>
                </c:pt>
                <c:pt idx="112">
                  <c:v>42186</c:v>
                </c:pt>
                <c:pt idx="113">
                  <c:v>42217</c:v>
                </c:pt>
                <c:pt idx="114">
                  <c:v>42248</c:v>
                </c:pt>
                <c:pt idx="115">
                  <c:v>42278</c:v>
                </c:pt>
                <c:pt idx="116">
                  <c:v>42309</c:v>
                </c:pt>
                <c:pt idx="117">
                  <c:v>42339</c:v>
                </c:pt>
                <c:pt idx="118">
                  <c:v>42370</c:v>
                </c:pt>
                <c:pt idx="119">
                  <c:v>42401</c:v>
                </c:pt>
                <c:pt idx="120">
                  <c:v>42430</c:v>
                </c:pt>
                <c:pt idx="121">
                  <c:v>42461</c:v>
                </c:pt>
                <c:pt idx="122">
                  <c:v>42491</c:v>
                </c:pt>
                <c:pt idx="123">
                  <c:v>42522</c:v>
                </c:pt>
                <c:pt idx="124">
                  <c:v>42552</c:v>
                </c:pt>
                <c:pt idx="125">
                  <c:v>42583</c:v>
                </c:pt>
                <c:pt idx="126">
                  <c:v>42614</c:v>
                </c:pt>
                <c:pt idx="127">
                  <c:v>42644</c:v>
                </c:pt>
                <c:pt idx="128">
                  <c:v>42675</c:v>
                </c:pt>
                <c:pt idx="129">
                  <c:v>42705</c:v>
                </c:pt>
                <c:pt idx="130">
                  <c:v>42736</c:v>
                </c:pt>
                <c:pt idx="131">
                  <c:v>42767</c:v>
                </c:pt>
                <c:pt idx="132">
                  <c:v>42795</c:v>
                </c:pt>
                <c:pt idx="133">
                  <c:v>42826</c:v>
                </c:pt>
                <c:pt idx="134">
                  <c:v>42856</c:v>
                </c:pt>
                <c:pt idx="135">
                  <c:v>42887</c:v>
                </c:pt>
                <c:pt idx="136">
                  <c:v>42917</c:v>
                </c:pt>
                <c:pt idx="137">
                  <c:v>42948</c:v>
                </c:pt>
                <c:pt idx="138">
                  <c:v>42979</c:v>
                </c:pt>
                <c:pt idx="139">
                  <c:v>43009</c:v>
                </c:pt>
                <c:pt idx="140">
                  <c:v>43040</c:v>
                </c:pt>
                <c:pt idx="141">
                  <c:v>43070</c:v>
                </c:pt>
                <c:pt idx="142">
                  <c:v>43101</c:v>
                </c:pt>
                <c:pt idx="143">
                  <c:v>43132</c:v>
                </c:pt>
                <c:pt idx="144">
                  <c:v>43160</c:v>
                </c:pt>
                <c:pt idx="145">
                  <c:v>43191</c:v>
                </c:pt>
                <c:pt idx="146">
                  <c:v>43221</c:v>
                </c:pt>
                <c:pt idx="147">
                  <c:v>43252</c:v>
                </c:pt>
                <c:pt idx="148">
                  <c:v>43282</c:v>
                </c:pt>
                <c:pt idx="149">
                  <c:v>43313</c:v>
                </c:pt>
                <c:pt idx="150">
                  <c:v>43344</c:v>
                </c:pt>
                <c:pt idx="151">
                  <c:v>43374</c:v>
                </c:pt>
                <c:pt idx="152">
                  <c:v>43405</c:v>
                </c:pt>
                <c:pt idx="153">
                  <c:v>43435</c:v>
                </c:pt>
                <c:pt idx="154">
                  <c:v>43466</c:v>
                </c:pt>
                <c:pt idx="155">
                  <c:v>43497</c:v>
                </c:pt>
                <c:pt idx="156">
                  <c:v>43525</c:v>
                </c:pt>
                <c:pt idx="157">
                  <c:v>43556</c:v>
                </c:pt>
                <c:pt idx="158">
                  <c:v>43586</c:v>
                </c:pt>
                <c:pt idx="159">
                  <c:v>43617</c:v>
                </c:pt>
                <c:pt idx="160">
                  <c:v>43647</c:v>
                </c:pt>
                <c:pt idx="161">
                  <c:v>43678</c:v>
                </c:pt>
                <c:pt idx="162">
                  <c:v>43709</c:v>
                </c:pt>
                <c:pt idx="163">
                  <c:v>43739</c:v>
                </c:pt>
                <c:pt idx="164">
                  <c:v>43770</c:v>
                </c:pt>
                <c:pt idx="165">
                  <c:v>43800</c:v>
                </c:pt>
                <c:pt idx="166">
                  <c:v>43831</c:v>
                </c:pt>
                <c:pt idx="167">
                  <c:v>43862</c:v>
                </c:pt>
                <c:pt idx="168">
                  <c:v>43891</c:v>
                </c:pt>
                <c:pt idx="169">
                  <c:v>43922</c:v>
                </c:pt>
                <c:pt idx="170">
                  <c:v>43952</c:v>
                </c:pt>
                <c:pt idx="171">
                  <c:v>43983</c:v>
                </c:pt>
                <c:pt idx="172">
                  <c:v>44013</c:v>
                </c:pt>
                <c:pt idx="173">
                  <c:v>44044</c:v>
                </c:pt>
                <c:pt idx="174">
                  <c:v>44075</c:v>
                </c:pt>
                <c:pt idx="175">
                  <c:v>44105</c:v>
                </c:pt>
                <c:pt idx="176">
                  <c:v>44136</c:v>
                </c:pt>
                <c:pt idx="177">
                  <c:v>44166</c:v>
                </c:pt>
                <c:pt idx="178">
                  <c:v>44197</c:v>
                </c:pt>
                <c:pt idx="179">
                  <c:v>44228</c:v>
                </c:pt>
                <c:pt idx="180">
                  <c:v>44256</c:v>
                </c:pt>
                <c:pt idx="181">
                  <c:v>44287</c:v>
                </c:pt>
                <c:pt idx="182">
                  <c:v>44317</c:v>
                </c:pt>
                <c:pt idx="183">
                  <c:v>44348</c:v>
                </c:pt>
                <c:pt idx="184">
                  <c:v>44378</c:v>
                </c:pt>
                <c:pt idx="185">
                  <c:v>44409</c:v>
                </c:pt>
                <c:pt idx="186">
                  <c:v>44440</c:v>
                </c:pt>
                <c:pt idx="187">
                  <c:v>44470</c:v>
                </c:pt>
                <c:pt idx="188">
                  <c:v>44501</c:v>
                </c:pt>
                <c:pt idx="189">
                  <c:v>44531</c:v>
                </c:pt>
                <c:pt idx="190">
                  <c:v>44562</c:v>
                </c:pt>
                <c:pt idx="191">
                  <c:v>44593</c:v>
                </c:pt>
                <c:pt idx="192">
                  <c:v>44621</c:v>
                </c:pt>
              </c:numCache>
            </c:numRef>
          </c:cat>
          <c:val>
            <c:numRef>
              <c:f>Sheet1!$C$2:$C$194</c:f>
              <c:numCache>
                <c:formatCode>0.0%</c:formatCode>
                <c:ptCount val="193"/>
                <c:pt idx="0">
                  <c:v>4.0999999999999995E-3</c:v>
                </c:pt>
                <c:pt idx="1">
                  <c:v>4.3E-3</c:v>
                </c:pt>
                <c:pt idx="2">
                  <c:v>4.3E-3</c:v>
                </c:pt>
                <c:pt idx="3">
                  <c:v>4.3E-3</c:v>
                </c:pt>
                <c:pt idx="4">
                  <c:v>4.5999999999999999E-3</c:v>
                </c:pt>
                <c:pt idx="5">
                  <c:v>4.5999999999999999E-3</c:v>
                </c:pt>
                <c:pt idx="6">
                  <c:v>4.5999999999999999E-3</c:v>
                </c:pt>
                <c:pt idx="7">
                  <c:v>5.4000000000000003E-3</c:v>
                </c:pt>
                <c:pt idx="8">
                  <c:v>5.4000000000000003E-3</c:v>
                </c:pt>
                <c:pt idx="9">
                  <c:v>5.4000000000000003E-3</c:v>
                </c:pt>
                <c:pt idx="10">
                  <c:v>5.7999999999999996E-3</c:v>
                </c:pt>
                <c:pt idx="11">
                  <c:v>5.7999999999999996E-3</c:v>
                </c:pt>
                <c:pt idx="12">
                  <c:v>5.7999999999999996E-3</c:v>
                </c:pt>
                <c:pt idx="13">
                  <c:v>6.5000000000000006E-3</c:v>
                </c:pt>
                <c:pt idx="14">
                  <c:v>6.5000000000000006E-3</c:v>
                </c:pt>
                <c:pt idx="15">
                  <c:v>6.5000000000000006E-3</c:v>
                </c:pt>
                <c:pt idx="16">
                  <c:v>7.8000000000000005E-3</c:v>
                </c:pt>
                <c:pt idx="17">
                  <c:v>7.8000000000000005E-3</c:v>
                </c:pt>
                <c:pt idx="18">
                  <c:v>7.8000000000000005E-3</c:v>
                </c:pt>
                <c:pt idx="19">
                  <c:v>8.3000000000000001E-3</c:v>
                </c:pt>
                <c:pt idx="20">
                  <c:v>8.3000000000000001E-3</c:v>
                </c:pt>
                <c:pt idx="21">
                  <c:v>8.3000000000000001E-3</c:v>
                </c:pt>
                <c:pt idx="22">
                  <c:v>9.8999999999999991E-3</c:v>
                </c:pt>
                <c:pt idx="23">
                  <c:v>9.8999999999999991E-3</c:v>
                </c:pt>
                <c:pt idx="24">
                  <c:v>9.8999999999999991E-3</c:v>
                </c:pt>
                <c:pt idx="25">
                  <c:v>1.1899999999999999E-2</c:v>
                </c:pt>
                <c:pt idx="26">
                  <c:v>1.1899999999999999E-2</c:v>
                </c:pt>
                <c:pt idx="27">
                  <c:v>1.1899999999999999E-2</c:v>
                </c:pt>
                <c:pt idx="28">
                  <c:v>1.0700000000000001E-2</c:v>
                </c:pt>
                <c:pt idx="29">
                  <c:v>1.0700000000000001E-2</c:v>
                </c:pt>
                <c:pt idx="30">
                  <c:v>1.0700000000000001E-2</c:v>
                </c:pt>
                <c:pt idx="31">
                  <c:v>1.01E-2</c:v>
                </c:pt>
                <c:pt idx="32">
                  <c:v>1.01E-2</c:v>
                </c:pt>
                <c:pt idx="33">
                  <c:v>1.01E-2</c:v>
                </c:pt>
                <c:pt idx="34">
                  <c:v>1.34E-2</c:v>
                </c:pt>
                <c:pt idx="35">
                  <c:v>1.34E-2</c:v>
                </c:pt>
                <c:pt idx="36">
                  <c:v>1.34E-2</c:v>
                </c:pt>
                <c:pt idx="37">
                  <c:v>1.47E-2</c:v>
                </c:pt>
                <c:pt idx="38">
                  <c:v>1.47E-2</c:v>
                </c:pt>
                <c:pt idx="39">
                  <c:v>1.47E-2</c:v>
                </c:pt>
                <c:pt idx="40">
                  <c:v>1.4199999999999999E-2</c:v>
                </c:pt>
                <c:pt idx="41">
                  <c:v>1.4199999999999999E-2</c:v>
                </c:pt>
                <c:pt idx="42">
                  <c:v>1.4199999999999999E-2</c:v>
                </c:pt>
                <c:pt idx="43">
                  <c:v>1.1399999999999999E-2</c:v>
                </c:pt>
                <c:pt idx="44">
                  <c:v>1.1399999999999999E-2</c:v>
                </c:pt>
                <c:pt idx="45">
                  <c:v>1.1399999999999999E-2</c:v>
                </c:pt>
                <c:pt idx="46">
                  <c:v>1.1699999999999999E-2</c:v>
                </c:pt>
                <c:pt idx="47">
                  <c:v>1.1699999999999999E-2</c:v>
                </c:pt>
                <c:pt idx="48">
                  <c:v>1.1699999999999999E-2</c:v>
                </c:pt>
                <c:pt idx="49">
                  <c:v>1.1699999999999999E-2</c:v>
                </c:pt>
                <c:pt idx="50">
                  <c:v>1.1699999999999999E-2</c:v>
                </c:pt>
                <c:pt idx="51">
                  <c:v>1.1699999999999999E-2</c:v>
                </c:pt>
                <c:pt idx="52">
                  <c:v>1.32E-2</c:v>
                </c:pt>
                <c:pt idx="53">
                  <c:v>1.32E-2</c:v>
                </c:pt>
                <c:pt idx="54">
                  <c:v>1.32E-2</c:v>
                </c:pt>
                <c:pt idx="55">
                  <c:v>1.29E-2</c:v>
                </c:pt>
                <c:pt idx="56">
                  <c:v>1.29E-2</c:v>
                </c:pt>
                <c:pt idx="57">
                  <c:v>1.29E-2</c:v>
                </c:pt>
                <c:pt idx="58">
                  <c:v>1.03E-2</c:v>
                </c:pt>
                <c:pt idx="59">
                  <c:v>1.03E-2</c:v>
                </c:pt>
                <c:pt idx="60">
                  <c:v>1.03E-2</c:v>
                </c:pt>
                <c:pt idx="61">
                  <c:v>1.01E-2</c:v>
                </c:pt>
                <c:pt idx="62">
                  <c:v>1.01E-2</c:v>
                </c:pt>
                <c:pt idx="63">
                  <c:v>1.01E-2</c:v>
                </c:pt>
                <c:pt idx="64">
                  <c:v>1.04E-2</c:v>
                </c:pt>
                <c:pt idx="65">
                  <c:v>1.04E-2</c:v>
                </c:pt>
                <c:pt idx="66">
                  <c:v>1.04E-2</c:v>
                </c:pt>
                <c:pt idx="67">
                  <c:v>1.04E-2</c:v>
                </c:pt>
                <c:pt idx="68">
                  <c:v>1.04E-2</c:v>
                </c:pt>
                <c:pt idx="69">
                  <c:v>1.04E-2</c:v>
                </c:pt>
                <c:pt idx="70">
                  <c:v>9.300000000000001E-3</c:v>
                </c:pt>
                <c:pt idx="71">
                  <c:v>9.300000000000001E-3</c:v>
                </c:pt>
                <c:pt idx="72">
                  <c:v>9.300000000000001E-3</c:v>
                </c:pt>
                <c:pt idx="73">
                  <c:v>1.03E-2</c:v>
                </c:pt>
                <c:pt idx="74">
                  <c:v>1.03E-2</c:v>
                </c:pt>
                <c:pt idx="75">
                  <c:v>1.03E-2</c:v>
                </c:pt>
                <c:pt idx="76">
                  <c:v>8.6E-3</c:v>
                </c:pt>
                <c:pt idx="77">
                  <c:v>8.6E-3</c:v>
                </c:pt>
                <c:pt idx="78">
                  <c:v>8.6E-3</c:v>
                </c:pt>
                <c:pt idx="79">
                  <c:v>6.9999999999999993E-3</c:v>
                </c:pt>
                <c:pt idx="80">
                  <c:v>6.9999999999999993E-3</c:v>
                </c:pt>
                <c:pt idx="81">
                  <c:v>6.9999999999999993E-3</c:v>
                </c:pt>
                <c:pt idx="82">
                  <c:v>6.9999999999999993E-3</c:v>
                </c:pt>
                <c:pt idx="83">
                  <c:v>6.9999999999999993E-3</c:v>
                </c:pt>
                <c:pt idx="84">
                  <c:v>6.9999999999999993E-3</c:v>
                </c:pt>
                <c:pt idx="85">
                  <c:v>6.8000000000000005E-3</c:v>
                </c:pt>
                <c:pt idx="86">
                  <c:v>6.8000000000000005E-3</c:v>
                </c:pt>
                <c:pt idx="87">
                  <c:v>6.8000000000000005E-3</c:v>
                </c:pt>
                <c:pt idx="88">
                  <c:v>5.6999999999999993E-3</c:v>
                </c:pt>
                <c:pt idx="89">
                  <c:v>5.6999999999999993E-3</c:v>
                </c:pt>
                <c:pt idx="90">
                  <c:v>5.6999999999999993E-3</c:v>
                </c:pt>
                <c:pt idx="91">
                  <c:v>5.4000000000000003E-3</c:v>
                </c:pt>
                <c:pt idx="92">
                  <c:v>5.4000000000000003E-3</c:v>
                </c:pt>
                <c:pt idx="93">
                  <c:v>5.4000000000000003E-3</c:v>
                </c:pt>
                <c:pt idx="94">
                  <c:v>4.5000000000000005E-3</c:v>
                </c:pt>
                <c:pt idx="95">
                  <c:v>4.5000000000000005E-3</c:v>
                </c:pt>
                <c:pt idx="96">
                  <c:v>4.5000000000000005E-3</c:v>
                </c:pt>
                <c:pt idx="97">
                  <c:v>4.0999999999999995E-3</c:v>
                </c:pt>
                <c:pt idx="98">
                  <c:v>4.0999999999999995E-3</c:v>
                </c:pt>
                <c:pt idx="99">
                  <c:v>4.0999999999999995E-3</c:v>
                </c:pt>
                <c:pt idx="100">
                  <c:v>4.0999999999999995E-3</c:v>
                </c:pt>
                <c:pt idx="101">
                  <c:v>4.0999999999999995E-3</c:v>
                </c:pt>
                <c:pt idx="102">
                  <c:v>4.0999999999999995E-3</c:v>
                </c:pt>
                <c:pt idx="103">
                  <c:v>4.6999999999999993E-3</c:v>
                </c:pt>
                <c:pt idx="104">
                  <c:v>4.6999999999999993E-3</c:v>
                </c:pt>
                <c:pt idx="105">
                  <c:v>4.6999999999999993E-3</c:v>
                </c:pt>
                <c:pt idx="106">
                  <c:v>4.5999999999999999E-3</c:v>
                </c:pt>
                <c:pt idx="107">
                  <c:v>4.5999999999999999E-3</c:v>
                </c:pt>
                <c:pt idx="108">
                  <c:v>4.5999999999999999E-3</c:v>
                </c:pt>
                <c:pt idx="109">
                  <c:v>4.0999999999999995E-3</c:v>
                </c:pt>
                <c:pt idx="110">
                  <c:v>4.0999999999999995E-3</c:v>
                </c:pt>
                <c:pt idx="111">
                  <c:v>4.0999999999999995E-3</c:v>
                </c:pt>
                <c:pt idx="112">
                  <c:v>3.7000000000000002E-3</c:v>
                </c:pt>
                <c:pt idx="113">
                  <c:v>3.7000000000000002E-3</c:v>
                </c:pt>
                <c:pt idx="114">
                  <c:v>3.7000000000000002E-3</c:v>
                </c:pt>
                <c:pt idx="115">
                  <c:v>3.5999999999999999E-3</c:v>
                </c:pt>
                <c:pt idx="116">
                  <c:v>3.5999999999999999E-3</c:v>
                </c:pt>
                <c:pt idx="117">
                  <c:v>3.5999999999999999E-3</c:v>
                </c:pt>
                <c:pt idx="118">
                  <c:v>3.4999999999999996E-3</c:v>
                </c:pt>
                <c:pt idx="119">
                  <c:v>3.4999999999999996E-3</c:v>
                </c:pt>
                <c:pt idx="120">
                  <c:v>3.4999999999999996E-3</c:v>
                </c:pt>
                <c:pt idx="121">
                  <c:v>3.4000000000000002E-3</c:v>
                </c:pt>
                <c:pt idx="122">
                  <c:v>3.4000000000000002E-3</c:v>
                </c:pt>
                <c:pt idx="123">
                  <c:v>3.4000000000000002E-3</c:v>
                </c:pt>
                <c:pt idx="124">
                  <c:v>3.0000000000000001E-3</c:v>
                </c:pt>
                <c:pt idx="125">
                  <c:v>3.0000000000000001E-3</c:v>
                </c:pt>
                <c:pt idx="126">
                  <c:v>3.0000000000000001E-3</c:v>
                </c:pt>
                <c:pt idx="127">
                  <c:v>2.7000000000000001E-3</c:v>
                </c:pt>
                <c:pt idx="128">
                  <c:v>2.7000000000000001E-3</c:v>
                </c:pt>
                <c:pt idx="129">
                  <c:v>2.7000000000000001E-3</c:v>
                </c:pt>
                <c:pt idx="130">
                  <c:v>3.0000000000000001E-3</c:v>
                </c:pt>
                <c:pt idx="131">
                  <c:v>3.0000000000000001E-3</c:v>
                </c:pt>
                <c:pt idx="132">
                  <c:v>3.0000000000000001E-3</c:v>
                </c:pt>
                <c:pt idx="133">
                  <c:v>2.7000000000000001E-3</c:v>
                </c:pt>
                <c:pt idx="134">
                  <c:v>2.7000000000000001E-3</c:v>
                </c:pt>
                <c:pt idx="135">
                  <c:v>2.7000000000000001E-3</c:v>
                </c:pt>
                <c:pt idx="136">
                  <c:v>2.5000000000000001E-3</c:v>
                </c:pt>
                <c:pt idx="137">
                  <c:v>2.5000000000000001E-3</c:v>
                </c:pt>
                <c:pt idx="138">
                  <c:v>2.5000000000000001E-3</c:v>
                </c:pt>
                <c:pt idx="139">
                  <c:v>2.3999999999999998E-3</c:v>
                </c:pt>
                <c:pt idx="140">
                  <c:v>2.3999999999999998E-3</c:v>
                </c:pt>
                <c:pt idx="141">
                  <c:v>2.3999999999999998E-3</c:v>
                </c:pt>
                <c:pt idx="142">
                  <c:v>2.8000000000000004E-3</c:v>
                </c:pt>
                <c:pt idx="143">
                  <c:v>2.8000000000000004E-3</c:v>
                </c:pt>
                <c:pt idx="144">
                  <c:v>2.8000000000000004E-3</c:v>
                </c:pt>
                <c:pt idx="145">
                  <c:v>2.3E-3</c:v>
                </c:pt>
                <c:pt idx="146">
                  <c:v>2.3E-3</c:v>
                </c:pt>
                <c:pt idx="147">
                  <c:v>2.3E-3</c:v>
                </c:pt>
                <c:pt idx="148">
                  <c:v>2.3E-3</c:v>
                </c:pt>
                <c:pt idx="149">
                  <c:v>2.3E-3</c:v>
                </c:pt>
                <c:pt idx="150">
                  <c:v>2.3E-3</c:v>
                </c:pt>
                <c:pt idx="151">
                  <c:v>2.5000000000000001E-3</c:v>
                </c:pt>
                <c:pt idx="152">
                  <c:v>2.5000000000000001E-3</c:v>
                </c:pt>
                <c:pt idx="153">
                  <c:v>2.5000000000000001E-3</c:v>
                </c:pt>
                <c:pt idx="154">
                  <c:v>2.2000000000000001E-3</c:v>
                </c:pt>
                <c:pt idx="155">
                  <c:v>2.2000000000000001E-3</c:v>
                </c:pt>
                <c:pt idx="156">
                  <c:v>2.2000000000000001E-3</c:v>
                </c:pt>
                <c:pt idx="157">
                  <c:v>2.5000000000000001E-3</c:v>
                </c:pt>
                <c:pt idx="158">
                  <c:v>2.5000000000000001E-3</c:v>
                </c:pt>
                <c:pt idx="159">
                  <c:v>2.5000000000000001E-3</c:v>
                </c:pt>
                <c:pt idx="160">
                  <c:v>2.0999999999999999E-3</c:v>
                </c:pt>
                <c:pt idx="161">
                  <c:v>2.0999999999999999E-3</c:v>
                </c:pt>
                <c:pt idx="162">
                  <c:v>2.0999999999999999E-3</c:v>
                </c:pt>
                <c:pt idx="163">
                  <c:v>2.2000000000000001E-3</c:v>
                </c:pt>
                <c:pt idx="164">
                  <c:v>2.2000000000000001E-3</c:v>
                </c:pt>
                <c:pt idx="165">
                  <c:v>2.2000000000000001E-3</c:v>
                </c:pt>
                <c:pt idx="166">
                  <c:v>1.8E-3</c:v>
                </c:pt>
                <c:pt idx="167">
                  <c:v>1.8E-3</c:v>
                </c:pt>
                <c:pt idx="168">
                  <c:v>1.8E-3</c:v>
                </c:pt>
                <c:pt idx="169">
                  <c:v>2.9999999999999997E-4</c:v>
                </c:pt>
                <c:pt idx="170">
                  <c:v>2.9999999999999997E-4</c:v>
                </c:pt>
                <c:pt idx="171">
                  <c:v>2.9999999999999997E-4</c:v>
                </c:pt>
                <c:pt idx="172">
                  <c:v>2.9999999999999997E-4</c:v>
                </c:pt>
                <c:pt idx="173">
                  <c:v>2.9999999999999997E-4</c:v>
                </c:pt>
                <c:pt idx="174">
                  <c:v>2.9999999999999997E-4</c:v>
                </c:pt>
                <c:pt idx="175">
                  <c:v>2.9999999999999997E-4</c:v>
                </c:pt>
                <c:pt idx="176">
                  <c:v>2.9999999999999997E-4</c:v>
                </c:pt>
                <c:pt idx="177">
                  <c:v>2.9999999999999997E-4</c:v>
                </c:pt>
                <c:pt idx="178">
                  <c:v>2.9999999999999997E-4</c:v>
                </c:pt>
                <c:pt idx="179">
                  <c:v>2.9999999999999997E-4</c:v>
                </c:pt>
                <c:pt idx="180">
                  <c:v>2.9999999999999997E-4</c:v>
                </c:pt>
                <c:pt idx="181">
                  <c:v>4.0000000000000002E-4</c:v>
                </c:pt>
                <c:pt idx="182">
                  <c:v>4.0000000000000002E-4</c:v>
                </c:pt>
                <c:pt idx="183">
                  <c:v>4.0000000000000002E-4</c:v>
                </c:pt>
                <c:pt idx="184" formatCode="0.00%">
                  <c:v>2.9999999999999997E-4</c:v>
                </c:pt>
                <c:pt idx="185" formatCode="0.00%">
                  <c:v>2.9999999999999997E-4</c:v>
                </c:pt>
                <c:pt idx="186" formatCode="0.00%">
                  <c:v>2.9999999999999997E-4</c:v>
                </c:pt>
                <c:pt idx="187" formatCode="0.0">
                  <c:v>4.0000000000000002E-4</c:v>
                </c:pt>
                <c:pt idx="188" formatCode="0.0">
                  <c:v>4.0000000000000002E-4</c:v>
                </c:pt>
                <c:pt idx="189" formatCode="0.0">
                  <c:v>4.0000000000000002E-4</c:v>
                </c:pt>
              </c:numCache>
            </c:numRef>
          </c:val>
          <c:smooth val="0"/>
          <c:extLst>
            <c:ext xmlns:c16="http://schemas.microsoft.com/office/drawing/2014/chart" uri="{C3380CC4-5D6E-409C-BE32-E72D297353CC}">
              <c16:uniqueId val="{00000001-BEDE-4D82-9F80-858408EF2E74}"/>
            </c:ext>
          </c:extLst>
        </c:ser>
        <c:dLbls>
          <c:showLegendKey val="0"/>
          <c:showVal val="0"/>
          <c:showCatName val="0"/>
          <c:showSerName val="0"/>
          <c:showPercent val="0"/>
          <c:showBubbleSize val="0"/>
        </c:dLbls>
        <c:marker val="1"/>
        <c:smooth val="0"/>
        <c:axId val="89181632"/>
        <c:axId val="2067724704"/>
      </c:lineChart>
      <c:dateAx>
        <c:axId val="-2115275720"/>
        <c:scaling>
          <c:orientation val="minMax"/>
        </c:scaling>
        <c:delete val="0"/>
        <c:axPos val="b"/>
        <c:numFmt formatCode="yyyy" sourceLinked="0"/>
        <c:majorTickMark val="none"/>
        <c:minorTickMark val="none"/>
        <c:tickLblPos val="nextTo"/>
        <c:spPr>
          <a:ln>
            <a:noFill/>
          </a:ln>
        </c:spPr>
        <c:txPr>
          <a:bodyPr/>
          <a:lstStyle/>
          <a:p>
            <a:pPr>
              <a:defRPr sz="700">
                <a:latin typeface="Arial" panose="020B0604020202020204" pitchFamily="34" charset="0"/>
                <a:cs typeface="Arial" panose="020B0604020202020204" pitchFamily="34" charset="0"/>
              </a:defRPr>
            </a:pPr>
            <a:endParaRPr lang="en-US"/>
          </a:p>
        </c:txPr>
        <c:crossAx val="-2120643304"/>
        <c:crosses val="autoZero"/>
        <c:auto val="1"/>
        <c:lblOffset val="100"/>
        <c:baseTimeUnit val="months"/>
        <c:majorUnit val="12"/>
        <c:minorUnit val="12"/>
      </c:dateAx>
      <c:valAx>
        <c:axId val="-2120643304"/>
        <c:scaling>
          <c:orientation val="minMax"/>
          <c:max val="300"/>
          <c:min val="0"/>
        </c:scaling>
        <c:delete val="0"/>
        <c:axPos val="l"/>
        <c:majorGridlines>
          <c:spPr>
            <a:ln>
              <a:noFill/>
            </a:ln>
          </c:spPr>
        </c:majorGridlines>
        <c:numFmt formatCode="0" sourceLinked="0"/>
        <c:majorTickMark val="none"/>
        <c:minorTickMark val="none"/>
        <c:tickLblPos val="nextTo"/>
        <c:spPr>
          <a:ln>
            <a:noFill/>
          </a:ln>
        </c:spPr>
        <c:txPr>
          <a:bodyPr/>
          <a:lstStyle/>
          <a:p>
            <a:pPr>
              <a:defRPr sz="700">
                <a:latin typeface="Arial" panose="020B0604020202020204" pitchFamily="34" charset="0"/>
                <a:cs typeface="Arial" panose="020B0604020202020204" pitchFamily="34" charset="0"/>
              </a:defRPr>
            </a:pPr>
            <a:endParaRPr lang="en-US"/>
          </a:p>
        </c:txPr>
        <c:crossAx val="-2115275720"/>
        <c:crosses val="autoZero"/>
        <c:crossBetween val="between"/>
        <c:majorUnit val="30"/>
      </c:valAx>
      <c:valAx>
        <c:axId val="2067724704"/>
        <c:scaling>
          <c:orientation val="minMax"/>
        </c:scaling>
        <c:delete val="0"/>
        <c:axPos val="r"/>
        <c:numFmt formatCode="0.0%" sourceLinked="0"/>
        <c:majorTickMark val="none"/>
        <c:minorTickMark val="none"/>
        <c:tickLblPos val="nextTo"/>
        <c:spPr>
          <a:ln>
            <a:noFill/>
          </a:ln>
        </c:spPr>
        <c:txPr>
          <a:bodyPr/>
          <a:lstStyle/>
          <a:p>
            <a:pPr>
              <a:defRPr sz="700">
                <a:latin typeface="Arial" panose="020B0604020202020204" pitchFamily="34" charset="0"/>
                <a:cs typeface="Arial" panose="020B0604020202020204" pitchFamily="34" charset="0"/>
              </a:defRPr>
            </a:pPr>
            <a:endParaRPr lang="en-US"/>
          </a:p>
        </c:txPr>
        <c:crossAx val="89181632"/>
        <c:crosses val="max"/>
        <c:crossBetween val="between"/>
      </c:valAx>
      <c:dateAx>
        <c:axId val="89181632"/>
        <c:scaling>
          <c:orientation val="minMax"/>
        </c:scaling>
        <c:delete val="1"/>
        <c:axPos val="b"/>
        <c:numFmt formatCode="mmm\-yy" sourceLinked="1"/>
        <c:majorTickMark val="out"/>
        <c:minorTickMark val="none"/>
        <c:tickLblPos val="nextTo"/>
        <c:crossAx val="2067724704"/>
        <c:crosses val="autoZero"/>
        <c:auto val="1"/>
        <c:lblOffset val="100"/>
        <c:baseTimeUnit val="months"/>
      </c:dateAx>
      <c:spPr>
        <a:noFill/>
        <a:ln w="25400">
          <a:noFill/>
        </a:ln>
      </c:spPr>
    </c:plotArea>
    <c:plotVisOnly val="1"/>
    <c:dispBlanksAs val="gap"/>
    <c:showDLblsOverMax val="0"/>
  </c:chart>
  <c:txPr>
    <a:bodyPr/>
    <a:lstStyle/>
    <a:p>
      <a:pPr>
        <a:defRPr sz="800">
          <a:solidFill>
            <a:schemeClr val="bg1">
              <a:lumMod val="50000"/>
            </a:schemeClr>
          </a:solidFil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141395086030914E-2"/>
          <c:y val="1.69237175445054E-2"/>
          <c:w val="0.85801117308253128"/>
          <c:h val="0.92161185029395409"/>
        </c:manualLayout>
      </c:layout>
      <c:lineChart>
        <c:grouping val="standard"/>
        <c:varyColors val="0"/>
        <c:ser>
          <c:idx val="3"/>
          <c:order val="1"/>
          <c:tx>
            <c:strRef>
              <c:f>Sheet1!$D$1</c:f>
              <c:strCache>
                <c:ptCount val="1"/>
                <c:pt idx="0">
                  <c:v>Bankruptcy Index</c:v>
                </c:pt>
              </c:strCache>
            </c:strRef>
          </c:tx>
          <c:spPr>
            <a:ln w="19050">
              <a:solidFill>
                <a:srgbClr val="713892"/>
              </a:solidFill>
              <a:prstDash val="solid"/>
            </a:ln>
          </c:spPr>
          <c:marker>
            <c:symbol val="circle"/>
            <c:size val="5"/>
            <c:spPr>
              <a:solidFill>
                <a:srgbClr val="82509F"/>
              </a:solidFill>
              <a:ln>
                <a:noFill/>
              </a:ln>
            </c:spPr>
          </c:marker>
          <c:cat>
            <c:numRef>
              <c:f>Sheet1!$A$5:$A$18</c:f>
              <c:numCache>
                <c:formatCode>[$-409]mmm\-yy;@</c:formatCode>
                <c:ptCount val="13"/>
                <c:pt idx="0">
                  <c:v>44256</c:v>
                </c:pt>
                <c:pt idx="1">
                  <c:v>44287</c:v>
                </c:pt>
                <c:pt idx="2">
                  <c:v>44317</c:v>
                </c:pt>
                <c:pt idx="3">
                  <c:v>44348</c:v>
                </c:pt>
                <c:pt idx="4">
                  <c:v>44378</c:v>
                </c:pt>
                <c:pt idx="5">
                  <c:v>44409</c:v>
                </c:pt>
                <c:pt idx="6">
                  <c:v>44440</c:v>
                </c:pt>
                <c:pt idx="7">
                  <c:v>44470</c:v>
                </c:pt>
                <c:pt idx="8">
                  <c:v>44501</c:v>
                </c:pt>
                <c:pt idx="9">
                  <c:v>44531</c:v>
                </c:pt>
                <c:pt idx="10">
                  <c:v>44562</c:v>
                </c:pt>
                <c:pt idx="11">
                  <c:v>44593</c:v>
                </c:pt>
                <c:pt idx="12">
                  <c:v>44621</c:v>
                </c:pt>
              </c:numCache>
            </c:numRef>
          </c:cat>
          <c:val>
            <c:numRef>
              <c:f>Sheet1!$D$5:$D$18</c:f>
              <c:numCache>
                <c:formatCode>0.0</c:formatCode>
                <c:ptCount val="13"/>
                <c:pt idx="0">
                  <c:v>36.137607873371223</c:v>
                </c:pt>
                <c:pt idx="1">
                  <c:v>29.004280090337343</c:v>
                </c:pt>
                <c:pt idx="2">
                  <c:v>32.222377220012554</c:v>
                </c:pt>
                <c:pt idx="3">
                  <c:v>31.832498137633575</c:v>
                </c:pt>
                <c:pt idx="4">
                  <c:v>32.848517610825141</c:v>
                </c:pt>
                <c:pt idx="5">
                  <c:v>32.59288547524806</c:v>
                </c:pt>
                <c:pt idx="6">
                  <c:v>33.200000000000003</c:v>
                </c:pt>
                <c:pt idx="7">
                  <c:v>34.700000000000003</c:v>
                </c:pt>
                <c:pt idx="8">
                  <c:v>34</c:v>
                </c:pt>
                <c:pt idx="9">
                  <c:v>32.299999999999997</c:v>
                </c:pt>
                <c:pt idx="10">
                  <c:v>35.799999999999997</c:v>
                </c:pt>
                <c:pt idx="11">
                  <c:v>37.5</c:v>
                </c:pt>
                <c:pt idx="12">
                  <c:v>38.5</c:v>
                </c:pt>
              </c:numCache>
            </c:numRef>
          </c:val>
          <c:smooth val="0"/>
          <c:extLst>
            <c:ext xmlns:c16="http://schemas.microsoft.com/office/drawing/2014/chart" uri="{C3380CC4-5D6E-409C-BE32-E72D297353CC}">
              <c16:uniqueId val="{00000000-A4F9-4F06-832E-4E58361CAA81}"/>
            </c:ext>
          </c:extLst>
        </c:ser>
        <c:dLbls>
          <c:showLegendKey val="0"/>
          <c:showVal val="0"/>
          <c:showCatName val="0"/>
          <c:showSerName val="0"/>
          <c:showPercent val="0"/>
          <c:showBubbleSize val="0"/>
        </c:dLbls>
        <c:marker val="1"/>
        <c:smooth val="0"/>
        <c:axId val="-2114030040"/>
        <c:axId val="-2115297960"/>
      </c:lineChart>
      <c:lineChart>
        <c:grouping val="standard"/>
        <c:varyColors val="0"/>
        <c:ser>
          <c:idx val="1"/>
          <c:order val="0"/>
          <c:tx>
            <c:strRef>
              <c:f>Sheet1!$C$1</c:f>
              <c:strCache>
                <c:ptCount val="1"/>
                <c:pt idx="0">
                  <c:v>Total Bankruptcies</c:v>
                </c:pt>
              </c:strCache>
            </c:strRef>
          </c:tx>
          <c:spPr>
            <a:ln w="22225">
              <a:solidFill>
                <a:schemeClr val="bg1">
                  <a:lumMod val="75000"/>
                </a:schemeClr>
              </a:solidFill>
            </a:ln>
          </c:spPr>
          <c:marker>
            <c:symbol val="circle"/>
            <c:size val="5"/>
            <c:spPr>
              <a:solidFill>
                <a:srgbClr val="A6A6A6"/>
              </a:solidFill>
              <a:ln>
                <a:noFill/>
              </a:ln>
            </c:spPr>
          </c:marker>
          <c:cat>
            <c:numRef>
              <c:f>Sheet1!$A$5:$A$18</c:f>
              <c:numCache>
                <c:formatCode>[$-409]mmm\-yy;@</c:formatCode>
                <c:ptCount val="13"/>
                <c:pt idx="0">
                  <c:v>44256</c:v>
                </c:pt>
                <c:pt idx="1">
                  <c:v>44287</c:v>
                </c:pt>
                <c:pt idx="2">
                  <c:v>44317</c:v>
                </c:pt>
                <c:pt idx="3">
                  <c:v>44348</c:v>
                </c:pt>
                <c:pt idx="4">
                  <c:v>44378</c:v>
                </c:pt>
                <c:pt idx="5">
                  <c:v>44409</c:v>
                </c:pt>
                <c:pt idx="6">
                  <c:v>44440</c:v>
                </c:pt>
                <c:pt idx="7">
                  <c:v>44470</c:v>
                </c:pt>
                <c:pt idx="8">
                  <c:v>44501</c:v>
                </c:pt>
                <c:pt idx="9">
                  <c:v>44531</c:v>
                </c:pt>
                <c:pt idx="10">
                  <c:v>44562</c:v>
                </c:pt>
                <c:pt idx="11">
                  <c:v>44593</c:v>
                </c:pt>
                <c:pt idx="12">
                  <c:v>44621</c:v>
                </c:pt>
              </c:numCache>
            </c:numRef>
          </c:cat>
          <c:val>
            <c:numRef>
              <c:f>Sheet1!$C$5:$C$18</c:f>
              <c:numCache>
                <c:formatCode>0.0%</c:formatCode>
                <c:ptCount val="13"/>
                <c:pt idx="0">
                  <c:v>2.9999999999999997E-4</c:v>
                </c:pt>
                <c:pt idx="1">
                  <c:v>4.0000000000000002E-4</c:v>
                </c:pt>
                <c:pt idx="2">
                  <c:v>4.0000000000000002E-4</c:v>
                </c:pt>
                <c:pt idx="3">
                  <c:v>4.0000000000000002E-4</c:v>
                </c:pt>
                <c:pt idx="4" formatCode="0.00%">
                  <c:v>2.9999999999999997E-4</c:v>
                </c:pt>
                <c:pt idx="5" formatCode="0.00%">
                  <c:v>2.9999999999999997E-4</c:v>
                </c:pt>
                <c:pt idx="6" formatCode="0.00%">
                  <c:v>2.9999999999999997E-4</c:v>
                </c:pt>
                <c:pt idx="7" formatCode="0.00%">
                  <c:v>4.0000000000000002E-4</c:v>
                </c:pt>
                <c:pt idx="8" formatCode="0.00%">
                  <c:v>4.0000000000000002E-4</c:v>
                </c:pt>
                <c:pt idx="9" formatCode="0.00%">
                  <c:v>4.0000000000000002E-4</c:v>
                </c:pt>
              </c:numCache>
            </c:numRef>
          </c:val>
          <c:smooth val="0"/>
          <c:extLst>
            <c:ext xmlns:c16="http://schemas.microsoft.com/office/drawing/2014/chart" uri="{C3380CC4-5D6E-409C-BE32-E72D297353CC}">
              <c16:uniqueId val="{00000001-A4F9-4F06-832E-4E58361CAA81}"/>
            </c:ext>
          </c:extLst>
        </c:ser>
        <c:dLbls>
          <c:showLegendKey val="0"/>
          <c:showVal val="0"/>
          <c:showCatName val="0"/>
          <c:showSerName val="0"/>
          <c:showPercent val="0"/>
          <c:showBubbleSize val="0"/>
        </c:dLbls>
        <c:marker val="1"/>
        <c:smooth val="0"/>
        <c:axId val="-2115077352"/>
        <c:axId val="-2115059352"/>
      </c:lineChart>
      <c:dateAx>
        <c:axId val="-2114030040"/>
        <c:scaling>
          <c:orientation val="minMax"/>
        </c:scaling>
        <c:delete val="1"/>
        <c:axPos val="b"/>
        <c:numFmt formatCode="[$-409]mmm\-yy;@" sourceLinked="1"/>
        <c:majorTickMark val="none"/>
        <c:minorTickMark val="none"/>
        <c:tickLblPos val="nextTo"/>
        <c:crossAx val="-2115297960"/>
        <c:crossesAt val="45"/>
        <c:auto val="1"/>
        <c:lblOffset val="100"/>
        <c:baseTimeUnit val="months"/>
        <c:majorUnit val="3"/>
      </c:dateAx>
      <c:valAx>
        <c:axId val="-2115297960"/>
        <c:scaling>
          <c:orientation val="minMax"/>
          <c:max val="60"/>
          <c:min val="0"/>
        </c:scaling>
        <c:delete val="0"/>
        <c:axPos val="l"/>
        <c:majorGridlines>
          <c:spPr>
            <a:ln>
              <a:noFill/>
            </a:ln>
          </c:spPr>
        </c:majorGridlines>
        <c:numFmt formatCode="0" sourceLinked="0"/>
        <c:majorTickMark val="none"/>
        <c:minorTickMark val="none"/>
        <c:tickLblPos val="low"/>
        <c:spPr>
          <a:ln>
            <a:noFill/>
          </a:ln>
        </c:spPr>
        <c:txPr>
          <a:bodyPr/>
          <a:lstStyle/>
          <a:p>
            <a:pPr>
              <a:defRPr sz="700">
                <a:latin typeface="Arial" panose="020B0604020202020204" pitchFamily="34" charset="0"/>
                <a:cs typeface="Arial" panose="020B0604020202020204" pitchFamily="34" charset="0"/>
              </a:defRPr>
            </a:pPr>
            <a:endParaRPr lang="en-US"/>
          </a:p>
        </c:txPr>
        <c:crossAx val="-2114030040"/>
        <c:crosses val="autoZero"/>
        <c:crossBetween val="between"/>
        <c:majorUnit val="5"/>
      </c:valAx>
      <c:valAx>
        <c:axId val="-2115059352"/>
        <c:scaling>
          <c:orientation val="minMax"/>
          <c:max val="6.0000000000000016E-4"/>
          <c:min val="0"/>
        </c:scaling>
        <c:delete val="0"/>
        <c:axPos val="r"/>
        <c:numFmt formatCode="0.00%" sourceLinked="0"/>
        <c:majorTickMark val="none"/>
        <c:minorTickMark val="none"/>
        <c:tickLblPos val="nextTo"/>
        <c:spPr>
          <a:ln>
            <a:noFill/>
          </a:ln>
        </c:spPr>
        <c:txPr>
          <a:bodyPr/>
          <a:lstStyle/>
          <a:p>
            <a:pPr>
              <a:defRPr sz="700"/>
            </a:pPr>
            <a:endParaRPr lang="en-US"/>
          </a:p>
        </c:txPr>
        <c:crossAx val="-2115077352"/>
        <c:crosses val="max"/>
        <c:crossBetween val="between"/>
        <c:majorUnit val="1.0000000000000003E-4"/>
      </c:valAx>
      <c:dateAx>
        <c:axId val="-2115077352"/>
        <c:scaling>
          <c:orientation val="minMax"/>
        </c:scaling>
        <c:delete val="0"/>
        <c:axPos val="t"/>
        <c:numFmt formatCode="[$-409]mmm\ yyyy;@" sourceLinked="0"/>
        <c:majorTickMark val="none"/>
        <c:minorTickMark val="none"/>
        <c:tickLblPos val="low"/>
        <c:spPr>
          <a:ln>
            <a:noFill/>
          </a:ln>
        </c:spPr>
        <c:txPr>
          <a:bodyPr anchor="b" anchorCtr="0"/>
          <a:lstStyle/>
          <a:p>
            <a:pPr>
              <a:defRPr sz="700"/>
            </a:pPr>
            <a:endParaRPr lang="en-US"/>
          </a:p>
        </c:txPr>
        <c:crossAx val="-2115059352"/>
        <c:crosses val="max"/>
        <c:auto val="1"/>
        <c:lblOffset val="100"/>
        <c:baseTimeUnit val="months"/>
        <c:majorUnit val="4"/>
      </c:dateAx>
      <c:spPr>
        <a:noFill/>
        <a:ln w="25400">
          <a:noFill/>
        </a:ln>
      </c:spPr>
    </c:plotArea>
    <c:plotVisOnly val="1"/>
    <c:dispBlanksAs val="gap"/>
    <c:showDLblsOverMax val="0"/>
  </c:chart>
  <c:txPr>
    <a:bodyPr/>
    <a:lstStyle/>
    <a:p>
      <a:pPr>
        <a:defRPr sz="800">
          <a:solidFill>
            <a:schemeClr val="bg1">
              <a:lumMod val="50000"/>
            </a:schemeClr>
          </a:solidFil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220143205185012E-2"/>
          <c:y val="1.9006419604065638E-2"/>
          <c:w val="0.90917223012119186"/>
          <c:h val="0.8898303433706517"/>
        </c:manualLayout>
      </c:layout>
      <c:lineChart>
        <c:grouping val="standard"/>
        <c:varyColors val="0"/>
        <c:ser>
          <c:idx val="0"/>
          <c:order val="1"/>
          <c:tx>
            <c:strRef>
              <c:f>Sheet1!$D$1</c:f>
              <c:strCache>
                <c:ptCount val="1"/>
                <c:pt idx="0">
                  <c:v>Housing Construction Index</c:v>
                </c:pt>
              </c:strCache>
            </c:strRef>
          </c:tx>
          <c:spPr>
            <a:ln w="12700">
              <a:solidFill>
                <a:srgbClr val="713892"/>
              </a:solidFill>
            </a:ln>
          </c:spPr>
          <c:marker>
            <c:symbol val="circle"/>
            <c:size val="3"/>
            <c:spPr>
              <a:solidFill>
                <a:srgbClr val="7030A0"/>
              </a:solidFill>
              <a:ln>
                <a:noFill/>
              </a:ln>
            </c:spPr>
          </c:marker>
          <c:cat>
            <c:numRef>
              <c:f>Sheet1!$A$2:$A$194</c:f>
              <c:numCache>
                <c:formatCode>mmm\-yy</c:formatCode>
                <c:ptCount val="193"/>
                <c:pt idx="0">
                  <c:v>38777</c:v>
                </c:pt>
                <c:pt idx="1">
                  <c:v>38808</c:v>
                </c:pt>
                <c:pt idx="2">
                  <c:v>38838</c:v>
                </c:pt>
                <c:pt idx="3">
                  <c:v>38869</c:v>
                </c:pt>
                <c:pt idx="4">
                  <c:v>38899</c:v>
                </c:pt>
                <c:pt idx="5">
                  <c:v>38930</c:v>
                </c:pt>
                <c:pt idx="6">
                  <c:v>38961</c:v>
                </c:pt>
                <c:pt idx="7">
                  <c:v>38991</c:v>
                </c:pt>
                <c:pt idx="8">
                  <c:v>39022</c:v>
                </c:pt>
                <c:pt idx="9">
                  <c:v>39052</c:v>
                </c:pt>
                <c:pt idx="10">
                  <c:v>39083</c:v>
                </c:pt>
                <c:pt idx="11">
                  <c:v>39114</c:v>
                </c:pt>
                <c:pt idx="12">
                  <c:v>39142</c:v>
                </c:pt>
                <c:pt idx="13">
                  <c:v>39173</c:v>
                </c:pt>
                <c:pt idx="14">
                  <c:v>39203</c:v>
                </c:pt>
                <c:pt idx="15">
                  <c:v>39234</c:v>
                </c:pt>
                <c:pt idx="16">
                  <c:v>39264</c:v>
                </c:pt>
                <c:pt idx="17">
                  <c:v>39295</c:v>
                </c:pt>
                <c:pt idx="18">
                  <c:v>39326</c:v>
                </c:pt>
                <c:pt idx="19">
                  <c:v>39356</c:v>
                </c:pt>
                <c:pt idx="20">
                  <c:v>39387</c:v>
                </c:pt>
                <c:pt idx="21">
                  <c:v>39417</c:v>
                </c:pt>
                <c:pt idx="22">
                  <c:v>39448</c:v>
                </c:pt>
                <c:pt idx="23">
                  <c:v>39479</c:v>
                </c:pt>
                <c:pt idx="24">
                  <c:v>39508</c:v>
                </c:pt>
                <c:pt idx="25">
                  <c:v>39539</c:v>
                </c:pt>
                <c:pt idx="26">
                  <c:v>39569</c:v>
                </c:pt>
                <c:pt idx="27">
                  <c:v>39600</c:v>
                </c:pt>
                <c:pt idx="28">
                  <c:v>39630</c:v>
                </c:pt>
                <c:pt idx="29">
                  <c:v>39661</c:v>
                </c:pt>
                <c:pt idx="30">
                  <c:v>39692</c:v>
                </c:pt>
                <c:pt idx="31">
                  <c:v>39722</c:v>
                </c:pt>
                <c:pt idx="32">
                  <c:v>39753</c:v>
                </c:pt>
                <c:pt idx="33">
                  <c:v>39783</c:v>
                </c:pt>
                <c:pt idx="34">
                  <c:v>39814</c:v>
                </c:pt>
                <c:pt idx="35">
                  <c:v>39845</c:v>
                </c:pt>
                <c:pt idx="36">
                  <c:v>39873</c:v>
                </c:pt>
                <c:pt idx="37">
                  <c:v>39904</c:v>
                </c:pt>
                <c:pt idx="38">
                  <c:v>39934</c:v>
                </c:pt>
                <c:pt idx="39">
                  <c:v>39965</c:v>
                </c:pt>
                <c:pt idx="40">
                  <c:v>39995</c:v>
                </c:pt>
                <c:pt idx="41">
                  <c:v>40026</c:v>
                </c:pt>
                <c:pt idx="42">
                  <c:v>40057</c:v>
                </c:pt>
                <c:pt idx="43">
                  <c:v>40087</c:v>
                </c:pt>
                <c:pt idx="44">
                  <c:v>40118</c:v>
                </c:pt>
                <c:pt idx="45">
                  <c:v>40148</c:v>
                </c:pt>
                <c:pt idx="46">
                  <c:v>40179</c:v>
                </c:pt>
                <c:pt idx="47">
                  <c:v>40210</c:v>
                </c:pt>
                <c:pt idx="48">
                  <c:v>40238</c:v>
                </c:pt>
                <c:pt idx="49">
                  <c:v>40269</c:v>
                </c:pt>
                <c:pt idx="50">
                  <c:v>40299</c:v>
                </c:pt>
                <c:pt idx="51">
                  <c:v>40330</c:v>
                </c:pt>
                <c:pt idx="52">
                  <c:v>40360</c:v>
                </c:pt>
                <c:pt idx="53">
                  <c:v>40391</c:v>
                </c:pt>
                <c:pt idx="54">
                  <c:v>40422</c:v>
                </c:pt>
                <c:pt idx="55">
                  <c:v>40452</c:v>
                </c:pt>
                <c:pt idx="56">
                  <c:v>40483</c:v>
                </c:pt>
                <c:pt idx="57">
                  <c:v>40513</c:v>
                </c:pt>
                <c:pt idx="58">
                  <c:v>40544</c:v>
                </c:pt>
                <c:pt idx="59">
                  <c:v>40575</c:v>
                </c:pt>
                <c:pt idx="60">
                  <c:v>40603</c:v>
                </c:pt>
                <c:pt idx="61">
                  <c:v>40634</c:v>
                </c:pt>
                <c:pt idx="62">
                  <c:v>40664</c:v>
                </c:pt>
                <c:pt idx="63">
                  <c:v>40695</c:v>
                </c:pt>
                <c:pt idx="64">
                  <c:v>40725</c:v>
                </c:pt>
                <c:pt idx="65">
                  <c:v>40756</c:v>
                </c:pt>
                <c:pt idx="66">
                  <c:v>40787</c:v>
                </c:pt>
                <c:pt idx="67">
                  <c:v>40817</c:v>
                </c:pt>
                <c:pt idx="68">
                  <c:v>40848</c:v>
                </c:pt>
                <c:pt idx="69">
                  <c:v>40878</c:v>
                </c:pt>
                <c:pt idx="70">
                  <c:v>40909</c:v>
                </c:pt>
                <c:pt idx="71">
                  <c:v>40940</c:v>
                </c:pt>
                <c:pt idx="72">
                  <c:v>40969</c:v>
                </c:pt>
                <c:pt idx="73">
                  <c:v>41000</c:v>
                </c:pt>
                <c:pt idx="74">
                  <c:v>41030</c:v>
                </c:pt>
                <c:pt idx="75">
                  <c:v>41061</c:v>
                </c:pt>
                <c:pt idx="76">
                  <c:v>41091</c:v>
                </c:pt>
                <c:pt idx="77">
                  <c:v>41122</c:v>
                </c:pt>
                <c:pt idx="78">
                  <c:v>41153</c:v>
                </c:pt>
                <c:pt idx="79">
                  <c:v>41183</c:v>
                </c:pt>
                <c:pt idx="80">
                  <c:v>41214</c:v>
                </c:pt>
                <c:pt idx="81">
                  <c:v>41244</c:v>
                </c:pt>
                <c:pt idx="82">
                  <c:v>41275</c:v>
                </c:pt>
                <c:pt idx="83">
                  <c:v>41306</c:v>
                </c:pt>
                <c:pt idx="84">
                  <c:v>41334</c:v>
                </c:pt>
                <c:pt idx="85">
                  <c:v>41365</c:v>
                </c:pt>
                <c:pt idx="86">
                  <c:v>41395</c:v>
                </c:pt>
                <c:pt idx="87">
                  <c:v>41426</c:v>
                </c:pt>
                <c:pt idx="88">
                  <c:v>41456</c:v>
                </c:pt>
                <c:pt idx="89">
                  <c:v>41487</c:v>
                </c:pt>
                <c:pt idx="90">
                  <c:v>41518</c:v>
                </c:pt>
                <c:pt idx="91">
                  <c:v>41548</c:v>
                </c:pt>
                <c:pt idx="92">
                  <c:v>41579</c:v>
                </c:pt>
                <c:pt idx="93">
                  <c:v>41609</c:v>
                </c:pt>
                <c:pt idx="94">
                  <c:v>41640</c:v>
                </c:pt>
                <c:pt idx="95">
                  <c:v>41671</c:v>
                </c:pt>
                <c:pt idx="96">
                  <c:v>41699</c:v>
                </c:pt>
                <c:pt idx="97">
                  <c:v>41730</c:v>
                </c:pt>
                <c:pt idx="98">
                  <c:v>41760</c:v>
                </c:pt>
                <c:pt idx="99">
                  <c:v>41791</c:v>
                </c:pt>
                <c:pt idx="100">
                  <c:v>41821</c:v>
                </c:pt>
                <c:pt idx="101">
                  <c:v>41852</c:v>
                </c:pt>
                <c:pt idx="102">
                  <c:v>41883</c:v>
                </c:pt>
                <c:pt idx="103">
                  <c:v>41913</c:v>
                </c:pt>
                <c:pt idx="104">
                  <c:v>41944</c:v>
                </c:pt>
                <c:pt idx="105">
                  <c:v>41974</c:v>
                </c:pt>
                <c:pt idx="106">
                  <c:v>42005</c:v>
                </c:pt>
                <c:pt idx="107">
                  <c:v>42036</c:v>
                </c:pt>
                <c:pt idx="108">
                  <c:v>42064</c:v>
                </c:pt>
                <c:pt idx="109">
                  <c:v>42095</c:v>
                </c:pt>
                <c:pt idx="110">
                  <c:v>42125</c:v>
                </c:pt>
                <c:pt idx="111">
                  <c:v>42156</c:v>
                </c:pt>
                <c:pt idx="112">
                  <c:v>42186</c:v>
                </c:pt>
                <c:pt idx="113">
                  <c:v>42217</c:v>
                </c:pt>
                <c:pt idx="114">
                  <c:v>42248</c:v>
                </c:pt>
                <c:pt idx="115">
                  <c:v>42278</c:v>
                </c:pt>
                <c:pt idx="116">
                  <c:v>42309</c:v>
                </c:pt>
                <c:pt idx="117">
                  <c:v>42339</c:v>
                </c:pt>
                <c:pt idx="118">
                  <c:v>42370</c:v>
                </c:pt>
                <c:pt idx="119">
                  <c:v>42401</c:v>
                </c:pt>
                <c:pt idx="120">
                  <c:v>42430</c:v>
                </c:pt>
                <c:pt idx="121">
                  <c:v>42461</c:v>
                </c:pt>
                <c:pt idx="122">
                  <c:v>42491</c:v>
                </c:pt>
                <c:pt idx="123">
                  <c:v>42522</c:v>
                </c:pt>
                <c:pt idx="124">
                  <c:v>42552</c:v>
                </c:pt>
                <c:pt idx="125">
                  <c:v>42583</c:v>
                </c:pt>
                <c:pt idx="126">
                  <c:v>42614</c:v>
                </c:pt>
                <c:pt idx="127">
                  <c:v>42644</c:v>
                </c:pt>
                <c:pt idx="128">
                  <c:v>42675</c:v>
                </c:pt>
                <c:pt idx="129">
                  <c:v>42705</c:v>
                </c:pt>
                <c:pt idx="130">
                  <c:v>42736</c:v>
                </c:pt>
                <c:pt idx="131">
                  <c:v>42767</c:v>
                </c:pt>
                <c:pt idx="132">
                  <c:v>42795</c:v>
                </c:pt>
                <c:pt idx="133">
                  <c:v>42826</c:v>
                </c:pt>
                <c:pt idx="134">
                  <c:v>42856</c:v>
                </c:pt>
                <c:pt idx="135">
                  <c:v>42887</c:v>
                </c:pt>
                <c:pt idx="136">
                  <c:v>42917</c:v>
                </c:pt>
                <c:pt idx="137">
                  <c:v>42948</c:v>
                </c:pt>
                <c:pt idx="138">
                  <c:v>42979</c:v>
                </c:pt>
                <c:pt idx="139">
                  <c:v>43009</c:v>
                </c:pt>
                <c:pt idx="140">
                  <c:v>43040</c:v>
                </c:pt>
                <c:pt idx="141">
                  <c:v>43070</c:v>
                </c:pt>
                <c:pt idx="142">
                  <c:v>43101</c:v>
                </c:pt>
                <c:pt idx="143">
                  <c:v>43132</c:v>
                </c:pt>
                <c:pt idx="144">
                  <c:v>43160</c:v>
                </c:pt>
                <c:pt idx="145">
                  <c:v>43191</c:v>
                </c:pt>
                <c:pt idx="146">
                  <c:v>43221</c:v>
                </c:pt>
                <c:pt idx="147">
                  <c:v>43252</c:v>
                </c:pt>
                <c:pt idx="148">
                  <c:v>43282</c:v>
                </c:pt>
                <c:pt idx="149">
                  <c:v>43313</c:v>
                </c:pt>
                <c:pt idx="150">
                  <c:v>43344</c:v>
                </c:pt>
                <c:pt idx="151">
                  <c:v>43374</c:v>
                </c:pt>
                <c:pt idx="152">
                  <c:v>43405</c:v>
                </c:pt>
                <c:pt idx="153">
                  <c:v>43435</c:v>
                </c:pt>
                <c:pt idx="154">
                  <c:v>43466</c:v>
                </c:pt>
                <c:pt idx="155">
                  <c:v>43497</c:v>
                </c:pt>
                <c:pt idx="156">
                  <c:v>43525</c:v>
                </c:pt>
                <c:pt idx="157">
                  <c:v>43556</c:v>
                </c:pt>
                <c:pt idx="158">
                  <c:v>43586</c:v>
                </c:pt>
                <c:pt idx="159">
                  <c:v>43617</c:v>
                </c:pt>
                <c:pt idx="160">
                  <c:v>43647</c:v>
                </c:pt>
                <c:pt idx="161">
                  <c:v>43678</c:v>
                </c:pt>
                <c:pt idx="162">
                  <c:v>43709</c:v>
                </c:pt>
                <c:pt idx="163">
                  <c:v>43739</c:v>
                </c:pt>
                <c:pt idx="164">
                  <c:v>43770</c:v>
                </c:pt>
                <c:pt idx="165">
                  <c:v>43800</c:v>
                </c:pt>
                <c:pt idx="166">
                  <c:v>43831</c:v>
                </c:pt>
                <c:pt idx="167">
                  <c:v>43862</c:v>
                </c:pt>
                <c:pt idx="168">
                  <c:v>43891</c:v>
                </c:pt>
                <c:pt idx="169">
                  <c:v>43922</c:v>
                </c:pt>
                <c:pt idx="170">
                  <c:v>43952</c:v>
                </c:pt>
                <c:pt idx="171">
                  <c:v>43983</c:v>
                </c:pt>
                <c:pt idx="172">
                  <c:v>44013</c:v>
                </c:pt>
                <c:pt idx="173">
                  <c:v>44044</c:v>
                </c:pt>
                <c:pt idx="174">
                  <c:v>44075</c:v>
                </c:pt>
                <c:pt idx="175">
                  <c:v>44105</c:v>
                </c:pt>
                <c:pt idx="176">
                  <c:v>44136</c:v>
                </c:pt>
                <c:pt idx="177">
                  <c:v>44166</c:v>
                </c:pt>
                <c:pt idx="178">
                  <c:v>44197</c:v>
                </c:pt>
                <c:pt idx="179">
                  <c:v>44228</c:v>
                </c:pt>
                <c:pt idx="180">
                  <c:v>44256</c:v>
                </c:pt>
                <c:pt idx="181">
                  <c:v>44287</c:v>
                </c:pt>
                <c:pt idx="182">
                  <c:v>44317</c:v>
                </c:pt>
                <c:pt idx="183">
                  <c:v>44348</c:v>
                </c:pt>
                <c:pt idx="184">
                  <c:v>44378</c:v>
                </c:pt>
                <c:pt idx="185">
                  <c:v>44409</c:v>
                </c:pt>
                <c:pt idx="186">
                  <c:v>44440</c:v>
                </c:pt>
                <c:pt idx="187">
                  <c:v>44470</c:v>
                </c:pt>
                <c:pt idx="188">
                  <c:v>44501</c:v>
                </c:pt>
                <c:pt idx="189">
                  <c:v>44531</c:v>
                </c:pt>
                <c:pt idx="190">
                  <c:v>44562</c:v>
                </c:pt>
                <c:pt idx="191">
                  <c:v>44593</c:v>
                </c:pt>
                <c:pt idx="192">
                  <c:v>44621</c:v>
                </c:pt>
              </c:numCache>
            </c:numRef>
          </c:cat>
          <c:val>
            <c:numRef>
              <c:f>Sheet1!$D$2:$D$194</c:f>
              <c:numCache>
                <c:formatCode>0.0</c:formatCode>
                <c:ptCount val="193"/>
                <c:pt idx="0">
                  <c:v>114.15153021290985</c:v>
                </c:pt>
                <c:pt idx="1">
                  <c:v>114.81537711711263</c:v>
                </c:pt>
                <c:pt idx="2">
                  <c:v>114.97323866574571</c:v>
                </c:pt>
                <c:pt idx="3">
                  <c:v>113.40750133047962</c:v>
                </c:pt>
                <c:pt idx="4">
                  <c:v>110.15352228135588</c:v>
                </c:pt>
                <c:pt idx="5">
                  <c:v>107.40322523115938</c:v>
                </c:pt>
                <c:pt idx="6">
                  <c:v>108.81524407043368</c:v>
                </c:pt>
                <c:pt idx="7">
                  <c:v>106.8881870907047</c:v>
                </c:pt>
                <c:pt idx="8">
                  <c:v>105.85734810884567</c:v>
                </c:pt>
                <c:pt idx="9">
                  <c:v>107.73020221879679</c:v>
                </c:pt>
                <c:pt idx="10">
                  <c:v>100.67448636487738</c:v>
                </c:pt>
                <c:pt idx="11">
                  <c:v>102.9311769880881</c:v>
                </c:pt>
                <c:pt idx="12">
                  <c:v>101.01916161809709</c:v>
                </c:pt>
                <c:pt idx="13">
                  <c:v>96.059266390302597</c:v>
                </c:pt>
                <c:pt idx="14">
                  <c:v>96.417483352182103</c:v>
                </c:pt>
                <c:pt idx="15">
                  <c:v>97.502316780612176</c:v>
                </c:pt>
                <c:pt idx="16">
                  <c:v>97.710879121440641</c:v>
                </c:pt>
                <c:pt idx="17">
                  <c:v>94.74443555539932</c:v>
                </c:pt>
                <c:pt idx="18">
                  <c:v>92.845620928579791</c:v>
                </c:pt>
                <c:pt idx="19">
                  <c:v>90.854508320684047</c:v>
                </c:pt>
                <c:pt idx="20">
                  <c:v>88.960225887244292</c:v>
                </c:pt>
                <c:pt idx="21">
                  <c:v>83.357310025715421</c:v>
                </c:pt>
                <c:pt idx="22">
                  <c:v>83.721672946644659</c:v>
                </c:pt>
                <c:pt idx="23">
                  <c:v>83.343746345648782</c:v>
                </c:pt>
                <c:pt idx="24">
                  <c:v>82.681281263894547</c:v>
                </c:pt>
                <c:pt idx="25">
                  <c:v>82.152494483394278</c:v>
                </c:pt>
                <c:pt idx="26">
                  <c:v>82.490387135798741</c:v>
                </c:pt>
                <c:pt idx="27">
                  <c:v>80.465298681399716</c:v>
                </c:pt>
                <c:pt idx="28">
                  <c:v>80.752937145293927</c:v>
                </c:pt>
                <c:pt idx="29">
                  <c:v>80.648242128014374</c:v>
                </c:pt>
                <c:pt idx="30">
                  <c:v>79.241067926355669</c:v>
                </c:pt>
                <c:pt idx="31">
                  <c:v>78.723302284979056</c:v>
                </c:pt>
                <c:pt idx="32">
                  <c:v>78.9864836431762</c:v>
                </c:pt>
                <c:pt idx="33">
                  <c:v>82.1600399211069</c:v>
                </c:pt>
                <c:pt idx="34">
                  <c:v>82.242765872115342</c:v>
                </c:pt>
                <c:pt idx="35">
                  <c:v>85.796716096976851</c:v>
                </c:pt>
                <c:pt idx="36">
                  <c:v>85.004397752452107</c:v>
                </c:pt>
                <c:pt idx="37">
                  <c:v>85.020111830679923</c:v>
                </c:pt>
                <c:pt idx="38">
                  <c:v>84.635932057657072</c:v>
                </c:pt>
                <c:pt idx="39">
                  <c:v>85.58001644424489</c:v>
                </c:pt>
                <c:pt idx="40">
                  <c:v>85.392810650336813</c:v>
                </c:pt>
                <c:pt idx="41">
                  <c:v>84.738227302775272</c:v>
                </c:pt>
                <c:pt idx="42">
                  <c:v>86.943290465135405</c:v>
                </c:pt>
                <c:pt idx="43">
                  <c:v>85.804928477984532</c:v>
                </c:pt>
                <c:pt idx="44">
                  <c:v>86.021188758432388</c:v>
                </c:pt>
                <c:pt idx="45">
                  <c:v>82.47627085815904</c:v>
                </c:pt>
                <c:pt idx="46">
                  <c:v>81.900111866555662</c:v>
                </c:pt>
                <c:pt idx="47">
                  <c:v>82.326987800894599</c:v>
                </c:pt>
                <c:pt idx="48">
                  <c:v>82.939055074113767</c:v>
                </c:pt>
                <c:pt idx="49">
                  <c:v>82.973306364428964</c:v>
                </c:pt>
                <c:pt idx="50">
                  <c:v>80.161842899686064</c:v>
                </c:pt>
                <c:pt idx="51">
                  <c:v>79.13928697363734</c:v>
                </c:pt>
                <c:pt idx="52">
                  <c:v>79.593046061629281</c:v>
                </c:pt>
                <c:pt idx="53">
                  <c:v>78.255853081033649</c:v>
                </c:pt>
                <c:pt idx="54">
                  <c:v>77.864650198657699</c:v>
                </c:pt>
                <c:pt idx="55">
                  <c:v>78.481453969652392</c:v>
                </c:pt>
                <c:pt idx="56">
                  <c:v>79.48464542857613</c:v>
                </c:pt>
                <c:pt idx="57">
                  <c:v>81.649115446242178</c:v>
                </c:pt>
                <c:pt idx="58">
                  <c:v>81.42445808217839</c:v>
                </c:pt>
                <c:pt idx="59">
                  <c:v>79.727256182683405</c:v>
                </c:pt>
                <c:pt idx="60">
                  <c:v>82.198055706269216</c:v>
                </c:pt>
                <c:pt idx="61">
                  <c:v>80.760102590575215</c:v>
                </c:pt>
                <c:pt idx="62">
                  <c:v>78.317452835765906</c:v>
                </c:pt>
                <c:pt idx="63">
                  <c:v>80.643108048547731</c:v>
                </c:pt>
                <c:pt idx="64">
                  <c:v>82.083319268095707</c:v>
                </c:pt>
                <c:pt idx="65">
                  <c:v>81.001845536479635</c:v>
                </c:pt>
                <c:pt idx="66">
                  <c:v>81.266156090397587</c:v>
                </c:pt>
                <c:pt idx="67">
                  <c:v>83.242795053946651</c:v>
                </c:pt>
                <c:pt idx="68">
                  <c:v>80.917114238007912</c:v>
                </c:pt>
                <c:pt idx="69">
                  <c:v>83.470339564719396</c:v>
                </c:pt>
                <c:pt idx="70">
                  <c:v>84.299738081939907</c:v>
                </c:pt>
                <c:pt idx="71">
                  <c:v>84.973969592878646</c:v>
                </c:pt>
                <c:pt idx="72">
                  <c:v>86.800247976784419</c:v>
                </c:pt>
                <c:pt idx="73">
                  <c:v>84.910571933918078</c:v>
                </c:pt>
                <c:pt idx="74">
                  <c:v>85.755386997885623</c:v>
                </c:pt>
                <c:pt idx="75">
                  <c:v>88.247149665665404</c:v>
                </c:pt>
                <c:pt idx="76">
                  <c:v>87.884873263777294</c:v>
                </c:pt>
                <c:pt idx="77">
                  <c:v>87.463517246561253</c:v>
                </c:pt>
                <c:pt idx="78">
                  <c:v>87.291079099370165</c:v>
                </c:pt>
                <c:pt idx="79">
                  <c:v>85.955541173709932</c:v>
                </c:pt>
                <c:pt idx="80">
                  <c:v>86.78178989577502</c:v>
                </c:pt>
                <c:pt idx="81">
                  <c:v>87.607268354125253</c:v>
                </c:pt>
                <c:pt idx="82">
                  <c:v>86.68205072462969</c:v>
                </c:pt>
                <c:pt idx="83">
                  <c:v>90.807398723477291</c:v>
                </c:pt>
                <c:pt idx="84">
                  <c:v>90.332727059882586</c:v>
                </c:pt>
                <c:pt idx="85">
                  <c:v>90.035848226188918</c:v>
                </c:pt>
                <c:pt idx="86">
                  <c:v>86.102463429814946</c:v>
                </c:pt>
                <c:pt idx="87">
                  <c:v>92.24434887510877</c:v>
                </c:pt>
                <c:pt idx="88">
                  <c:v>91.655686950897845</c:v>
                </c:pt>
                <c:pt idx="89">
                  <c:v>92.778962395342688</c:v>
                </c:pt>
                <c:pt idx="90">
                  <c:v>90.632659424143981</c:v>
                </c:pt>
                <c:pt idx="91">
                  <c:v>90.665535073417033</c:v>
                </c:pt>
                <c:pt idx="92">
                  <c:v>90.062988507771024</c:v>
                </c:pt>
                <c:pt idx="93">
                  <c:v>92.751783638727915</c:v>
                </c:pt>
                <c:pt idx="94">
                  <c:v>90.988625721100377</c:v>
                </c:pt>
                <c:pt idx="95">
                  <c:v>92.109941390311505</c:v>
                </c:pt>
                <c:pt idx="96">
                  <c:v>91.948171989378039</c:v>
                </c:pt>
                <c:pt idx="97">
                  <c:v>93.782317441523475</c:v>
                </c:pt>
                <c:pt idx="98">
                  <c:v>97.774501718496722</c:v>
                </c:pt>
                <c:pt idx="99">
                  <c:v>98.640117179571831</c:v>
                </c:pt>
                <c:pt idx="100">
                  <c:v>96.187940245408825</c:v>
                </c:pt>
                <c:pt idx="101">
                  <c:v>98.875719731341292</c:v>
                </c:pt>
                <c:pt idx="102">
                  <c:v>97.891173796496204</c:v>
                </c:pt>
                <c:pt idx="103">
                  <c:v>96.588639068622527</c:v>
                </c:pt>
                <c:pt idx="104">
                  <c:v>97.622686889629108</c:v>
                </c:pt>
                <c:pt idx="105">
                  <c:v>93.339467650684966</c:v>
                </c:pt>
                <c:pt idx="106">
                  <c:v>100.43500786463622</c:v>
                </c:pt>
                <c:pt idx="107">
                  <c:v>97.841693749150693</c:v>
                </c:pt>
                <c:pt idx="108">
                  <c:v>100.90012774282246</c:v>
                </c:pt>
                <c:pt idx="109">
                  <c:v>101.20919534919624</c:v>
                </c:pt>
                <c:pt idx="110">
                  <c:v>104.03158539812438</c:v>
                </c:pt>
                <c:pt idx="111">
                  <c:v>101.00382383486678</c:v>
                </c:pt>
                <c:pt idx="112">
                  <c:v>106.96642377345093</c:v>
                </c:pt>
                <c:pt idx="113">
                  <c:v>100.47609570676188</c:v>
                </c:pt>
                <c:pt idx="114">
                  <c:v>103.21420138256515</c:v>
                </c:pt>
                <c:pt idx="115">
                  <c:v>104.04342701125091</c:v>
                </c:pt>
                <c:pt idx="116">
                  <c:v>102.97138379786611</c:v>
                </c:pt>
                <c:pt idx="117">
                  <c:v>101.8600712677279</c:v>
                </c:pt>
                <c:pt idx="118">
                  <c:v>100.26379701299405</c:v>
                </c:pt>
                <c:pt idx="119">
                  <c:v>103.36146002790269</c:v>
                </c:pt>
                <c:pt idx="120">
                  <c:v>101.56143446442577</c:v>
                </c:pt>
                <c:pt idx="121">
                  <c:v>106.70856441077069</c:v>
                </c:pt>
                <c:pt idx="122">
                  <c:v>108.39838486549418</c:v>
                </c:pt>
                <c:pt idx="123">
                  <c:v>105.13985007167368</c:v>
                </c:pt>
                <c:pt idx="124">
                  <c:v>105.64435733430203</c:v>
                </c:pt>
                <c:pt idx="125">
                  <c:v>107.55329629128387</c:v>
                </c:pt>
                <c:pt idx="126">
                  <c:v>106.63901889770823</c:v>
                </c:pt>
                <c:pt idx="127">
                  <c:v>105.99025612839364</c:v>
                </c:pt>
                <c:pt idx="128">
                  <c:v>109.51510602006809</c:v>
                </c:pt>
                <c:pt idx="129">
                  <c:v>113.83063493447752</c:v>
                </c:pt>
                <c:pt idx="130">
                  <c:v>109.08184018749571</c:v>
                </c:pt>
                <c:pt idx="131">
                  <c:v>105.51384708163589</c:v>
                </c:pt>
                <c:pt idx="132">
                  <c:v>108.72203472243865</c:v>
                </c:pt>
                <c:pt idx="133">
                  <c:v>110.51519823462972</c:v>
                </c:pt>
                <c:pt idx="134">
                  <c:v>111.62107540624096</c:v>
                </c:pt>
                <c:pt idx="135">
                  <c:v>111.57577287307328</c:v>
                </c:pt>
                <c:pt idx="136">
                  <c:v>116.05198412936335</c:v>
                </c:pt>
                <c:pt idx="137">
                  <c:v>112.89302362286536</c:v>
                </c:pt>
                <c:pt idx="138">
                  <c:v>110.51428411539207</c:v>
                </c:pt>
                <c:pt idx="139">
                  <c:v>112.58474875575337</c:v>
                </c:pt>
                <c:pt idx="140">
                  <c:v>111.69756566428907</c:v>
                </c:pt>
                <c:pt idx="141">
                  <c:v>110.12949451488139</c:v>
                </c:pt>
                <c:pt idx="142">
                  <c:v>113.19793682945347</c:v>
                </c:pt>
                <c:pt idx="143">
                  <c:v>111.61717726198999</c:v>
                </c:pt>
                <c:pt idx="144">
                  <c:v>111.86980091626964</c:v>
                </c:pt>
                <c:pt idx="145">
                  <c:v>116.51791555591673</c:v>
                </c:pt>
                <c:pt idx="146">
                  <c:v>111.55378285139722</c:v>
                </c:pt>
                <c:pt idx="147">
                  <c:v>113.71719696046384</c:v>
                </c:pt>
                <c:pt idx="148">
                  <c:v>112.07220796204966</c:v>
                </c:pt>
                <c:pt idx="149">
                  <c:v>109.98283396192421</c:v>
                </c:pt>
                <c:pt idx="150">
                  <c:v>111.27595814495839</c:v>
                </c:pt>
                <c:pt idx="151">
                  <c:v>111.7441624051377</c:v>
                </c:pt>
                <c:pt idx="152">
                  <c:v>110.37497731470565</c:v>
                </c:pt>
                <c:pt idx="153">
                  <c:v>110.84363691290349</c:v>
                </c:pt>
                <c:pt idx="154">
                  <c:v>109.2376047886307</c:v>
                </c:pt>
                <c:pt idx="155">
                  <c:v>109.58663332914441</c:v>
                </c:pt>
                <c:pt idx="156">
                  <c:v>111.44708191447782</c:v>
                </c:pt>
                <c:pt idx="157">
                  <c:v>117.24811203997402</c:v>
                </c:pt>
                <c:pt idx="158">
                  <c:v>119.18360413003009</c:v>
                </c:pt>
                <c:pt idx="159">
                  <c:v>114.31138659931143</c:v>
                </c:pt>
                <c:pt idx="160">
                  <c:v>117.10158613640932</c:v>
                </c:pt>
                <c:pt idx="161">
                  <c:v>115.36095065114759</c:v>
                </c:pt>
                <c:pt idx="162">
                  <c:v>118.22241592793888</c:v>
                </c:pt>
                <c:pt idx="163">
                  <c:v>119.30166761085259</c:v>
                </c:pt>
                <c:pt idx="164">
                  <c:v>118.09407669120309</c:v>
                </c:pt>
                <c:pt idx="165">
                  <c:v>111.41966112370187</c:v>
                </c:pt>
                <c:pt idx="166">
                  <c:v>114.024052870673</c:v>
                </c:pt>
                <c:pt idx="167">
                  <c:v>114.15450384953506</c:v>
                </c:pt>
                <c:pt idx="168">
                  <c:v>109.39077811853899</c:v>
                </c:pt>
                <c:pt idx="169">
                  <c:v>114.86318742720248</c:v>
                </c:pt>
                <c:pt idx="170">
                  <c:v>125.28898039902506</c:v>
                </c:pt>
                <c:pt idx="171">
                  <c:v>127.89452599062804</c:v>
                </c:pt>
                <c:pt idx="172">
                  <c:v>129.06889583286849</c:v>
                </c:pt>
                <c:pt idx="173">
                  <c:v>138.84431780293176</c:v>
                </c:pt>
                <c:pt idx="174">
                  <c:v>135.88315952567072</c:v>
                </c:pt>
                <c:pt idx="175">
                  <c:v>142.86965846236777</c:v>
                </c:pt>
                <c:pt idx="176">
                  <c:v>138.31448908252688</c:v>
                </c:pt>
                <c:pt idx="177">
                  <c:v>141.96924157856239</c:v>
                </c:pt>
                <c:pt idx="178">
                  <c:v>138.27651181765313</c:v>
                </c:pt>
                <c:pt idx="179">
                  <c:v>135.45516012100219</c:v>
                </c:pt>
                <c:pt idx="180">
                  <c:v>133.61333413963527</c:v>
                </c:pt>
                <c:pt idx="181">
                  <c:v>142.85304851723902</c:v>
                </c:pt>
                <c:pt idx="182">
                  <c:v>141.85972101024279</c:v>
                </c:pt>
                <c:pt idx="183">
                  <c:v>144.85454164723728</c:v>
                </c:pt>
                <c:pt idx="184">
                  <c:v>144.01595907814973</c:v>
                </c:pt>
                <c:pt idx="185">
                  <c:v>145.52925815879104</c:v>
                </c:pt>
                <c:pt idx="186">
                  <c:v>145.80196649467339</c:v>
                </c:pt>
                <c:pt idx="187">
                  <c:v>137.95446845855682</c:v>
                </c:pt>
                <c:pt idx="188">
                  <c:v>136.93057998460728</c:v>
                </c:pt>
                <c:pt idx="189">
                  <c:v>135.44748805702429</c:v>
                </c:pt>
                <c:pt idx="190">
                  <c:v>133.30000000000001</c:v>
                </c:pt>
                <c:pt idx="191">
                  <c:v>132.26002541294656</c:v>
                </c:pt>
                <c:pt idx="192">
                  <c:v>136.5</c:v>
                </c:pt>
              </c:numCache>
            </c:numRef>
          </c:val>
          <c:smooth val="0"/>
          <c:extLst>
            <c:ext xmlns:c16="http://schemas.microsoft.com/office/drawing/2014/chart" uri="{C3380CC4-5D6E-409C-BE32-E72D297353CC}">
              <c16:uniqueId val="{00000000-BEDE-4D82-9F80-858408EF2E74}"/>
            </c:ext>
          </c:extLst>
        </c:ser>
        <c:dLbls>
          <c:showLegendKey val="0"/>
          <c:showVal val="0"/>
          <c:showCatName val="0"/>
          <c:showSerName val="0"/>
          <c:showPercent val="0"/>
          <c:showBubbleSize val="0"/>
        </c:dLbls>
        <c:marker val="1"/>
        <c:smooth val="0"/>
        <c:axId val="-2115275720"/>
        <c:axId val="-2120643304"/>
      </c:lineChart>
      <c:lineChart>
        <c:grouping val="standard"/>
        <c:varyColors val="0"/>
        <c:ser>
          <c:idx val="2"/>
          <c:order val="0"/>
          <c:tx>
            <c:strRef>
              <c:f>Sheet1!$C$1</c:f>
              <c:strCache>
                <c:ptCount val="1"/>
                <c:pt idx="0">
                  <c:v>Housing Starts</c:v>
                </c:pt>
              </c:strCache>
            </c:strRef>
          </c:tx>
          <c:spPr>
            <a:ln w="15875"/>
          </c:spPr>
          <c:marker>
            <c:symbol val="circle"/>
            <c:size val="3"/>
          </c:marker>
          <c:cat>
            <c:numRef>
              <c:f>Sheet1!$A$2:$A$194</c:f>
              <c:numCache>
                <c:formatCode>mmm\-yy</c:formatCode>
                <c:ptCount val="193"/>
                <c:pt idx="0">
                  <c:v>38777</c:v>
                </c:pt>
                <c:pt idx="1">
                  <c:v>38808</c:v>
                </c:pt>
                <c:pt idx="2">
                  <c:v>38838</c:v>
                </c:pt>
                <c:pt idx="3">
                  <c:v>38869</c:v>
                </c:pt>
                <c:pt idx="4">
                  <c:v>38899</c:v>
                </c:pt>
                <c:pt idx="5">
                  <c:v>38930</c:v>
                </c:pt>
                <c:pt idx="6">
                  <c:v>38961</c:v>
                </c:pt>
                <c:pt idx="7">
                  <c:v>38991</c:v>
                </c:pt>
                <c:pt idx="8">
                  <c:v>39022</c:v>
                </c:pt>
                <c:pt idx="9">
                  <c:v>39052</c:v>
                </c:pt>
                <c:pt idx="10">
                  <c:v>39083</c:v>
                </c:pt>
                <c:pt idx="11">
                  <c:v>39114</c:v>
                </c:pt>
                <c:pt idx="12">
                  <c:v>39142</c:v>
                </c:pt>
                <c:pt idx="13">
                  <c:v>39173</c:v>
                </c:pt>
                <c:pt idx="14">
                  <c:v>39203</c:v>
                </c:pt>
                <c:pt idx="15">
                  <c:v>39234</c:v>
                </c:pt>
                <c:pt idx="16">
                  <c:v>39264</c:v>
                </c:pt>
                <c:pt idx="17">
                  <c:v>39295</c:v>
                </c:pt>
                <c:pt idx="18">
                  <c:v>39326</c:v>
                </c:pt>
                <c:pt idx="19">
                  <c:v>39356</c:v>
                </c:pt>
                <c:pt idx="20">
                  <c:v>39387</c:v>
                </c:pt>
                <c:pt idx="21">
                  <c:v>39417</c:v>
                </c:pt>
                <c:pt idx="22">
                  <c:v>39448</c:v>
                </c:pt>
                <c:pt idx="23">
                  <c:v>39479</c:v>
                </c:pt>
                <c:pt idx="24">
                  <c:v>39508</c:v>
                </c:pt>
                <c:pt idx="25">
                  <c:v>39539</c:v>
                </c:pt>
                <c:pt idx="26">
                  <c:v>39569</c:v>
                </c:pt>
                <c:pt idx="27">
                  <c:v>39600</c:v>
                </c:pt>
                <c:pt idx="28">
                  <c:v>39630</c:v>
                </c:pt>
                <c:pt idx="29">
                  <c:v>39661</c:v>
                </c:pt>
                <c:pt idx="30">
                  <c:v>39692</c:v>
                </c:pt>
                <c:pt idx="31">
                  <c:v>39722</c:v>
                </c:pt>
                <c:pt idx="32">
                  <c:v>39753</c:v>
                </c:pt>
                <c:pt idx="33">
                  <c:v>39783</c:v>
                </c:pt>
                <c:pt idx="34">
                  <c:v>39814</c:v>
                </c:pt>
                <c:pt idx="35">
                  <c:v>39845</c:v>
                </c:pt>
                <c:pt idx="36">
                  <c:v>39873</c:v>
                </c:pt>
                <c:pt idx="37">
                  <c:v>39904</c:v>
                </c:pt>
                <c:pt idx="38">
                  <c:v>39934</c:v>
                </c:pt>
                <c:pt idx="39">
                  <c:v>39965</c:v>
                </c:pt>
                <c:pt idx="40">
                  <c:v>39995</c:v>
                </c:pt>
                <c:pt idx="41">
                  <c:v>40026</c:v>
                </c:pt>
                <c:pt idx="42">
                  <c:v>40057</c:v>
                </c:pt>
                <c:pt idx="43">
                  <c:v>40087</c:v>
                </c:pt>
                <c:pt idx="44">
                  <c:v>40118</c:v>
                </c:pt>
                <c:pt idx="45">
                  <c:v>40148</c:v>
                </c:pt>
                <c:pt idx="46">
                  <c:v>40179</c:v>
                </c:pt>
                <c:pt idx="47">
                  <c:v>40210</c:v>
                </c:pt>
                <c:pt idx="48">
                  <c:v>40238</c:v>
                </c:pt>
                <c:pt idx="49">
                  <c:v>40269</c:v>
                </c:pt>
                <c:pt idx="50">
                  <c:v>40299</c:v>
                </c:pt>
                <c:pt idx="51">
                  <c:v>40330</c:v>
                </c:pt>
                <c:pt idx="52">
                  <c:v>40360</c:v>
                </c:pt>
                <c:pt idx="53">
                  <c:v>40391</c:v>
                </c:pt>
                <c:pt idx="54">
                  <c:v>40422</c:v>
                </c:pt>
                <c:pt idx="55">
                  <c:v>40452</c:v>
                </c:pt>
                <c:pt idx="56">
                  <c:v>40483</c:v>
                </c:pt>
                <c:pt idx="57">
                  <c:v>40513</c:v>
                </c:pt>
                <c:pt idx="58">
                  <c:v>40544</c:v>
                </c:pt>
                <c:pt idx="59">
                  <c:v>40575</c:v>
                </c:pt>
                <c:pt idx="60">
                  <c:v>40603</c:v>
                </c:pt>
                <c:pt idx="61">
                  <c:v>40634</c:v>
                </c:pt>
                <c:pt idx="62">
                  <c:v>40664</c:v>
                </c:pt>
                <c:pt idx="63">
                  <c:v>40695</c:v>
                </c:pt>
                <c:pt idx="64">
                  <c:v>40725</c:v>
                </c:pt>
                <c:pt idx="65">
                  <c:v>40756</c:v>
                </c:pt>
                <c:pt idx="66">
                  <c:v>40787</c:v>
                </c:pt>
                <c:pt idx="67">
                  <c:v>40817</c:v>
                </c:pt>
                <c:pt idx="68">
                  <c:v>40848</c:v>
                </c:pt>
                <c:pt idx="69">
                  <c:v>40878</c:v>
                </c:pt>
                <c:pt idx="70">
                  <c:v>40909</c:v>
                </c:pt>
                <c:pt idx="71">
                  <c:v>40940</c:v>
                </c:pt>
                <c:pt idx="72">
                  <c:v>40969</c:v>
                </c:pt>
                <c:pt idx="73">
                  <c:v>41000</c:v>
                </c:pt>
                <c:pt idx="74">
                  <c:v>41030</c:v>
                </c:pt>
                <c:pt idx="75">
                  <c:v>41061</c:v>
                </c:pt>
                <c:pt idx="76">
                  <c:v>41091</c:v>
                </c:pt>
                <c:pt idx="77">
                  <c:v>41122</c:v>
                </c:pt>
                <c:pt idx="78">
                  <c:v>41153</c:v>
                </c:pt>
                <c:pt idx="79">
                  <c:v>41183</c:v>
                </c:pt>
                <c:pt idx="80">
                  <c:v>41214</c:v>
                </c:pt>
                <c:pt idx="81">
                  <c:v>41244</c:v>
                </c:pt>
                <c:pt idx="82">
                  <c:v>41275</c:v>
                </c:pt>
                <c:pt idx="83">
                  <c:v>41306</c:v>
                </c:pt>
                <c:pt idx="84">
                  <c:v>41334</c:v>
                </c:pt>
                <c:pt idx="85">
                  <c:v>41365</c:v>
                </c:pt>
                <c:pt idx="86">
                  <c:v>41395</c:v>
                </c:pt>
                <c:pt idx="87">
                  <c:v>41426</c:v>
                </c:pt>
                <c:pt idx="88">
                  <c:v>41456</c:v>
                </c:pt>
                <c:pt idx="89">
                  <c:v>41487</c:v>
                </c:pt>
                <c:pt idx="90">
                  <c:v>41518</c:v>
                </c:pt>
                <c:pt idx="91">
                  <c:v>41548</c:v>
                </c:pt>
                <c:pt idx="92">
                  <c:v>41579</c:v>
                </c:pt>
                <c:pt idx="93">
                  <c:v>41609</c:v>
                </c:pt>
                <c:pt idx="94">
                  <c:v>41640</c:v>
                </c:pt>
                <c:pt idx="95">
                  <c:v>41671</c:v>
                </c:pt>
                <c:pt idx="96">
                  <c:v>41699</c:v>
                </c:pt>
                <c:pt idx="97">
                  <c:v>41730</c:v>
                </c:pt>
                <c:pt idx="98">
                  <c:v>41760</c:v>
                </c:pt>
                <c:pt idx="99">
                  <c:v>41791</c:v>
                </c:pt>
                <c:pt idx="100">
                  <c:v>41821</c:v>
                </c:pt>
                <c:pt idx="101">
                  <c:v>41852</c:v>
                </c:pt>
                <c:pt idx="102">
                  <c:v>41883</c:v>
                </c:pt>
                <c:pt idx="103">
                  <c:v>41913</c:v>
                </c:pt>
                <c:pt idx="104">
                  <c:v>41944</c:v>
                </c:pt>
                <c:pt idx="105">
                  <c:v>41974</c:v>
                </c:pt>
                <c:pt idx="106">
                  <c:v>42005</c:v>
                </c:pt>
                <c:pt idx="107">
                  <c:v>42036</c:v>
                </c:pt>
                <c:pt idx="108">
                  <c:v>42064</c:v>
                </c:pt>
                <c:pt idx="109">
                  <c:v>42095</c:v>
                </c:pt>
                <c:pt idx="110">
                  <c:v>42125</c:v>
                </c:pt>
                <c:pt idx="111">
                  <c:v>42156</c:v>
                </c:pt>
                <c:pt idx="112">
                  <c:v>42186</c:v>
                </c:pt>
                <c:pt idx="113">
                  <c:v>42217</c:v>
                </c:pt>
                <c:pt idx="114">
                  <c:v>42248</c:v>
                </c:pt>
                <c:pt idx="115">
                  <c:v>42278</c:v>
                </c:pt>
                <c:pt idx="116">
                  <c:v>42309</c:v>
                </c:pt>
                <c:pt idx="117">
                  <c:v>42339</c:v>
                </c:pt>
                <c:pt idx="118">
                  <c:v>42370</c:v>
                </c:pt>
                <c:pt idx="119">
                  <c:v>42401</c:v>
                </c:pt>
                <c:pt idx="120">
                  <c:v>42430</c:v>
                </c:pt>
                <c:pt idx="121">
                  <c:v>42461</c:v>
                </c:pt>
                <c:pt idx="122">
                  <c:v>42491</c:v>
                </c:pt>
                <c:pt idx="123">
                  <c:v>42522</c:v>
                </c:pt>
                <c:pt idx="124">
                  <c:v>42552</c:v>
                </c:pt>
                <c:pt idx="125">
                  <c:v>42583</c:v>
                </c:pt>
                <c:pt idx="126">
                  <c:v>42614</c:v>
                </c:pt>
                <c:pt idx="127">
                  <c:v>42644</c:v>
                </c:pt>
                <c:pt idx="128">
                  <c:v>42675</c:v>
                </c:pt>
                <c:pt idx="129">
                  <c:v>42705</c:v>
                </c:pt>
                <c:pt idx="130">
                  <c:v>42736</c:v>
                </c:pt>
                <c:pt idx="131">
                  <c:v>42767</c:v>
                </c:pt>
                <c:pt idx="132">
                  <c:v>42795</c:v>
                </c:pt>
                <c:pt idx="133">
                  <c:v>42826</c:v>
                </c:pt>
                <c:pt idx="134">
                  <c:v>42856</c:v>
                </c:pt>
                <c:pt idx="135">
                  <c:v>42887</c:v>
                </c:pt>
                <c:pt idx="136">
                  <c:v>42917</c:v>
                </c:pt>
                <c:pt idx="137">
                  <c:v>42948</c:v>
                </c:pt>
                <c:pt idx="138">
                  <c:v>42979</c:v>
                </c:pt>
                <c:pt idx="139">
                  <c:v>43009</c:v>
                </c:pt>
                <c:pt idx="140">
                  <c:v>43040</c:v>
                </c:pt>
                <c:pt idx="141">
                  <c:v>43070</c:v>
                </c:pt>
                <c:pt idx="142">
                  <c:v>43101</c:v>
                </c:pt>
                <c:pt idx="143">
                  <c:v>43132</c:v>
                </c:pt>
                <c:pt idx="144">
                  <c:v>43160</c:v>
                </c:pt>
                <c:pt idx="145">
                  <c:v>43191</c:v>
                </c:pt>
                <c:pt idx="146">
                  <c:v>43221</c:v>
                </c:pt>
                <c:pt idx="147">
                  <c:v>43252</c:v>
                </c:pt>
                <c:pt idx="148">
                  <c:v>43282</c:v>
                </c:pt>
                <c:pt idx="149">
                  <c:v>43313</c:v>
                </c:pt>
                <c:pt idx="150">
                  <c:v>43344</c:v>
                </c:pt>
                <c:pt idx="151">
                  <c:v>43374</c:v>
                </c:pt>
                <c:pt idx="152">
                  <c:v>43405</c:v>
                </c:pt>
                <c:pt idx="153">
                  <c:v>43435</c:v>
                </c:pt>
                <c:pt idx="154">
                  <c:v>43466</c:v>
                </c:pt>
                <c:pt idx="155">
                  <c:v>43497</c:v>
                </c:pt>
                <c:pt idx="156">
                  <c:v>43525</c:v>
                </c:pt>
                <c:pt idx="157">
                  <c:v>43556</c:v>
                </c:pt>
                <c:pt idx="158">
                  <c:v>43586</c:v>
                </c:pt>
                <c:pt idx="159">
                  <c:v>43617</c:v>
                </c:pt>
                <c:pt idx="160">
                  <c:v>43647</c:v>
                </c:pt>
                <c:pt idx="161">
                  <c:v>43678</c:v>
                </c:pt>
                <c:pt idx="162">
                  <c:v>43709</c:v>
                </c:pt>
                <c:pt idx="163">
                  <c:v>43739</c:v>
                </c:pt>
                <c:pt idx="164">
                  <c:v>43770</c:v>
                </c:pt>
                <c:pt idx="165">
                  <c:v>43800</c:v>
                </c:pt>
                <c:pt idx="166">
                  <c:v>43831</c:v>
                </c:pt>
                <c:pt idx="167">
                  <c:v>43862</c:v>
                </c:pt>
                <c:pt idx="168">
                  <c:v>43891</c:v>
                </c:pt>
                <c:pt idx="169">
                  <c:v>43922</c:v>
                </c:pt>
                <c:pt idx="170">
                  <c:v>43952</c:v>
                </c:pt>
                <c:pt idx="171">
                  <c:v>43983</c:v>
                </c:pt>
                <c:pt idx="172">
                  <c:v>44013</c:v>
                </c:pt>
                <c:pt idx="173">
                  <c:v>44044</c:v>
                </c:pt>
                <c:pt idx="174">
                  <c:v>44075</c:v>
                </c:pt>
                <c:pt idx="175">
                  <c:v>44105</c:v>
                </c:pt>
                <c:pt idx="176">
                  <c:v>44136</c:v>
                </c:pt>
                <c:pt idx="177">
                  <c:v>44166</c:v>
                </c:pt>
                <c:pt idx="178">
                  <c:v>44197</c:v>
                </c:pt>
                <c:pt idx="179">
                  <c:v>44228</c:v>
                </c:pt>
                <c:pt idx="180">
                  <c:v>44256</c:v>
                </c:pt>
                <c:pt idx="181">
                  <c:v>44287</c:v>
                </c:pt>
                <c:pt idx="182">
                  <c:v>44317</c:v>
                </c:pt>
                <c:pt idx="183">
                  <c:v>44348</c:v>
                </c:pt>
                <c:pt idx="184">
                  <c:v>44378</c:v>
                </c:pt>
                <c:pt idx="185">
                  <c:v>44409</c:v>
                </c:pt>
                <c:pt idx="186">
                  <c:v>44440</c:v>
                </c:pt>
                <c:pt idx="187">
                  <c:v>44470</c:v>
                </c:pt>
                <c:pt idx="188">
                  <c:v>44501</c:v>
                </c:pt>
                <c:pt idx="189">
                  <c:v>44531</c:v>
                </c:pt>
                <c:pt idx="190">
                  <c:v>44562</c:v>
                </c:pt>
                <c:pt idx="191">
                  <c:v>44593</c:v>
                </c:pt>
                <c:pt idx="192">
                  <c:v>44621</c:v>
                </c:pt>
              </c:numCache>
            </c:numRef>
          </c:cat>
          <c:val>
            <c:numRef>
              <c:f>Sheet1!$C$2:$C$194</c:f>
              <c:numCache>
                <c:formatCode>#,##0.00</c:formatCode>
                <c:ptCount val="193"/>
                <c:pt idx="0">
                  <c:v>1969000</c:v>
                </c:pt>
                <c:pt idx="1">
                  <c:v>1821000</c:v>
                </c:pt>
                <c:pt idx="2">
                  <c:v>1942000</c:v>
                </c:pt>
                <c:pt idx="3">
                  <c:v>1802000</c:v>
                </c:pt>
                <c:pt idx="4">
                  <c:v>1737000</c:v>
                </c:pt>
                <c:pt idx="5">
                  <c:v>1650000</c:v>
                </c:pt>
                <c:pt idx="6">
                  <c:v>1720000</c:v>
                </c:pt>
                <c:pt idx="7">
                  <c:v>1491000</c:v>
                </c:pt>
                <c:pt idx="8">
                  <c:v>1570000</c:v>
                </c:pt>
                <c:pt idx="9">
                  <c:v>1649000</c:v>
                </c:pt>
                <c:pt idx="10">
                  <c:v>1409000</c:v>
                </c:pt>
                <c:pt idx="11">
                  <c:v>1480000</c:v>
                </c:pt>
                <c:pt idx="12">
                  <c:v>1495000</c:v>
                </c:pt>
                <c:pt idx="13">
                  <c:v>1490000</c:v>
                </c:pt>
                <c:pt idx="14">
                  <c:v>1415000</c:v>
                </c:pt>
                <c:pt idx="15">
                  <c:v>1448000</c:v>
                </c:pt>
                <c:pt idx="16">
                  <c:v>1354000</c:v>
                </c:pt>
                <c:pt idx="17">
                  <c:v>1330000</c:v>
                </c:pt>
                <c:pt idx="18">
                  <c:v>1183000</c:v>
                </c:pt>
                <c:pt idx="19">
                  <c:v>1264000</c:v>
                </c:pt>
                <c:pt idx="20">
                  <c:v>1197000</c:v>
                </c:pt>
                <c:pt idx="21">
                  <c:v>1037000</c:v>
                </c:pt>
                <c:pt idx="22">
                  <c:v>1084000</c:v>
                </c:pt>
                <c:pt idx="23">
                  <c:v>1103000</c:v>
                </c:pt>
                <c:pt idx="24">
                  <c:v>1005000</c:v>
                </c:pt>
                <c:pt idx="25">
                  <c:v>1013000</c:v>
                </c:pt>
                <c:pt idx="26">
                  <c:v>973000</c:v>
                </c:pt>
                <c:pt idx="27">
                  <c:v>1046000</c:v>
                </c:pt>
                <c:pt idx="28">
                  <c:v>923000</c:v>
                </c:pt>
                <c:pt idx="29">
                  <c:v>844000</c:v>
                </c:pt>
                <c:pt idx="30">
                  <c:v>820000</c:v>
                </c:pt>
                <c:pt idx="31">
                  <c:v>777000</c:v>
                </c:pt>
                <c:pt idx="32">
                  <c:v>652000</c:v>
                </c:pt>
                <c:pt idx="33">
                  <c:v>560000</c:v>
                </c:pt>
                <c:pt idx="34">
                  <c:v>490000</c:v>
                </c:pt>
                <c:pt idx="35">
                  <c:v>582000</c:v>
                </c:pt>
                <c:pt idx="36">
                  <c:v>505000</c:v>
                </c:pt>
                <c:pt idx="37">
                  <c:v>478000</c:v>
                </c:pt>
                <c:pt idx="38">
                  <c:v>540000</c:v>
                </c:pt>
                <c:pt idx="39">
                  <c:v>585000</c:v>
                </c:pt>
                <c:pt idx="40">
                  <c:v>594000</c:v>
                </c:pt>
                <c:pt idx="41">
                  <c:v>586000</c:v>
                </c:pt>
                <c:pt idx="42">
                  <c:v>585000</c:v>
                </c:pt>
                <c:pt idx="43">
                  <c:v>534000</c:v>
                </c:pt>
                <c:pt idx="44">
                  <c:v>588000</c:v>
                </c:pt>
                <c:pt idx="45">
                  <c:v>581000</c:v>
                </c:pt>
                <c:pt idx="46">
                  <c:v>614000</c:v>
                </c:pt>
                <c:pt idx="47">
                  <c:v>604000</c:v>
                </c:pt>
                <c:pt idx="48">
                  <c:v>636000</c:v>
                </c:pt>
                <c:pt idx="49">
                  <c:v>687000</c:v>
                </c:pt>
                <c:pt idx="50">
                  <c:v>583000</c:v>
                </c:pt>
                <c:pt idx="51">
                  <c:v>536000</c:v>
                </c:pt>
                <c:pt idx="52">
                  <c:v>546000</c:v>
                </c:pt>
                <c:pt idx="53">
                  <c:v>599000</c:v>
                </c:pt>
                <c:pt idx="54">
                  <c:v>594000</c:v>
                </c:pt>
                <c:pt idx="55">
                  <c:v>543000</c:v>
                </c:pt>
                <c:pt idx="56">
                  <c:v>545000</c:v>
                </c:pt>
                <c:pt idx="57">
                  <c:v>539000</c:v>
                </c:pt>
                <c:pt idx="58">
                  <c:v>630000</c:v>
                </c:pt>
                <c:pt idx="59">
                  <c:v>517000</c:v>
                </c:pt>
                <c:pt idx="60">
                  <c:v>600000</c:v>
                </c:pt>
                <c:pt idx="61">
                  <c:v>554000</c:v>
                </c:pt>
                <c:pt idx="62">
                  <c:v>561000</c:v>
                </c:pt>
                <c:pt idx="63">
                  <c:v>608000</c:v>
                </c:pt>
                <c:pt idx="64">
                  <c:v>623000</c:v>
                </c:pt>
                <c:pt idx="65">
                  <c:v>585000</c:v>
                </c:pt>
                <c:pt idx="66">
                  <c:v>650000</c:v>
                </c:pt>
                <c:pt idx="67">
                  <c:v>610000</c:v>
                </c:pt>
                <c:pt idx="68">
                  <c:v>711000</c:v>
                </c:pt>
                <c:pt idx="69">
                  <c:v>694000</c:v>
                </c:pt>
                <c:pt idx="70">
                  <c:v>723000</c:v>
                </c:pt>
                <c:pt idx="71">
                  <c:v>704000</c:v>
                </c:pt>
                <c:pt idx="72">
                  <c:v>695000</c:v>
                </c:pt>
                <c:pt idx="73">
                  <c:v>753000</c:v>
                </c:pt>
                <c:pt idx="74">
                  <c:v>708000</c:v>
                </c:pt>
                <c:pt idx="75">
                  <c:v>757000</c:v>
                </c:pt>
                <c:pt idx="76">
                  <c:v>740000</c:v>
                </c:pt>
                <c:pt idx="77">
                  <c:v>754000</c:v>
                </c:pt>
                <c:pt idx="78">
                  <c:v>847000</c:v>
                </c:pt>
                <c:pt idx="79">
                  <c:v>915000</c:v>
                </c:pt>
                <c:pt idx="80">
                  <c:v>833000</c:v>
                </c:pt>
                <c:pt idx="81">
                  <c:v>976000</c:v>
                </c:pt>
                <c:pt idx="82">
                  <c:v>888000</c:v>
                </c:pt>
                <c:pt idx="83">
                  <c:v>962000</c:v>
                </c:pt>
                <c:pt idx="84">
                  <c:v>1010000</c:v>
                </c:pt>
                <c:pt idx="85">
                  <c:v>835000</c:v>
                </c:pt>
                <c:pt idx="86">
                  <c:v>930000</c:v>
                </c:pt>
                <c:pt idx="87">
                  <c:v>839000</c:v>
                </c:pt>
                <c:pt idx="88">
                  <c:v>880000</c:v>
                </c:pt>
                <c:pt idx="89">
                  <c:v>917000</c:v>
                </c:pt>
                <c:pt idx="90">
                  <c:v>850000</c:v>
                </c:pt>
                <c:pt idx="91">
                  <c:v>925000</c:v>
                </c:pt>
                <c:pt idx="92">
                  <c:v>1100000</c:v>
                </c:pt>
                <c:pt idx="93">
                  <c:v>1002000</c:v>
                </c:pt>
                <c:pt idx="94">
                  <c:v>888000</c:v>
                </c:pt>
                <c:pt idx="95">
                  <c:v>944000</c:v>
                </c:pt>
                <c:pt idx="96">
                  <c:v>970000</c:v>
                </c:pt>
                <c:pt idx="97">
                  <c:v>1043000</c:v>
                </c:pt>
                <c:pt idx="98">
                  <c:v>1007000</c:v>
                </c:pt>
                <c:pt idx="99">
                  <c:v>911000</c:v>
                </c:pt>
                <c:pt idx="100">
                  <c:v>1085000</c:v>
                </c:pt>
                <c:pt idx="101">
                  <c:v>984000</c:v>
                </c:pt>
                <c:pt idx="102">
                  <c:v>1023000</c:v>
                </c:pt>
                <c:pt idx="103">
                  <c:v>1074000</c:v>
                </c:pt>
                <c:pt idx="104">
                  <c:v>1001000</c:v>
                </c:pt>
                <c:pt idx="105">
                  <c:v>1073000</c:v>
                </c:pt>
                <c:pt idx="106">
                  <c:v>1085000</c:v>
                </c:pt>
                <c:pt idx="107">
                  <c:v>886000</c:v>
                </c:pt>
                <c:pt idx="108">
                  <c:v>960000</c:v>
                </c:pt>
                <c:pt idx="109">
                  <c:v>1190000</c:v>
                </c:pt>
                <c:pt idx="110">
                  <c:v>1079000</c:v>
                </c:pt>
                <c:pt idx="111">
                  <c:v>1205000</c:v>
                </c:pt>
                <c:pt idx="112">
                  <c:v>1146000</c:v>
                </c:pt>
                <c:pt idx="113">
                  <c:v>1130000</c:v>
                </c:pt>
                <c:pt idx="114">
                  <c:v>1224000</c:v>
                </c:pt>
                <c:pt idx="115">
                  <c:v>1058000</c:v>
                </c:pt>
                <c:pt idx="116">
                  <c:v>1172000</c:v>
                </c:pt>
                <c:pt idx="117">
                  <c:v>1146000</c:v>
                </c:pt>
                <c:pt idx="118">
                  <c:v>1092000</c:v>
                </c:pt>
                <c:pt idx="119">
                  <c:v>1225000</c:v>
                </c:pt>
                <c:pt idx="120">
                  <c:v>1111000</c:v>
                </c:pt>
                <c:pt idx="121">
                  <c:v>1163000</c:v>
                </c:pt>
                <c:pt idx="122">
                  <c:v>1148000</c:v>
                </c:pt>
                <c:pt idx="123">
                  <c:v>1203000</c:v>
                </c:pt>
                <c:pt idx="124">
                  <c:v>1239000</c:v>
                </c:pt>
                <c:pt idx="125">
                  <c:v>1171000</c:v>
                </c:pt>
                <c:pt idx="126">
                  <c:v>1068000</c:v>
                </c:pt>
                <c:pt idx="127">
                  <c:v>1313000</c:v>
                </c:pt>
                <c:pt idx="128">
                  <c:v>1140000</c:v>
                </c:pt>
                <c:pt idx="129">
                  <c:v>1252000</c:v>
                </c:pt>
                <c:pt idx="130">
                  <c:v>1193000</c:v>
                </c:pt>
                <c:pt idx="131">
                  <c:v>1281000</c:v>
                </c:pt>
                <c:pt idx="132">
                  <c:v>1190000</c:v>
                </c:pt>
                <c:pt idx="133">
                  <c:v>1145000</c:v>
                </c:pt>
                <c:pt idx="134">
                  <c:v>1160000</c:v>
                </c:pt>
                <c:pt idx="135">
                  <c:v>1247000</c:v>
                </c:pt>
                <c:pt idx="136">
                  <c:v>1202000</c:v>
                </c:pt>
                <c:pt idx="137">
                  <c:v>1159000</c:v>
                </c:pt>
                <c:pt idx="138">
                  <c:v>1175000</c:v>
                </c:pt>
                <c:pt idx="139">
                  <c:v>1248000</c:v>
                </c:pt>
                <c:pt idx="140">
                  <c:v>1278000</c:v>
                </c:pt>
                <c:pt idx="141">
                  <c:v>1182000</c:v>
                </c:pt>
                <c:pt idx="142">
                  <c:v>1309000</c:v>
                </c:pt>
                <c:pt idx="143">
                  <c:v>1289000</c:v>
                </c:pt>
                <c:pt idx="144">
                  <c:v>1327000</c:v>
                </c:pt>
                <c:pt idx="145">
                  <c:v>1285000</c:v>
                </c:pt>
                <c:pt idx="146">
                  <c:v>1354000</c:v>
                </c:pt>
                <c:pt idx="147">
                  <c:v>1199000</c:v>
                </c:pt>
                <c:pt idx="148">
                  <c:v>1193000</c:v>
                </c:pt>
                <c:pt idx="149">
                  <c:v>1288000</c:v>
                </c:pt>
                <c:pt idx="150">
                  <c:v>1238000</c:v>
                </c:pt>
                <c:pt idx="151">
                  <c:v>1208000</c:v>
                </c:pt>
                <c:pt idx="152">
                  <c:v>1183000</c:v>
                </c:pt>
                <c:pt idx="153">
                  <c:v>1095000</c:v>
                </c:pt>
                <c:pt idx="154">
                  <c:v>1244000</c:v>
                </c:pt>
                <c:pt idx="155">
                  <c:v>1142000</c:v>
                </c:pt>
                <c:pt idx="156">
                  <c:v>1203000</c:v>
                </c:pt>
                <c:pt idx="157">
                  <c:v>1282000</c:v>
                </c:pt>
                <c:pt idx="158">
                  <c:v>1303000</c:v>
                </c:pt>
                <c:pt idx="159">
                  <c:v>1237000</c:v>
                </c:pt>
                <c:pt idx="160">
                  <c:v>1224000</c:v>
                </c:pt>
                <c:pt idx="161">
                  <c:v>1371000</c:v>
                </c:pt>
                <c:pt idx="162">
                  <c:v>1285000</c:v>
                </c:pt>
                <c:pt idx="163">
                  <c:v>1318000</c:v>
                </c:pt>
                <c:pt idx="164">
                  <c:v>1350000</c:v>
                </c:pt>
                <c:pt idx="165">
                  <c:v>1547000</c:v>
                </c:pt>
                <c:pt idx="166">
                  <c:v>1589000</c:v>
                </c:pt>
                <c:pt idx="167">
                  <c:v>1589000</c:v>
                </c:pt>
                <c:pt idx="168">
                  <c:v>1277000</c:v>
                </c:pt>
                <c:pt idx="169">
                  <c:v>938000</c:v>
                </c:pt>
                <c:pt idx="170">
                  <c:v>1046000</c:v>
                </c:pt>
                <c:pt idx="171">
                  <c:v>1273000</c:v>
                </c:pt>
                <c:pt idx="172">
                  <c:v>1497000</c:v>
                </c:pt>
                <c:pt idx="173">
                  <c:v>1376000</c:v>
                </c:pt>
                <c:pt idx="174">
                  <c:v>1448000</c:v>
                </c:pt>
                <c:pt idx="175">
                  <c:v>1514000</c:v>
                </c:pt>
                <c:pt idx="176">
                  <c:v>1551000</c:v>
                </c:pt>
                <c:pt idx="177">
                  <c:v>1661000</c:v>
                </c:pt>
                <c:pt idx="178">
                  <c:v>1625000</c:v>
                </c:pt>
                <c:pt idx="179">
                  <c:v>1447000</c:v>
                </c:pt>
                <c:pt idx="180">
                  <c:v>1725000</c:v>
                </c:pt>
                <c:pt idx="181">
                  <c:v>1514000</c:v>
                </c:pt>
                <c:pt idx="182">
                  <c:v>1594000</c:v>
                </c:pt>
                <c:pt idx="183" formatCode="_(* #,##0.0_);_(* \(#,##0.0\);_(* &quot;-&quot;??_);_(@_)">
                  <c:v>1657000</c:v>
                </c:pt>
                <c:pt idx="184" formatCode="_(* #,##0.0_);_(* \(#,##0.0\);_(* &quot;-&quot;??_);_(@_)">
                  <c:v>1562000</c:v>
                </c:pt>
                <c:pt idx="185" formatCode="_(* #,##0.0_);_(* \(#,##0.0\);_(* &quot;-&quot;??_);_(@_)">
                  <c:v>1573000</c:v>
                </c:pt>
                <c:pt idx="186" formatCode="_(* #,##0.0_);_(* \(#,##0.0\);_(* &quot;-&quot;??_);_(@_)">
                  <c:v>1550000</c:v>
                </c:pt>
                <c:pt idx="187" formatCode="_(* #,##0.0_);_(* \(#,##0.0\);_(* &quot;-&quot;??_);_(@_)">
                  <c:v>1552000</c:v>
                </c:pt>
                <c:pt idx="188" formatCode="_(* #,##0.0_);_(* \(#,##0.0\);_(* &quot;-&quot;??_);_(@_)">
                  <c:v>1703000</c:v>
                </c:pt>
                <c:pt idx="189" formatCode="_(* #,##0.0_);_(* \(#,##0.0\);_(* &quot;-&quot;??_);_(@_)">
                  <c:v>1754000</c:v>
                </c:pt>
                <c:pt idx="190" formatCode="_(* #,##0.0_);_(* \(#,##0.0\);_(* &quot;-&quot;??_);_(@_)">
                  <c:v>1657000</c:v>
                </c:pt>
                <c:pt idx="191" formatCode="_(* #,##0.0_);_(* \(#,##0.0\);_(* &quot;-&quot;??_);_(@_)">
                  <c:v>1769000</c:v>
                </c:pt>
              </c:numCache>
            </c:numRef>
          </c:val>
          <c:smooth val="0"/>
          <c:extLst>
            <c:ext xmlns:c16="http://schemas.microsoft.com/office/drawing/2014/chart" uri="{C3380CC4-5D6E-409C-BE32-E72D297353CC}">
              <c16:uniqueId val="{00000001-BEDE-4D82-9F80-858408EF2E74}"/>
            </c:ext>
          </c:extLst>
        </c:ser>
        <c:dLbls>
          <c:showLegendKey val="0"/>
          <c:showVal val="0"/>
          <c:showCatName val="0"/>
          <c:showSerName val="0"/>
          <c:showPercent val="0"/>
          <c:showBubbleSize val="0"/>
        </c:dLbls>
        <c:marker val="1"/>
        <c:smooth val="0"/>
        <c:axId val="89181632"/>
        <c:axId val="2067724704"/>
      </c:lineChart>
      <c:dateAx>
        <c:axId val="-2115275720"/>
        <c:scaling>
          <c:orientation val="minMax"/>
          <c:max val="44621"/>
          <c:min val="38777"/>
        </c:scaling>
        <c:delete val="0"/>
        <c:axPos val="b"/>
        <c:numFmt formatCode="yyyy" sourceLinked="0"/>
        <c:majorTickMark val="none"/>
        <c:minorTickMark val="none"/>
        <c:tickLblPos val="nextTo"/>
        <c:spPr>
          <a:ln>
            <a:noFill/>
          </a:ln>
        </c:spPr>
        <c:txPr>
          <a:bodyPr/>
          <a:lstStyle/>
          <a:p>
            <a:pPr>
              <a:defRPr sz="700">
                <a:latin typeface="Arial" panose="020B0604020202020204" pitchFamily="34" charset="0"/>
                <a:cs typeface="Arial" panose="020B0604020202020204" pitchFamily="34" charset="0"/>
              </a:defRPr>
            </a:pPr>
            <a:endParaRPr lang="en-US"/>
          </a:p>
        </c:txPr>
        <c:crossAx val="-2120643304"/>
        <c:crosses val="autoZero"/>
        <c:auto val="1"/>
        <c:lblOffset val="100"/>
        <c:baseTimeUnit val="months"/>
        <c:majorUnit val="12"/>
        <c:minorUnit val="12"/>
      </c:dateAx>
      <c:valAx>
        <c:axId val="-2120643304"/>
        <c:scaling>
          <c:orientation val="minMax"/>
          <c:max val="150"/>
          <c:min val="75"/>
        </c:scaling>
        <c:delete val="0"/>
        <c:axPos val="l"/>
        <c:majorGridlines>
          <c:spPr>
            <a:ln>
              <a:noFill/>
            </a:ln>
          </c:spPr>
        </c:majorGridlines>
        <c:numFmt formatCode="0" sourceLinked="0"/>
        <c:majorTickMark val="none"/>
        <c:minorTickMark val="none"/>
        <c:tickLblPos val="nextTo"/>
        <c:spPr>
          <a:ln>
            <a:noFill/>
          </a:ln>
        </c:spPr>
        <c:txPr>
          <a:bodyPr/>
          <a:lstStyle/>
          <a:p>
            <a:pPr>
              <a:defRPr sz="700">
                <a:latin typeface="Arial" panose="020B0604020202020204" pitchFamily="34" charset="0"/>
                <a:cs typeface="Arial" panose="020B0604020202020204" pitchFamily="34" charset="0"/>
              </a:defRPr>
            </a:pPr>
            <a:endParaRPr lang="en-US"/>
          </a:p>
        </c:txPr>
        <c:crossAx val="-2115275720"/>
        <c:crosses val="autoZero"/>
        <c:crossBetween val="between"/>
        <c:majorUnit val="10"/>
      </c:valAx>
      <c:valAx>
        <c:axId val="2067724704"/>
        <c:scaling>
          <c:orientation val="minMax"/>
        </c:scaling>
        <c:delete val="0"/>
        <c:axPos val="r"/>
        <c:numFmt formatCode="#,##0" sourceLinked="0"/>
        <c:majorTickMark val="none"/>
        <c:minorTickMark val="none"/>
        <c:tickLblPos val="nextTo"/>
        <c:spPr>
          <a:ln>
            <a:noFill/>
          </a:ln>
        </c:spPr>
        <c:txPr>
          <a:bodyPr/>
          <a:lstStyle/>
          <a:p>
            <a:pPr>
              <a:defRPr sz="700">
                <a:latin typeface="Arial" panose="020B0604020202020204" pitchFamily="34" charset="0"/>
                <a:cs typeface="Arial" panose="020B0604020202020204" pitchFamily="34" charset="0"/>
              </a:defRPr>
            </a:pPr>
            <a:endParaRPr lang="en-US"/>
          </a:p>
        </c:txPr>
        <c:crossAx val="89181632"/>
        <c:crosses val="max"/>
        <c:crossBetween val="between"/>
        <c:dispUnits>
          <c:builtInUnit val="thousands"/>
          <c:dispUnitsLbl/>
        </c:dispUnits>
      </c:valAx>
      <c:dateAx>
        <c:axId val="89181632"/>
        <c:scaling>
          <c:orientation val="minMax"/>
        </c:scaling>
        <c:delete val="1"/>
        <c:axPos val="b"/>
        <c:numFmt formatCode="mmm\-yy" sourceLinked="1"/>
        <c:majorTickMark val="out"/>
        <c:minorTickMark val="none"/>
        <c:tickLblPos val="nextTo"/>
        <c:crossAx val="2067724704"/>
        <c:crosses val="autoZero"/>
        <c:auto val="1"/>
        <c:lblOffset val="100"/>
        <c:baseTimeUnit val="months"/>
      </c:dateAx>
      <c:spPr>
        <a:noFill/>
        <a:ln w="25400">
          <a:noFill/>
        </a:ln>
      </c:spPr>
    </c:plotArea>
    <c:plotVisOnly val="1"/>
    <c:dispBlanksAs val="gap"/>
    <c:showDLblsOverMax val="0"/>
  </c:chart>
  <c:txPr>
    <a:bodyPr/>
    <a:lstStyle/>
    <a:p>
      <a:pPr>
        <a:defRPr sz="800">
          <a:solidFill>
            <a:schemeClr val="bg1">
              <a:lumMod val="50000"/>
            </a:schemeClr>
          </a:solidFil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141395086030914E-2"/>
          <c:y val="1.69237175445054E-2"/>
          <c:w val="0.85801117308253128"/>
          <c:h val="0.92161185029395409"/>
        </c:manualLayout>
      </c:layout>
      <c:lineChart>
        <c:grouping val="standard"/>
        <c:varyColors val="0"/>
        <c:ser>
          <c:idx val="3"/>
          <c:order val="1"/>
          <c:tx>
            <c:strRef>
              <c:f>Sheet1!$D$1</c:f>
              <c:strCache>
                <c:ptCount val="1"/>
                <c:pt idx="0">
                  <c:v>Housing Construction Index</c:v>
                </c:pt>
              </c:strCache>
            </c:strRef>
          </c:tx>
          <c:spPr>
            <a:ln w="19050">
              <a:solidFill>
                <a:srgbClr val="713892"/>
              </a:solidFill>
              <a:prstDash val="solid"/>
            </a:ln>
          </c:spPr>
          <c:marker>
            <c:symbol val="circle"/>
            <c:size val="5"/>
            <c:spPr>
              <a:solidFill>
                <a:srgbClr val="82509F"/>
              </a:solidFill>
              <a:ln>
                <a:noFill/>
              </a:ln>
            </c:spPr>
          </c:marker>
          <c:cat>
            <c:numRef>
              <c:f>Sheet1!$A$5:$A$18</c:f>
              <c:numCache>
                <c:formatCode>[$-409]mmm\-yy;@</c:formatCode>
                <c:ptCount val="13"/>
                <c:pt idx="0">
                  <c:v>44256</c:v>
                </c:pt>
                <c:pt idx="1">
                  <c:v>44287</c:v>
                </c:pt>
                <c:pt idx="2">
                  <c:v>44317</c:v>
                </c:pt>
                <c:pt idx="3">
                  <c:v>44348</c:v>
                </c:pt>
                <c:pt idx="4">
                  <c:v>44378</c:v>
                </c:pt>
                <c:pt idx="5">
                  <c:v>44409</c:v>
                </c:pt>
                <c:pt idx="6">
                  <c:v>44440</c:v>
                </c:pt>
                <c:pt idx="7">
                  <c:v>44470</c:v>
                </c:pt>
                <c:pt idx="8">
                  <c:v>44501</c:v>
                </c:pt>
                <c:pt idx="9">
                  <c:v>44531</c:v>
                </c:pt>
                <c:pt idx="10">
                  <c:v>44562</c:v>
                </c:pt>
                <c:pt idx="11">
                  <c:v>44593</c:v>
                </c:pt>
                <c:pt idx="12">
                  <c:v>44621</c:v>
                </c:pt>
              </c:numCache>
            </c:numRef>
          </c:cat>
          <c:val>
            <c:numRef>
              <c:f>Sheet1!$D$5:$D$18</c:f>
              <c:numCache>
                <c:formatCode>0.0</c:formatCode>
                <c:ptCount val="13"/>
                <c:pt idx="0">
                  <c:v>133.61333413963527</c:v>
                </c:pt>
                <c:pt idx="1">
                  <c:v>142.85304851723902</c:v>
                </c:pt>
                <c:pt idx="2">
                  <c:v>141.85972101024279</c:v>
                </c:pt>
                <c:pt idx="3">
                  <c:v>144.85454164723728</c:v>
                </c:pt>
                <c:pt idx="4">
                  <c:v>144.01595907814973</c:v>
                </c:pt>
                <c:pt idx="5">
                  <c:v>145.52925815879104</c:v>
                </c:pt>
                <c:pt idx="6">
                  <c:v>145.80000000000001</c:v>
                </c:pt>
                <c:pt idx="7">
                  <c:v>138</c:v>
                </c:pt>
                <c:pt idx="8">
                  <c:v>136.9</c:v>
                </c:pt>
                <c:pt idx="9">
                  <c:v>135.4</c:v>
                </c:pt>
                <c:pt idx="10">
                  <c:v>133.30000000000001</c:v>
                </c:pt>
                <c:pt idx="11">
                  <c:v>132.30000000000001</c:v>
                </c:pt>
                <c:pt idx="12">
                  <c:v>136.5163488166329</c:v>
                </c:pt>
              </c:numCache>
            </c:numRef>
          </c:val>
          <c:smooth val="0"/>
          <c:extLst>
            <c:ext xmlns:c16="http://schemas.microsoft.com/office/drawing/2014/chart" uri="{C3380CC4-5D6E-409C-BE32-E72D297353CC}">
              <c16:uniqueId val="{00000000-A4F9-4F06-832E-4E58361CAA81}"/>
            </c:ext>
          </c:extLst>
        </c:ser>
        <c:dLbls>
          <c:showLegendKey val="0"/>
          <c:showVal val="0"/>
          <c:showCatName val="0"/>
          <c:showSerName val="0"/>
          <c:showPercent val="0"/>
          <c:showBubbleSize val="0"/>
        </c:dLbls>
        <c:marker val="1"/>
        <c:smooth val="0"/>
        <c:axId val="-2114030040"/>
        <c:axId val="-2115297960"/>
      </c:lineChart>
      <c:lineChart>
        <c:grouping val="standard"/>
        <c:varyColors val="0"/>
        <c:ser>
          <c:idx val="1"/>
          <c:order val="0"/>
          <c:tx>
            <c:strRef>
              <c:f>Sheet1!$C$1</c:f>
              <c:strCache>
                <c:ptCount val="1"/>
                <c:pt idx="0">
                  <c:v>Housing Starts</c:v>
                </c:pt>
              </c:strCache>
            </c:strRef>
          </c:tx>
          <c:spPr>
            <a:ln w="22225">
              <a:solidFill>
                <a:schemeClr val="bg1">
                  <a:lumMod val="75000"/>
                </a:schemeClr>
              </a:solidFill>
            </a:ln>
          </c:spPr>
          <c:marker>
            <c:symbol val="circle"/>
            <c:size val="5"/>
            <c:spPr>
              <a:solidFill>
                <a:srgbClr val="A6A6A6"/>
              </a:solidFill>
              <a:ln>
                <a:noFill/>
              </a:ln>
            </c:spPr>
          </c:marker>
          <c:cat>
            <c:numRef>
              <c:f>Sheet1!$A$5:$A$18</c:f>
              <c:numCache>
                <c:formatCode>[$-409]mmm\-yy;@</c:formatCode>
                <c:ptCount val="13"/>
                <c:pt idx="0">
                  <c:v>44256</c:v>
                </c:pt>
                <c:pt idx="1">
                  <c:v>44287</c:v>
                </c:pt>
                <c:pt idx="2">
                  <c:v>44317</c:v>
                </c:pt>
                <c:pt idx="3">
                  <c:v>44348</c:v>
                </c:pt>
                <c:pt idx="4">
                  <c:v>44378</c:v>
                </c:pt>
                <c:pt idx="5">
                  <c:v>44409</c:v>
                </c:pt>
                <c:pt idx="6">
                  <c:v>44440</c:v>
                </c:pt>
                <c:pt idx="7">
                  <c:v>44470</c:v>
                </c:pt>
                <c:pt idx="8">
                  <c:v>44501</c:v>
                </c:pt>
                <c:pt idx="9">
                  <c:v>44531</c:v>
                </c:pt>
                <c:pt idx="10">
                  <c:v>44562</c:v>
                </c:pt>
                <c:pt idx="11">
                  <c:v>44593</c:v>
                </c:pt>
                <c:pt idx="12">
                  <c:v>44621</c:v>
                </c:pt>
              </c:numCache>
            </c:numRef>
          </c:cat>
          <c:val>
            <c:numRef>
              <c:f>Sheet1!$C$5:$C$18</c:f>
              <c:numCache>
                <c:formatCode>General</c:formatCode>
                <c:ptCount val="13"/>
                <c:pt idx="0">
                  <c:v>1725000</c:v>
                </c:pt>
                <c:pt idx="1">
                  <c:v>1514000</c:v>
                </c:pt>
                <c:pt idx="2">
                  <c:v>1594000</c:v>
                </c:pt>
                <c:pt idx="3" formatCode="_(* #,##0.0_);_(* \(#,##0.0\);_(* &quot;-&quot;??_);_(@_)">
                  <c:v>1657000</c:v>
                </c:pt>
                <c:pt idx="4" formatCode="_(* #,##0.0_);_(* \(#,##0.0\);_(* &quot;-&quot;??_);_(@_)">
                  <c:v>1562000</c:v>
                </c:pt>
                <c:pt idx="5" formatCode="_(* #,##0.0_);_(* \(#,##0.0\);_(* &quot;-&quot;??_);_(@_)">
                  <c:v>1573000</c:v>
                </c:pt>
                <c:pt idx="6" formatCode="_(* #,##0.0_);_(* \(#,##0.0\);_(* &quot;-&quot;??_);_(@_)">
                  <c:v>1550000</c:v>
                </c:pt>
                <c:pt idx="7" formatCode="_(* #,##0.0_);_(* \(#,##0.0\);_(* &quot;-&quot;??_);_(@_)">
                  <c:v>1552000</c:v>
                </c:pt>
                <c:pt idx="8" formatCode="_(* #,##0.0_);_(* \(#,##0.0\);_(* &quot;-&quot;??_);_(@_)">
                  <c:v>1703000</c:v>
                </c:pt>
                <c:pt idx="9" formatCode="_(* #,##0.0_);_(* \(#,##0.0\);_(* &quot;-&quot;??_);_(@_)">
                  <c:v>1754000</c:v>
                </c:pt>
                <c:pt idx="10" formatCode="_(* #,##0.0_);_(* \(#,##0.0\);_(* &quot;-&quot;??_);_(@_)">
                  <c:v>1657000</c:v>
                </c:pt>
                <c:pt idx="11" formatCode="_(* #,##0.0_);_(* \(#,##0.0\);_(* &quot;-&quot;??_);_(@_)">
                  <c:v>1769000</c:v>
                </c:pt>
              </c:numCache>
            </c:numRef>
          </c:val>
          <c:smooth val="0"/>
          <c:extLst>
            <c:ext xmlns:c16="http://schemas.microsoft.com/office/drawing/2014/chart" uri="{C3380CC4-5D6E-409C-BE32-E72D297353CC}">
              <c16:uniqueId val="{00000001-A4F9-4F06-832E-4E58361CAA81}"/>
            </c:ext>
          </c:extLst>
        </c:ser>
        <c:dLbls>
          <c:showLegendKey val="0"/>
          <c:showVal val="0"/>
          <c:showCatName val="0"/>
          <c:showSerName val="0"/>
          <c:showPercent val="0"/>
          <c:showBubbleSize val="0"/>
        </c:dLbls>
        <c:marker val="1"/>
        <c:smooth val="0"/>
        <c:axId val="-2115077352"/>
        <c:axId val="-2115059352"/>
      </c:lineChart>
      <c:dateAx>
        <c:axId val="-2114030040"/>
        <c:scaling>
          <c:orientation val="minMax"/>
        </c:scaling>
        <c:delete val="1"/>
        <c:axPos val="b"/>
        <c:numFmt formatCode="[$-409]mmm\-yy;@" sourceLinked="1"/>
        <c:majorTickMark val="none"/>
        <c:minorTickMark val="none"/>
        <c:tickLblPos val="nextTo"/>
        <c:crossAx val="-2115297960"/>
        <c:crossesAt val="45"/>
        <c:auto val="1"/>
        <c:lblOffset val="100"/>
        <c:baseTimeUnit val="months"/>
        <c:majorUnit val="3"/>
      </c:dateAx>
      <c:valAx>
        <c:axId val="-2115297960"/>
        <c:scaling>
          <c:orientation val="minMax"/>
          <c:max val="180"/>
          <c:min val="100"/>
        </c:scaling>
        <c:delete val="0"/>
        <c:axPos val="l"/>
        <c:majorGridlines>
          <c:spPr>
            <a:ln>
              <a:noFill/>
            </a:ln>
          </c:spPr>
        </c:majorGridlines>
        <c:numFmt formatCode="0" sourceLinked="0"/>
        <c:majorTickMark val="none"/>
        <c:minorTickMark val="none"/>
        <c:tickLblPos val="low"/>
        <c:spPr>
          <a:ln>
            <a:noFill/>
          </a:ln>
        </c:spPr>
        <c:txPr>
          <a:bodyPr/>
          <a:lstStyle/>
          <a:p>
            <a:pPr>
              <a:defRPr sz="700">
                <a:latin typeface="Arial" panose="020B0604020202020204" pitchFamily="34" charset="0"/>
                <a:cs typeface="Arial" panose="020B0604020202020204" pitchFamily="34" charset="0"/>
              </a:defRPr>
            </a:pPr>
            <a:endParaRPr lang="en-US"/>
          </a:p>
        </c:txPr>
        <c:crossAx val="-2114030040"/>
        <c:crosses val="autoZero"/>
        <c:crossBetween val="between"/>
        <c:majorUnit val="10"/>
      </c:valAx>
      <c:valAx>
        <c:axId val="-2115059352"/>
        <c:scaling>
          <c:orientation val="minMax"/>
          <c:max val="2000000"/>
          <c:min val="1000000"/>
        </c:scaling>
        <c:delete val="0"/>
        <c:axPos val="r"/>
        <c:numFmt formatCode="#,##0" sourceLinked="0"/>
        <c:majorTickMark val="none"/>
        <c:minorTickMark val="none"/>
        <c:tickLblPos val="nextTo"/>
        <c:spPr>
          <a:ln>
            <a:noFill/>
          </a:ln>
        </c:spPr>
        <c:txPr>
          <a:bodyPr/>
          <a:lstStyle/>
          <a:p>
            <a:pPr>
              <a:defRPr sz="700"/>
            </a:pPr>
            <a:endParaRPr lang="en-US"/>
          </a:p>
        </c:txPr>
        <c:crossAx val="-2115077352"/>
        <c:crosses val="max"/>
        <c:crossBetween val="between"/>
        <c:dispUnits>
          <c:builtInUnit val="thousands"/>
          <c:dispUnitsLbl/>
        </c:dispUnits>
      </c:valAx>
      <c:dateAx>
        <c:axId val="-2115077352"/>
        <c:scaling>
          <c:orientation val="minMax"/>
        </c:scaling>
        <c:delete val="0"/>
        <c:axPos val="t"/>
        <c:numFmt formatCode="[$-409]mmm\ yyyy;@" sourceLinked="0"/>
        <c:majorTickMark val="none"/>
        <c:minorTickMark val="none"/>
        <c:tickLblPos val="low"/>
        <c:spPr>
          <a:ln>
            <a:noFill/>
          </a:ln>
        </c:spPr>
        <c:txPr>
          <a:bodyPr anchor="b" anchorCtr="0"/>
          <a:lstStyle/>
          <a:p>
            <a:pPr>
              <a:defRPr sz="700"/>
            </a:pPr>
            <a:endParaRPr lang="en-US"/>
          </a:p>
        </c:txPr>
        <c:crossAx val="-2115059352"/>
        <c:crosses val="max"/>
        <c:auto val="1"/>
        <c:lblOffset val="100"/>
        <c:baseTimeUnit val="months"/>
        <c:majorUnit val="4"/>
      </c:dateAx>
      <c:spPr>
        <a:noFill/>
        <a:ln w="25400">
          <a:noFill/>
        </a:ln>
      </c:spPr>
    </c:plotArea>
    <c:plotVisOnly val="1"/>
    <c:dispBlanksAs val="gap"/>
    <c:showDLblsOverMax val="0"/>
  </c:chart>
  <c:txPr>
    <a:bodyPr/>
    <a:lstStyle/>
    <a:p>
      <a:pPr>
        <a:defRPr sz="800">
          <a:solidFill>
            <a:schemeClr val="bg1">
              <a:lumMod val="50000"/>
            </a:schemeClr>
          </a:solidFill>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220143205185012E-2"/>
          <c:y val="1.9006419604065638E-2"/>
          <c:w val="0.90917223012119186"/>
          <c:h val="0.8898303433706517"/>
        </c:manualLayout>
      </c:layout>
      <c:lineChart>
        <c:grouping val="standard"/>
        <c:varyColors val="0"/>
        <c:ser>
          <c:idx val="0"/>
          <c:order val="1"/>
          <c:tx>
            <c:strRef>
              <c:f>Sheet1!$D$1</c:f>
              <c:strCache>
                <c:ptCount val="1"/>
                <c:pt idx="0">
                  <c:v>Housing Sales Index</c:v>
                </c:pt>
              </c:strCache>
            </c:strRef>
          </c:tx>
          <c:spPr>
            <a:ln w="12700">
              <a:solidFill>
                <a:srgbClr val="713892"/>
              </a:solidFill>
            </a:ln>
          </c:spPr>
          <c:marker>
            <c:symbol val="circle"/>
            <c:size val="3"/>
            <c:spPr>
              <a:solidFill>
                <a:srgbClr val="7030A0"/>
              </a:solidFill>
              <a:ln>
                <a:noFill/>
              </a:ln>
            </c:spPr>
          </c:marker>
          <c:cat>
            <c:numRef>
              <c:f>Sheet1!$A$2:$A$194</c:f>
              <c:numCache>
                <c:formatCode>mmm\-yy</c:formatCode>
                <c:ptCount val="193"/>
                <c:pt idx="0">
                  <c:v>38777</c:v>
                </c:pt>
                <c:pt idx="1">
                  <c:v>38808</c:v>
                </c:pt>
                <c:pt idx="2">
                  <c:v>38838</c:v>
                </c:pt>
                <c:pt idx="3">
                  <c:v>38869</c:v>
                </c:pt>
                <c:pt idx="4">
                  <c:v>38899</c:v>
                </c:pt>
                <c:pt idx="5">
                  <c:v>38930</c:v>
                </c:pt>
                <c:pt idx="6">
                  <c:v>38961</c:v>
                </c:pt>
                <c:pt idx="7">
                  <c:v>38991</c:v>
                </c:pt>
                <c:pt idx="8">
                  <c:v>39022</c:v>
                </c:pt>
                <c:pt idx="9">
                  <c:v>39052</c:v>
                </c:pt>
                <c:pt idx="10">
                  <c:v>39083</c:v>
                </c:pt>
                <c:pt idx="11">
                  <c:v>39114</c:v>
                </c:pt>
                <c:pt idx="12">
                  <c:v>39142</c:v>
                </c:pt>
                <c:pt idx="13">
                  <c:v>39173</c:v>
                </c:pt>
                <c:pt idx="14">
                  <c:v>39203</c:v>
                </c:pt>
                <c:pt idx="15">
                  <c:v>39234</c:v>
                </c:pt>
                <c:pt idx="16">
                  <c:v>39264</c:v>
                </c:pt>
                <c:pt idx="17">
                  <c:v>39295</c:v>
                </c:pt>
                <c:pt idx="18">
                  <c:v>39326</c:v>
                </c:pt>
                <c:pt idx="19">
                  <c:v>39356</c:v>
                </c:pt>
                <c:pt idx="20">
                  <c:v>39387</c:v>
                </c:pt>
                <c:pt idx="21">
                  <c:v>39417</c:v>
                </c:pt>
                <c:pt idx="22">
                  <c:v>39448</c:v>
                </c:pt>
                <c:pt idx="23">
                  <c:v>39479</c:v>
                </c:pt>
                <c:pt idx="24">
                  <c:v>39508</c:v>
                </c:pt>
                <c:pt idx="25">
                  <c:v>39539</c:v>
                </c:pt>
                <c:pt idx="26">
                  <c:v>39569</c:v>
                </c:pt>
                <c:pt idx="27">
                  <c:v>39600</c:v>
                </c:pt>
                <c:pt idx="28">
                  <c:v>39630</c:v>
                </c:pt>
                <c:pt idx="29">
                  <c:v>39661</c:v>
                </c:pt>
                <c:pt idx="30">
                  <c:v>39692</c:v>
                </c:pt>
                <c:pt idx="31">
                  <c:v>39722</c:v>
                </c:pt>
                <c:pt idx="32">
                  <c:v>39753</c:v>
                </c:pt>
                <c:pt idx="33">
                  <c:v>39783</c:v>
                </c:pt>
                <c:pt idx="34">
                  <c:v>39814</c:v>
                </c:pt>
                <c:pt idx="35">
                  <c:v>39845</c:v>
                </c:pt>
                <c:pt idx="36">
                  <c:v>39873</c:v>
                </c:pt>
                <c:pt idx="37">
                  <c:v>39904</c:v>
                </c:pt>
                <c:pt idx="38">
                  <c:v>39934</c:v>
                </c:pt>
                <c:pt idx="39">
                  <c:v>39965</c:v>
                </c:pt>
                <c:pt idx="40">
                  <c:v>39995</c:v>
                </c:pt>
                <c:pt idx="41">
                  <c:v>40026</c:v>
                </c:pt>
                <c:pt idx="42">
                  <c:v>40057</c:v>
                </c:pt>
                <c:pt idx="43">
                  <c:v>40087</c:v>
                </c:pt>
                <c:pt idx="44">
                  <c:v>40118</c:v>
                </c:pt>
                <c:pt idx="45">
                  <c:v>40148</c:v>
                </c:pt>
                <c:pt idx="46">
                  <c:v>40179</c:v>
                </c:pt>
                <c:pt idx="47">
                  <c:v>40210</c:v>
                </c:pt>
                <c:pt idx="48">
                  <c:v>40238</c:v>
                </c:pt>
                <c:pt idx="49">
                  <c:v>40269</c:v>
                </c:pt>
                <c:pt idx="50">
                  <c:v>40299</c:v>
                </c:pt>
                <c:pt idx="51">
                  <c:v>40330</c:v>
                </c:pt>
                <c:pt idx="52">
                  <c:v>40360</c:v>
                </c:pt>
                <c:pt idx="53">
                  <c:v>40391</c:v>
                </c:pt>
                <c:pt idx="54">
                  <c:v>40422</c:v>
                </c:pt>
                <c:pt idx="55">
                  <c:v>40452</c:v>
                </c:pt>
                <c:pt idx="56">
                  <c:v>40483</c:v>
                </c:pt>
                <c:pt idx="57">
                  <c:v>40513</c:v>
                </c:pt>
                <c:pt idx="58">
                  <c:v>40544</c:v>
                </c:pt>
                <c:pt idx="59">
                  <c:v>40575</c:v>
                </c:pt>
                <c:pt idx="60">
                  <c:v>40603</c:v>
                </c:pt>
                <c:pt idx="61">
                  <c:v>40634</c:v>
                </c:pt>
                <c:pt idx="62">
                  <c:v>40664</c:v>
                </c:pt>
                <c:pt idx="63">
                  <c:v>40695</c:v>
                </c:pt>
                <c:pt idx="64">
                  <c:v>40725</c:v>
                </c:pt>
                <c:pt idx="65">
                  <c:v>40756</c:v>
                </c:pt>
                <c:pt idx="66">
                  <c:v>40787</c:v>
                </c:pt>
                <c:pt idx="67">
                  <c:v>40817</c:v>
                </c:pt>
                <c:pt idx="68">
                  <c:v>40848</c:v>
                </c:pt>
                <c:pt idx="69">
                  <c:v>40878</c:v>
                </c:pt>
                <c:pt idx="70">
                  <c:v>40909</c:v>
                </c:pt>
                <c:pt idx="71">
                  <c:v>40940</c:v>
                </c:pt>
                <c:pt idx="72">
                  <c:v>40969</c:v>
                </c:pt>
                <c:pt idx="73">
                  <c:v>41000</c:v>
                </c:pt>
                <c:pt idx="74">
                  <c:v>41030</c:v>
                </c:pt>
                <c:pt idx="75">
                  <c:v>41061</c:v>
                </c:pt>
                <c:pt idx="76">
                  <c:v>41091</c:v>
                </c:pt>
                <c:pt idx="77">
                  <c:v>41122</c:v>
                </c:pt>
                <c:pt idx="78">
                  <c:v>41153</c:v>
                </c:pt>
                <c:pt idx="79">
                  <c:v>41183</c:v>
                </c:pt>
                <c:pt idx="80">
                  <c:v>41214</c:v>
                </c:pt>
                <c:pt idx="81">
                  <c:v>41244</c:v>
                </c:pt>
                <c:pt idx="82">
                  <c:v>41275</c:v>
                </c:pt>
                <c:pt idx="83">
                  <c:v>41306</c:v>
                </c:pt>
                <c:pt idx="84">
                  <c:v>41334</c:v>
                </c:pt>
                <c:pt idx="85">
                  <c:v>41365</c:v>
                </c:pt>
                <c:pt idx="86">
                  <c:v>41395</c:v>
                </c:pt>
                <c:pt idx="87">
                  <c:v>41426</c:v>
                </c:pt>
                <c:pt idx="88">
                  <c:v>41456</c:v>
                </c:pt>
                <c:pt idx="89">
                  <c:v>41487</c:v>
                </c:pt>
                <c:pt idx="90">
                  <c:v>41518</c:v>
                </c:pt>
                <c:pt idx="91">
                  <c:v>41548</c:v>
                </c:pt>
                <c:pt idx="92">
                  <c:v>41579</c:v>
                </c:pt>
                <c:pt idx="93">
                  <c:v>41609</c:v>
                </c:pt>
                <c:pt idx="94">
                  <c:v>41640</c:v>
                </c:pt>
                <c:pt idx="95">
                  <c:v>41671</c:v>
                </c:pt>
                <c:pt idx="96">
                  <c:v>41699</c:v>
                </c:pt>
                <c:pt idx="97">
                  <c:v>41730</c:v>
                </c:pt>
                <c:pt idx="98">
                  <c:v>41760</c:v>
                </c:pt>
                <c:pt idx="99">
                  <c:v>41791</c:v>
                </c:pt>
                <c:pt idx="100">
                  <c:v>41821</c:v>
                </c:pt>
                <c:pt idx="101">
                  <c:v>41852</c:v>
                </c:pt>
                <c:pt idx="102">
                  <c:v>41883</c:v>
                </c:pt>
                <c:pt idx="103">
                  <c:v>41913</c:v>
                </c:pt>
                <c:pt idx="104">
                  <c:v>41944</c:v>
                </c:pt>
                <c:pt idx="105">
                  <c:v>41974</c:v>
                </c:pt>
                <c:pt idx="106">
                  <c:v>42005</c:v>
                </c:pt>
                <c:pt idx="107">
                  <c:v>42036</c:v>
                </c:pt>
                <c:pt idx="108">
                  <c:v>42064</c:v>
                </c:pt>
                <c:pt idx="109">
                  <c:v>42095</c:v>
                </c:pt>
                <c:pt idx="110">
                  <c:v>42125</c:v>
                </c:pt>
                <c:pt idx="111">
                  <c:v>42156</c:v>
                </c:pt>
                <c:pt idx="112">
                  <c:v>42186</c:v>
                </c:pt>
                <c:pt idx="113">
                  <c:v>42217</c:v>
                </c:pt>
                <c:pt idx="114">
                  <c:v>42248</c:v>
                </c:pt>
                <c:pt idx="115">
                  <c:v>42278</c:v>
                </c:pt>
                <c:pt idx="116">
                  <c:v>42309</c:v>
                </c:pt>
                <c:pt idx="117">
                  <c:v>42339</c:v>
                </c:pt>
                <c:pt idx="118">
                  <c:v>42370</c:v>
                </c:pt>
                <c:pt idx="119">
                  <c:v>42401</c:v>
                </c:pt>
                <c:pt idx="120">
                  <c:v>42430</c:v>
                </c:pt>
                <c:pt idx="121">
                  <c:v>42461</c:v>
                </c:pt>
                <c:pt idx="122">
                  <c:v>42491</c:v>
                </c:pt>
                <c:pt idx="123">
                  <c:v>42522</c:v>
                </c:pt>
                <c:pt idx="124">
                  <c:v>42552</c:v>
                </c:pt>
                <c:pt idx="125">
                  <c:v>42583</c:v>
                </c:pt>
                <c:pt idx="126">
                  <c:v>42614</c:v>
                </c:pt>
                <c:pt idx="127">
                  <c:v>42644</c:v>
                </c:pt>
                <c:pt idx="128">
                  <c:v>42675</c:v>
                </c:pt>
                <c:pt idx="129">
                  <c:v>42705</c:v>
                </c:pt>
                <c:pt idx="130">
                  <c:v>42736</c:v>
                </c:pt>
                <c:pt idx="131">
                  <c:v>42767</c:v>
                </c:pt>
                <c:pt idx="132">
                  <c:v>42795</c:v>
                </c:pt>
                <c:pt idx="133">
                  <c:v>42826</c:v>
                </c:pt>
                <c:pt idx="134">
                  <c:v>42856</c:v>
                </c:pt>
                <c:pt idx="135">
                  <c:v>42887</c:v>
                </c:pt>
                <c:pt idx="136">
                  <c:v>42917</c:v>
                </c:pt>
                <c:pt idx="137">
                  <c:v>42948</c:v>
                </c:pt>
                <c:pt idx="138">
                  <c:v>42979</c:v>
                </c:pt>
                <c:pt idx="139">
                  <c:v>43009</c:v>
                </c:pt>
                <c:pt idx="140">
                  <c:v>43040</c:v>
                </c:pt>
                <c:pt idx="141">
                  <c:v>43070</c:v>
                </c:pt>
                <c:pt idx="142">
                  <c:v>43101</c:v>
                </c:pt>
                <c:pt idx="143">
                  <c:v>43132</c:v>
                </c:pt>
                <c:pt idx="144">
                  <c:v>43160</c:v>
                </c:pt>
                <c:pt idx="145">
                  <c:v>43191</c:v>
                </c:pt>
                <c:pt idx="146">
                  <c:v>43221</c:v>
                </c:pt>
                <c:pt idx="147">
                  <c:v>43252</c:v>
                </c:pt>
                <c:pt idx="148">
                  <c:v>43282</c:v>
                </c:pt>
                <c:pt idx="149">
                  <c:v>43313</c:v>
                </c:pt>
                <c:pt idx="150">
                  <c:v>43344</c:v>
                </c:pt>
                <c:pt idx="151">
                  <c:v>43374</c:v>
                </c:pt>
                <c:pt idx="152">
                  <c:v>43405</c:v>
                </c:pt>
                <c:pt idx="153">
                  <c:v>43435</c:v>
                </c:pt>
                <c:pt idx="154">
                  <c:v>43466</c:v>
                </c:pt>
                <c:pt idx="155">
                  <c:v>43497</c:v>
                </c:pt>
                <c:pt idx="156">
                  <c:v>43525</c:v>
                </c:pt>
                <c:pt idx="157">
                  <c:v>43556</c:v>
                </c:pt>
                <c:pt idx="158">
                  <c:v>43586</c:v>
                </c:pt>
                <c:pt idx="159">
                  <c:v>43617</c:v>
                </c:pt>
                <c:pt idx="160">
                  <c:v>43647</c:v>
                </c:pt>
                <c:pt idx="161">
                  <c:v>43678</c:v>
                </c:pt>
                <c:pt idx="162">
                  <c:v>43709</c:v>
                </c:pt>
                <c:pt idx="163">
                  <c:v>43739</c:v>
                </c:pt>
                <c:pt idx="164">
                  <c:v>43770</c:v>
                </c:pt>
                <c:pt idx="165">
                  <c:v>43800</c:v>
                </c:pt>
                <c:pt idx="166">
                  <c:v>43831</c:v>
                </c:pt>
                <c:pt idx="167">
                  <c:v>43862</c:v>
                </c:pt>
                <c:pt idx="168">
                  <c:v>43891</c:v>
                </c:pt>
                <c:pt idx="169">
                  <c:v>43922</c:v>
                </c:pt>
                <c:pt idx="170">
                  <c:v>43952</c:v>
                </c:pt>
                <c:pt idx="171">
                  <c:v>43983</c:v>
                </c:pt>
                <c:pt idx="172">
                  <c:v>44013</c:v>
                </c:pt>
                <c:pt idx="173">
                  <c:v>44044</c:v>
                </c:pt>
                <c:pt idx="174">
                  <c:v>44075</c:v>
                </c:pt>
                <c:pt idx="175">
                  <c:v>44105</c:v>
                </c:pt>
                <c:pt idx="176">
                  <c:v>44136</c:v>
                </c:pt>
                <c:pt idx="177">
                  <c:v>44166</c:v>
                </c:pt>
                <c:pt idx="178">
                  <c:v>44197</c:v>
                </c:pt>
                <c:pt idx="179">
                  <c:v>44228</c:v>
                </c:pt>
                <c:pt idx="180">
                  <c:v>44256</c:v>
                </c:pt>
                <c:pt idx="181">
                  <c:v>44287</c:v>
                </c:pt>
                <c:pt idx="182">
                  <c:v>44317</c:v>
                </c:pt>
                <c:pt idx="183">
                  <c:v>44348</c:v>
                </c:pt>
                <c:pt idx="184">
                  <c:v>44378</c:v>
                </c:pt>
                <c:pt idx="185">
                  <c:v>44409</c:v>
                </c:pt>
                <c:pt idx="186">
                  <c:v>44440</c:v>
                </c:pt>
                <c:pt idx="187">
                  <c:v>44470</c:v>
                </c:pt>
                <c:pt idx="188">
                  <c:v>44501</c:v>
                </c:pt>
                <c:pt idx="189">
                  <c:v>44531</c:v>
                </c:pt>
                <c:pt idx="190">
                  <c:v>44562</c:v>
                </c:pt>
                <c:pt idx="191">
                  <c:v>44593</c:v>
                </c:pt>
                <c:pt idx="192">
                  <c:v>44621</c:v>
                </c:pt>
              </c:numCache>
            </c:numRef>
          </c:cat>
          <c:val>
            <c:numRef>
              <c:f>Sheet1!$D$2:$D$194</c:f>
              <c:numCache>
                <c:formatCode>0.00</c:formatCode>
                <c:ptCount val="193"/>
                <c:pt idx="0">
                  <c:v>109.60553037898759</c:v>
                </c:pt>
                <c:pt idx="1">
                  <c:v>109.07414799706061</c:v>
                </c:pt>
                <c:pt idx="2">
                  <c:v>108.93992462559052</c:v>
                </c:pt>
                <c:pt idx="3">
                  <c:v>108.33549347254056</c:v>
                </c:pt>
                <c:pt idx="4">
                  <c:v>106.1845321277564</c:v>
                </c:pt>
                <c:pt idx="5">
                  <c:v>105.64670512130026</c:v>
                </c:pt>
                <c:pt idx="6">
                  <c:v>106.92920146552514</c:v>
                </c:pt>
                <c:pt idx="7">
                  <c:v>105.64445452270958</c:v>
                </c:pt>
                <c:pt idx="8">
                  <c:v>105.84704261909401</c:v>
                </c:pt>
                <c:pt idx="9">
                  <c:v>107.64767990578517</c:v>
                </c:pt>
                <c:pt idx="10">
                  <c:v>103.6666526655773</c:v>
                </c:pt>
                <c:pt idx="11">
                  <c:v>104.29099764224763</c:v>
                </c:pt>
                <c:pt idx="12">
                  <c:v>102.98055527470198</c:v>
                </c:pt>
                <c:pt idx="13">
                  <c:v>97.731485440133596</c:v>
                </c:pt>
                <c:pt idx="14">
                  <c:v>98.323620952360358</c:v>
                </c:pt>
                <c:pt idx="15">
                  <c:v>98.901748591106724</c:v>
                </c:pt>
                <c:pt idx="16">
                  <c:v>99.827693160944648</c:v>
                </c:pt>
                <c:pt idx="17">
                  <c:v>98.811062758993756</c:v>
                </c:pt>
                <c:pt idx="18">
                  <c:v>98.964804793713782</c:v>
                </c:pt>
                <c:pt idx="19">
                  <c:v>99.17090213354814</c:v>
                </c:pt>
                <c:pt idx="20">
                  <c:v>99.456505758499091</c:v>
                </c:pt>
                <c:pt idx="21">
                  <c:v>94.07386955571657</c:v>
                </c:pt>
                <c:pt idx="22">
                  <c:v>94.426791739564379</c:v>
                </c:pt>
                <c:pt idx="23">
                  <c:v>95.438303278084533</c:v>
                </c:pt>
                <c:pt idx="24">
                  <c:v>93.739217858370651</c:v>
                </c:pt>
                <c:pt idx="25">
                  <c:v>92.626492082460373</c:v>
                </c:pt>
                <c:pt idx="26">
                  <c:v>93.108244822455205</c:v>
                </c:pt>
                <c:pt idx="27">
                  <c:v>92.54541977714689</c:v>
                </c:pt>
                <c:pt idx="28">
                  <c:v>94.077668020103019</c:v>
                </c:pt>
                <c:pt idx="29">
                  <c:v>94.062777681846228</c:v>
                </c:pt>
                <c:pt idx="30">
                  <c:v>94.992589294912165</c:v>
                </c:pt>
                <c:pt idx="31">
                  <c:v>94.766589349035925</c:v>
                </c:pt>
                <c:pt idx="32">
                  <c:v>95.080857091134874</c:v>
                </c:pt>
                <c:pt idx="33">
                  <c:v>99.85778011805138</c:v>
                </c:pt>
                <c:pt idx="34">
                  <c:v>101.7219684011676</c:v>
                </c:pt>
                <c:pt idx="35">
                  <c:v>107.0330143237787</c:v>
                </c:pt>
                <c:pt idx="36">
                  <c:v>106.59119421174734</c:v>
                </c:pt>
                <c:pt idx="37">
                  <c:v>105.58948319862978</c:v>
                </c:pt>
                <c:pt idx="38">
                  <c:v>102.79813816410663</c:v>
                </c:pt>
                <c:pt idx="39">
                  <c:v>103.65555610883558</c:v>
                </c:pt>
                <c:pt idx="40">
                  <c:v>103.59454453974621</c:v>
                </c:pt>
                <c:pt idx="41">
                  <c:v>101.7324298110337</c:v>
                </c:pt>
                <c:pt idx="42">
                  <c:v>102.92560413119483</c:v>
                </c:pt>
                <c:pt idx="43">
                  <c:v>103.9475767717972</c:v>
                </c:pt>
                <c:pt idx="44">
                  <c:v>103.7190258544712</c:v>
                </c:pt>
                <c:pt idx="45">
                  <c:v>99.567833373678241</c:v>
                </c:pt>
                <c:pt idx="46">
                  <c:v>98.807189985361916</c:v>
                </c:pt>
                <c:pt idx="47">
                  <c:v>100.53329104414136</c:v>
                </c:pt>
                <c:pt idx="48">
                  <c:v>100.26001241669793</c:v>
                </c:pt>
                <c:pt idx="49">
                  <c:v>100.11989719460421</c:v>
                </c:pt>
                <c:pt idx="50">
                  <c:v>95.23515510377122</c:v>
                </c:pt>
                <c:pt idx="51">
                  <c:v>91.859630137006107</c:v>
                </c:pt>
                <c:pt idx="52">
                  <c:v>93.388739665161211</c:v>
                </c:pt>
                <c:pt idx="53">
                  <c:v>93.269076450036394</c:v>
                </c:pt>
                <c:pt idx="54">
                  <c:v>92.952703915555773</c:v>
                </c:pt>
                <c:pt idx="55">
                  <c:v>95.029025197322753</c:v>
                </c:pt>
                <c:pt idx="56">
                  <c:v>94.484561485782109</c:v>
                </c:pt>
                <c:pt idx="57">
                  <c:v>96.171770622404154</c:v>
                </c:pt>
                <c:pt idx="58">
                  <c:v>97.004798646824071</c:v>
                </c:pt>
                <c:pt idx="59">
                  <c:v>93.677469239594316</c:v>
                </c:pt>
                <c:pt idx="60">
                  <c:v>95.388770047276623</c:v>
                </c:pt>
                <c:pt idx="61">
                  <c:v>92.870505561719909</c:v>
                </c:pt>
                <c:pt idx="62">
                  <c:v>89.127492623427912</c:v>
                </c:pt>
                <c:pt idx="63">
                  <c:v>90.778643335176568</c:v>
                </c:pt>
                <c:pt idx="64">
                  <c:v>92.709970655618378</c:v>
                </c:pt>
                <c:pt idx="65">
                  <c:v>92.444845776587698</c:v>
                </c:pt>
                <c:pt idx="66">
                  <c:v>92.511287315280498</c:v>
                </c:pt>
                <c:pt idx="67">
                  <c:v>94.864649447218284</c:v>
                </c:pt>
                <c:pt idx="68">
                  <c:v>93.262821085202347</c:v>
                </c:pt>
                <c:pt idx="69">
                  <c:v>97.197531687862238</c:v>
                </c:pt>
                <c:pt idx="70">
                  <c:v>97.598724870851299</c:v>
                </c:pt>
                <c:pt idx="71">
                  <c:v>97.564582376532499</c:v>
                </c:pt>
                <c:pt idx="72">
                  <c:v>100.92394099826254</c:v>
                </c:pt>
                <c:pt idx="73">
                  <c:v>96.69759357428498</c:v>
                </c:pt>
                <c:pt idx="74">
                  <c:v>96.932023393902085</c:v>
                </c:pt>
                <c:pt idx="75">
                  <c:v>97.979981898098728</c:v>
                </c:pt>
                <c:pt idx="76">
                  <c:v>98.193397020900946</c:v>
                </c:pt>
                <c:pt idx="77">
                  <c:v>97.657247657699671</c:v>
                </c:pt>
                <c:pt idx="78">
                  <c:v>96.517491995773014</c:v>
                </c:pt>
                <c:pt idx="79">
                  <c:v>97.084135812127258</c:v>
                </c:pt>
                <c:pt idx="80">
                  <c:v>97.189004915922567</c:v>
                </c:pt>
                <c:pt idx="81">
                  <c:v>98.465525883958222</c:v>
                </c:pt>
                <c:pt idx="82">
                  <c:v>97.608839054067943</c:v>
                </c:pt>
                <c:pt idx="83">
                  <c:v>100.85683212940802</c:v>
                </c:pt>
                <c:pt idx="84">
                  <c:v>99.028376834765226</c:v>
                </c:pt>
                <c:pt idx="85">
                  <c:v>99.26595409524036</c:v>
                </c:pt>
                <c:pt idx="86">
                  <c:v>97.36638333708656</c:v>
                </c:pt>
                <c:pt idx="87">
                  <c:v>99.484473669527347</c:v>
                </c:pt>
                <c:pt idx="88">
                  <c:v>97.77694244497404</c:v>
                </c:pt>
                <c:pt idx="89">
                  <c:v>98.368543046557306</c:v>
                </c:pt>
                <c:pt idx="90">
                  <c:v>95.586469547561677</c:v>
                </c:pt>
                <c:pt idx="91">
                  <c:v>94.025028654427516</c:v>
                </c:pt>
                <c:pt idx="92">
                  <c:v>93.249097713333057</c:v>
                </c:pt>
                <c:pt idx="93">
                  <c:v>95.825231014158845</c:v>
                </c:pt>
                <c:pt idx="94">
                  <c:v>93.919120013898521</c:v>
                </c:pt>
                <c:pt idx="95">
                  <c:v>95.368933605407932</c:v>
                </c:pt>
                <c:pt idx="96">
                  <c:v>94.186300171818687</c:v>
                </c:pt>
                <c:pt idx="97">
                  <c:v>96.311984520322454</c:v>
                </c:pt>
                <c:pt idx="98">
                  <c:v>99.272464720101794</c:v>
                </c:pt>
                <c:pt idx="99">
                  <c:v>98.955462944933132</c:v>
                </c:pt>
                <c:pt idx="100">
                  <c:v>98.004684402514229</c:v>
                </c:pt>
                <c:pt idx="101">
                  <c:v>97.825718516060178</c:v>
                </c:pt>
                <c:pt idx="102">
                  <c:v>98.160958179894564</c:v>
                </c:pt>
                <c:pt idx="103">
                  <c:v>96.833874784221464</c:v>
                </c:pt>
                <c:pt idx="104">
                  <c:v>98.834662024774957</c:v>
                </c:pt>
                <c:pt idx="105">
                  <c:v>94.018817433591849</c:v>
                </c:pt>
                <c:pt idx="106">
                  <c:v>101.03168880049166</c:v>
                </c:pt>
                <c:pt idx="107">
                  <c:v>98.220565560766289</c:v>
                </c:pt>
                <c:pt idx="108">
                  <c:v>99.539230368657911</c:v>
                </c:pt>
                <c:pt idx="109">
                  <c:v>100.84727307128192</c:v>
                </c:pt>
                <c:pt idx="110">
                  <c:v>101.99211855469996</c:v>
                </c:pt>
                <c:pt idx="111">
                  <c:v>101.06928331368907</c:v>
                </c:pt>
                <c:pt idx="112">
                  <c:v>102.89628282778568</c:v>
                </c:pt>
                <c:pt idx="113">
                  <c:v>98.801588610921328</c:v>
                </c:pt>
                <c:pt idx="114">
                  <c:v>99.58160333345792</c:v>
                </c:pt>
                <c:pt idx="115">
                  <c:v>100.49857753402665</c:v>
                </c:pt>
                <c:pt idx="116">
                  <c:v>99.774902182589116</c:v>
                </c:pt>
                <c:pt idx="117">
                  <c:v>98.642920931763783</c:v>
                </c:pt>
                <c:pt idx="118">
                  <c:v>98.884502424906998</c:v>
                </c:pt>
                <c:pt idx="119">
                  <c:v>100.18314009549817</c:v>
                </c:pt>
                <c:pt idx="120">
                  <c:v>99.113039922064033</c:v>
                </c:pt>
                <c:pt idx="121">
                  <c:v>102.22594325293954</c:v>
                </c:pt>
                <c:pt idx="122">
                  <c:v>101.21364262641275</c:v>
                </c:pt>
                <c:pt idx="123">
                  <c:v>99.769227695672726</c:v>
                </c:pt>
                <c:pt idx="124">
                  <c:v>99.411397248698506</c:v>
                </c:pt>
                <c:pt idx="125">
                  <c:v>98.91380606753539</c:v>
                </c:pt>
                <c:pt idx="126">
                  <c:v>100.22550264103364</c:v>
                </c:pt>
                <c:pt idx="127">
                  <c:v>99.217407904719181</c:v>
                </c:pt>
                <c:pt idx="128">
                  <c:v>100.42380228922489</c:v>
                </c:pt>
                <c:pt idx="129">
                  <c:v>104.26573411995899</c:v>
                </c:pt>
                <c:pt idx="130">
                  <c:v>103.51057275005249</c:v>
                </c:pt>
                <c:pt idx="131">
                  <c:v>99.37254739163582</c:v>
                </c:pt>
                <c:pt idx="132">
                  <c:v>102.0014576802631</c:v>
                </c:pt>
                <c:pt idx="133">
                  <c:v>103.45123243289756</c:v>
                </c:pt>
                <c:pt idx="134">
                  <c:v>101.45824940258849</c:v>
                </c:pt>
                <c:pt idx="135">
                  <c:v>101.79136266244966</c:v>
                </c:pt>
                <c:pt idx="136">
                  <c:v>105.17723968361577</c:v>
                </c:pt>
                <c:pt idx="137">
                  <c:v>103.77326345108501</c:v>
                </c:pt>
                <c:pt idx="138">
                  <c:v>101.08140124947234</c:v>
                </c:pt>
                <c:pt idx="139">
                  <c:v>101.1604979768103</c:v>
                </c:pt>
                <c:pt idx="140">
                  <c:v>101.97948118996818</c:v>
                </c:pt>
                <c:pt idx="141">
                  <c:v>101.13441240396408</c:v>
                </c:pt>
                <c:pt idx="142">
                  <c:v>102.31230455282818</c:v>
                </c:pt>
                <c:pt idx="143">
                  <c:v>100.59563127753346</c:v>
                </c:pt>
                <c:pt idx="144">
                  <c:v>102.4458983972998</c:v>
                </c:pt>
                <c:pt idx="145">
                  <c:v>103.62318679887656</c:v>
                </c:pt>
                <c:pt idx="146">
                  <c:v>101.87731550897077</c:v>
                </c:pt>
                <c:pt idx="147" formatCode="0.0">
                  <c:v>101.56398338442094</c:v>
                </c:pt>
                <c:pt idx="148" formatCode="0.0">
                  <c:v>99.120301897374063</c:v>
                </c:pt>
                <c:pt idx="149" formatCode="0.0">
                  <c:v>100.64335193726215</c:v>
                </c:pt>
                <c:pt idx="150" formatCode="0.0">
                  <c:v>101.64315152218306</c:v>
                </c:pt>
                <c:pt idx="151">
                  <c:v>101.59704835815751</c:v>
                </c:pt>
                <c:pt idx="152">
                  <c:v>99.901303056888807</c:v>
                </c:pt>
                <c:pt idx="153">
                  <c:v>99.450747786097821</c:v>
                </c:pt>
                <c:pt idx="154">
                  <c:v>101.05862170870503</c:v>
                </c:pt>
                <c:pt idx="155">
                  <c:v>97.730232752431377</c:v>
                </c:pt>
                <c:pt idx="156">
                  <c:v>99.848305847835405</c:v>
                </c:pt>
                <c:pt idx="157">
                  <c:v>105.22681896295929</c:v>
                </c:pt>
                <c:pt idx="158">
                  <c:v>106.28841445942771</c:v>
                </c:pt>
                <c:pt idx="159">
                  <c:v>104.01207632632912</c:v>
                </c:pt>
                <c:pt idx="160">
                  <c:v>101.93562591923498</c:v>
                </c:pt>
                <c:pt idx="161">
                  <c:v>101.89826989313495</c:v>
                </c:pt>
                <c:pt idx="162">
                  <c:v>102.93630338856985</c:v>
                </c:pt>
                <c:pt idx="163">
                  <c:v>104.82692477045038</c:v>
                </c:pt>
                <c:pt idx="164">
                  <c:v>102.39057307566479</c:v>
                </c:pt>
                <c:pt idx="165">
                  <c:v>94.845788351993775</c:v>
                </c:pt>
                <c:pt idx="166">
                  <c:v>101.02054621251216</c:v>
                </c:pt>
                <c:pt idx="167">
                  <c:v>106.21926195141845</c:v>
                </c:pt>
                <c:pt idx="168">
                  <c:v>101.48604305120553</c:v>
                </c:pt>
                <c:pt idx="169">
                  <c:v>99.004261429558412</c:v>
                </c:pt>
                <c:pt idx="170">
                  <c:v>104.02665693781034</c:v>
                </c:pt>
                <c:pt idx="171">
                  <c:v>107.7296514330051</c:v>
                </c:pt>
                <c:pt idx="172">
                  <c:v>108.220706706323</c:v>
                </c:pt>
                <c:pt idx="173" formatCode="0.0">
                  <c:v>112.42872974531639</c:v>
                </c:pt>
                <c:pt idx="174" formatCode="0.0">
                  <c:v>113.74506407139235</c:v>
                </c:pt>
                <c:pt idx="175" formatCode="0.0">
                  <c:v>115.40829659374587</c:v>
                </c:pt>
                <c:pt idx="176" formatCode="0.0">
                  <c:v>116.45812265638496</c:v>
                </c:pt>
                <c:pt idx="177" formatCode="0.0">
                  <c:v>119.96461929012759</c:v>
                </c:pt>
                <c:pt idx="178" formatCode="0.0">
                  <c:v>112.81702520977484</c:v>
                </c:pt>
                <c:pt idx="179" formatCode="0.0">
                  <c:v>114.34649074563291</c:v>
                </c:pt>
                <c:pt idx="180" formatCode="0.0">
                  <c:v>110.91090327922196</c:v>
                </c:pt>
                <c:pt idx="181" formatCode="0.0">
                  <c:v>114.01840990506611</c:v>
                </c:pt>
                <c:pt idx="182" formatCode="0.0">
                  <c:v>116.1255817786592</c:v>
                </c:pt>
                <c:pt idx="183" formatCode="0.0">
                  <c:v>118.84381546047855</c:v>
                </c:pt>
                <c:pt idx="184" formatCode="0.0">
                  <c:v>118.93813707823686</c:v>
                </c:pt>
                <c:pt idx="185" formatCode="0.0">
                  <c:v>120.26972514001453</c:v>
                </c:pt>
                <c:pt idx="186" formatCode="0.0">
                  <c:v>121.1</c:v>
                </c:pt>
                <c:pt idx="187" formatCode="0.0">
                  <c:v>114.3</c:v>
                </c:pt>
                <c:pt idx="188" formatCode="0.0">
                  <c:v>112.65496218128466</c:v>
                </c:pt>
                <c:pt idx="189" formatCode="0.0">
                  <c:v>109.6</c:v>
                </c:pt>
                <c:pt idx="190" formatCode="0.0">
                  <c:v>110.3</c:v>
                </c:pt>
                <c:pt idx="191" formatCode="0.0">
                  <c:v>110.5</c:v>
                </c:pt>
                <c:pt idx="192" formatCode="0.0">
                  <c:v>115.8</c:v>
                </c:pt>
              </c:numCache>
            </c:numRef>
          </c:val>
          <c:smooth val="0"/>
          <c:extLst>
            <c:ext xmlns:c16="http://schemas.microsoft.com/office/drawing/2014/chart" uri="{C3380CC4-5D6E-409C-BE32-E72D297353CC}">
              <c16:uniqueId val="{00000000-BEDE-4D82-9F80-858408EF2E74}"/>
            </c:ext>
          </c:extLst>
        </c:ser>
        <c:dLbls>
          <c:showLegendKey val="0"/>
          <c:showVal val="0"/>
          <c:showCatName val="0"/>
          <c:showSerName val="0"/>
          <c:showPercent val="0"/>
          <c:showBubbleSize val="0"/>
        </c:dLbls>
        <c:marker val="1"/>
        <c:smooth val="0"/>
        <c:axId val="-2115275720"/>
        <c:axId val="-2120643304"/>
      </c:lineChart>
      <c:lineChart>
        <c:grouping val="standard"/>
        <c:varyColors val="0"/>
        <c:ser>
          <c:idx val="2"/>
          <c:order val="0"/>
          <c:tx>
            <c:strRef>
              <c:f>Sheet1!$C$1</c:f>
              <c:strCache>
                <c:ptCount val="1"/>
                <c:pt idx="0">
                  <c:v>Existing Home Sales</c:v>
                </c:pt>
              </c:strCache>
            </c:strRef>
          </c:tx>
          <c:spPr>
            <a:ln w="15875"/>
          </c:spPr>
          <c:marker>
            <c:symbol val="circle"/>
            <c:size val="3"/>
          </c:marker>
          <c:cat>
            <c:numRef>
              <c:f>Sheet1!$A$2:$A$194</c:f>
              <c:numCache>
                <c:formatCode>mmm\-yy</c:formatCode>
                <c:ptCount val="193"/>
                <c:pt idx="0">
                  <c:v>38777</c:v>
                </c:pt>
                <c:pt idx="1">
                  <c:v>38808</c:v>
                </c:pt>
                <c:pt idx="2">
                  <c:v>38838</c:v>
                </c:pt>
                <c:pt idx="3">
                  <c:v>38869</c:v>
                </c:pt>
                <c:pt idx="4">
                  <c:v>38899</c:v>
                </c:pt>
                <c:pt idx="5">
                  <c:v>38930</c:v>
                </c:pt>
                <c:pt idx="6">
                  <c:v>38961</c:v>
                </c:pt>
                <c:pt idx="7">
                  <c:v>38991</c:v>
                </c:pt>
                <c:pt idx="8">
                  <c:v>39022</c:v>
                </c:pt>
                <c:pt idx="9">
                  <c:v>39052</c:v>
                </c:pt>
                <c:pt idx="10">
                  <c:v>39083</c:v>
                </c:pt>
                <c:pt idx="11">
                  <c:v>39114</c:v>
                </c:pt>
                <c:pt idx="12">
                  <c:v>39142</c:v>
                </c:pt>
                <c:pt idx="13">
                  <c:v>39173</c:v>
                </c:pt>
                <c:pt idx="14">
                  <c:v>39203</c:v>
                </c:pt>
                <c:pt idx="15">
                  <c:v>39234</c:v>
                </c:pt>
                <c:pt idx="16">
                  <c:v>39264</c:v>
                </c:pt>
                <c:pt idx="17">
                  <c:v>39295</c:v>
                </c:pt>
                <c:pt idx="18">
                  <c:v>39326</c:v>
                </c:pt>
                <c:pt idx="19">
                  <c:v>39356</c:v>
                </c:pt>
                <c:pt idx="20">
                  <c:v>39387</c:v>
                </c:pt>
                <c:pt idx="21">
                  <c:v>39417</c:v>
                </c:pt>
                <c:pt idx="22">
                  <c:v>39448</c:v>
                </c:pt>
                <c:pt idx="23">
                  <c:v>39479</c:v>
                </c:pt>
                <c:pt idx="24">
                  <c:v>39508</c:v>
                </c:pt>
                <c:pt idx="25">
                  <c:v>39539</c:v>
                </c:pt>
                <c:pt idx="26">
                  <c:v>39569</c:v>
                </c:pt>
                <c:pt idx="27">
                  <c:v>39600</c:v>
                </c:pt>
                <c:pt idx="28">
                  <c:v>39630</c:v>
                </c:pt>
                <c:pt idx="29">
                  <c:v>39661</c:v>
                </c:pt>
                <c:pt idx="30">
                  <c:v>39692</c:v>
                </c:pt>
                <c:pt idx="31">
                  <c:v>39722</c:v>
                </c:pt>
                <c:pt idx="32">
                  <c:v>39753</c:v>
                </c:pt>
                <c:pt idx="33">
                  <c:v>39783</c:v>
                </c:pt>
                <c:pt idx="34">
                  <c:v>39814</c:v>
                </c:pt>
                <c:pt idx="35">
                  <c:v>39845</c:v>
                </c:pt>
                <c:pt idx="36">
                  <c:v>39873</c:v>
                </c:pt>
                <c:pt idx="37">
                  <c:v>39904</c:v>
                </c:pt>
                <c:pt idx="38">
                  <c:v>39934</c:v>
                </c:pt>
                <c:pt idx="39">
                  <c:v>39965</c:v>
                </c:pt>
                <c:pt idx="40">
                  <c:v>39995</c:v>
                </c:pt>
                <c:pt idx="41">
                  <c:v>40026</c:v>
                </c:pt>
                <c:pt idx="42">
                  <c:v>40057</c:v>
                </c:pt>
                <c:pt idx="43">
                  <c:v>40087</c:v>
                </c:pt>
                <c:pt idx="44">
                  <c:v>40118</c:v>
                </c:pt>
                <c:pt idx="45">
                  <c:v>40148</c:v>
                </c:pt>
                <c:pt idx="46">
                  <c:v>40179</c:v>
                </c:pt>
                <c:pt idx="47">
                  <c:v>40210</c:v>
                </c:pt>
                <c:pt idx="48">
                  <c:v>40238</c:v>
                </c:pt>
                <c:pt idx="49">
                  <c:v>40269</c:v>
                </c:pt>
                <c:pt idx="50">
                  <c:v>40299</c:v>
                </c:pt>
                <c:pt idx="51">
                  <c:v>40330</c:v>
                </c:pt>
                <c:pt idx="52">
                  <c:v>40360</c:v>
                </c:pt>
                <c:pt idx="53">
                  <c:v>40391</c:v>
                </c:pt>
                <c:pt idx="54">
                  <c:v>40422</c:v>
                </c:pt>
                <c:pt idx="55">
                  <c:v>40452</c:v>
                </c:pt>
                <c:pt idx="56">
                  <c:v>40483</c:v>
                </c:pt>
                <c:pt idx="57">
                  <c:v>40513</c:v>
                </c:pt>
                <c:pt idx="58">
                  <c:v>40544</c:v>
                </c:pt>
                <c:pt idx="59">
                  <c:v>40575</c:v>
                </c:pt>
                <c:pt idx="60">
                  <c:v>40603</c:v>
                </c:pt>
                <c:pt idx="61">
                  <c:v>40634</c:v>
                </c:pt>
                <c:pt idx="62">
                  <c:v>40664</c:v>
                </c:pt>
                <c:pt idx="63">
                  <c:v>40695</c:v>
                </c:pt>
                <c:pt idx="64">
                  <c:v>40725</c:v>
                </c:pt>
                <c:pt idx="65">
                  <c:v>40756</c:v>
                </c:pt>
                <c:pt idx="66">
                  <c:v>40787</c:v>
                </c:pt>
                <c:pt idx="67">
                  <c:v>40817</c:v>
                </c:pt>
                <c:pt idx="68">
                  <c:v>40848</c:v>
                </c:pt>
                <c:pt idx="69">
                  <c:v>40878</c:v>
                </c:pt>
                <c:pt idx="70">
                  <c:v>40909</c:v>
                </c:pt>
                <c:pt idx="71">
                  <c:v>40940</c:v>
                </c:pt>
                <c:pt idx="72">
                  <c:v>40969</c:v>
                </c:pt>
                <c:pt idx="73">
                  <c:v>41000</c:v>
                </c:pt>
                <c:pt idx="74">
                  <c:v>41030</c:v>
                </c:pt>
                <c:pt idx="75">
                  <c:v>41061</c:v>
                </c:pt>
                <c:pt idx="76">
                  <c:v>41091</c:v>
                </c:pt>
                <c:pt idx="77">
                  <c:v>41122</c:v>
                </c:pt>
                <c:pt idx="78">
                  <c:v>41153</c:v>
                </c:pt>
                <c:pt idx="79">
                  <c:v>41183</c:v>
                </c:pt>
                <c:pt idx="80">
                  <c:v>41214</c:v>
                </c:pt>
                <c:pt idx="81">
                  <c:v>41244</c:v>
                </c:pt>
                <c:pt idx="82">
                  <c:v>41275</c:v>
                </c:pt>
                <c:pt idx="83">
                  <c:v>41306</c:v>
                </c:pt>
                <c:pt idx="84">
                  <c:v>41334</c:v>
                </c:pt>
                <c:pt idx="85">
                  <c:v>41365</c:v>
                </c:pt>
                <c:pt idx="86">
                  <c:v>41395</c:v>
                </c:pt>
                <c:pt idx="87">
                  <c:v>41426</c:v>
                </c:pt>
                <c:pt idx="88">
                  <c:v>41456</c:v>
                </c:pt>
                <c:pt idx="89">
                  <c:v>41487</c:v>
                </c:pt>
                <c:pt idx="90">
                  <c:v>41518</c:v>
                </c:pt>
                <c:pt idx="91">
                  <c:v>41548</c:v>
                </c:pt>
                <c:pt idx="92">
                  <c:v>41579</c:v>
                </c:pt>
                <c:pt idx="93">
                  <c:v>41609</c:v>
                </c:pt>
                <c:pt idx="94">
                  <c:v>41640</c:v>
                </c:pt>
                <c:pt idx="95">
                  <c:v>41671</c:v>
                </c:pt>
                <c:pt idx="96">
                  <c:v>41699</c:v>
                </c:pt>
                <c:pt idx="97">
                  <c:v>41730</c:v>
                </c:pt>
                <c:pt idx="98">
                  <c:v>41760</c:v>
                </c:pt>
                <c:pt idx="99">
                  <c:v>41791</c:v>
                </c:pt>
                <c:pt idx="100">
                  <c:v>41821</c:v>
                </c:pt>
                <c:pt idx="101">
                  <c:v>41852</c:v>
                </c:pt>
                <c:pt idx="102">
                  <c:v>41883</c:v>
                </c:pt>
                <c:pt idx="103">
                  <c:v>41913</c:v>
                </c:pt>
                <c:pt idx="104">
                  <c:v>41944</c:v>
                </c:pt>
                <c:pt idx="105">
                  <c:v>41974</c:v>
                </c:pt>
                <c:pt idx="106">
                  <c:v>42005</c:v>
                </c:pt>
                <c:pt idx="107">
                  <c:v>42036</c:v>
                </c:pt>
                <c:pt idx="108">
                  <c:v>42064</c:v>
                </c:pt>
                <c:pt idx="109">
                  <c:v>42095</c:v>
                </c:pt>
                <c:pt idx="110">
                  <c:v>42125</c:v>
                </c:pt>
                <c:pt idx="111">
                  <c:v>42156</c:v>
                </c:pt>
                <c:pt idx="112">
                  <c:v>42186</c:v>
                </c:pt>
                <c:pt idx="113">
                  <c:v>42217</c:v>
                </c:pt>
                <c:pt idx="114">
                  <c:v>42248</c:v>
                </c:pt>
                <c:pt idx="115">
                  <c:v>42278</c:v>
                </c:pt>
                <c:pt idx="116">
                  <c:v>42309</c:v>
                </c:pt>
                <c:pt idx="117">
                  <c:v>42339</c:v>
                </c:pt>
                <c:pt idx="118">
                  <c:v>42370</c:v>
                </c:pt>
                <c:pt idx="119">
                  <c:v>42401</c:v>
                </c:pt>
                <c:pt idx="120">
                  <c:v>42430</c:v>
                </c:pt>
                <c:pt idx="121">
                  <c:v>42461</c:v>
                </c:pt>
                <c:pt idx="122">
                  <c:v>42491</c:v>
                </c:pt>
                <c:pt idx="123">
                  <c:v>42522</c:v>
                </c:pt>
                <c:pt idx="124">
                  <c:v>42552</c:v>
                </c:pt>
                <c:pt idx="125">
                  <c:v>42583</c:v>
                </c:pt>
                <c:pt idx="126">
                  <c:v>42614</c:v>
                </c:pt>
                <c:pt idx="127">
                  <c:v>42644</c:v>
                </c:pt>
                <c:pt idx="128">
                  <c:v>42675</c:v>
                </c:pt>
                <c:pt idx="129">
                  <c:v>42705</c:v>
                </c:pt>
                <c:pt idx="130">
                  <c:v>42736</c:v>
                </c:pt>
                <c:pt idx="131">
                  <c:v>42767</c:v>
                </c:pt>
                <c:pt idx="132">
                  <c:v>42795</c:v>
                </c:pt>
                <c:pt idx="133">
                  <c:v>42826</c:v>
                </c:pt>
                <c:pt idx="134">
                  <c:v>42856</c:v>
                </c:pt>
                <c:pt idx="135">
                  <c:v>42887</c:v>
                </c:pt>
                <c:pt idx="136">
                  <c:v>42917</c:v>
                </c:pt>
                <c:pt idx="137">
                  <c:v>42948</c:v>
                </c:pt>
                <c:pt idx="138">
                  <c:v>42979</c:v>
                </c:pt>
                <c:pt idx="139">
                  <c:v>43009</c:v>
                </c:pt>
                <c:pt idx="140">
                  <c:v>43040</c:v>
                </c:pt>
                <c:pt idx="141">
                  <c:v>43070</c:v>
                </c:pt>
                <c:pt idx="142">
                  <c:v>43101</c:v>
                </c:pt>
                <c:pt idx="143">
                  <c:v>43132</c:v>
                </c:pt>
                <c:pt idx="144">
                  <c:v>43160</c:v>
                </c:pt>
                <c:pt idx="145">
                  <c:v>43191</c:v>
                </c:pt>
                <c:pt idx="146">
                  <c:v>43221</c:v>
                </c:pt>
                <c:pt idx="147">
                  <c:v>43252</c:v>
                </c:pt>
                <c:pt idx="148">
                  <c:v>43282</c:v>
                </c:pt>
                <c:pt idx="149">
                  <c:v>43313</c:v>
                </c:pt>
                <c:pt idx="150">
                  <c:v>43344</c:v>
                </c:pt>
                <c:pt idx="151">
                  <c:v>43374</c:v>
                </c:pt>
                <c:pt idx="152">
                  <c:v>43405</c:v>
                </c:pt>
                <c:pt idx="153">
                  <c:v>43435</c:v>
                </c:pt>
                <c:pt idx="154">
                  <c:v>43466</c:v>
                </c:pt>
                <c:pt idx="155">
                  <c:v>43497</c:v>
                </c:pt>
                <c:pt idx="156">
                  <c:v>43525</c:v>
                </c:pt>
                <c:pt idx="157">
                  <c:v>43556</c:v>
                </c:pt>
                <c:pt idx="158">
                  <c:v>43586</c:v>
                </c:pt>
                <c:pt idx="159">
                  <c:v>43617</c:v>
                </c:pt>
                <c:pt idx="160">
                  <c:v>43647</c:v>
                </c:pt>
                <c:pt idx="161">
                  <c:v>43678</c:v>
                </c:pt>
                <c:pt idx="162">
                  <c:v>43709</c:v>
                </c:pt>
                <c:pt idx="163">
                  <c:v>43739</c:v>
                </c:pt>
                <c:pt idx="164">
                  <c:v>43770</c:v>
                </c:pt>
                <c:pt idx="165">
                  <c:v>43800</c:v>
                </c:pt>
                <c:pt idx="166">
                  <c:v>43831</c:v>
                </c:pt>
                <c:pt idx="167">
                  <c:v>43862</c:v>
                </c:pt>
                <c:pt idx="168">
                  <c:v>43891</c:v>
                </c:pt>
                <c:pt idx="169">
                  <c:v>43922</c:v>
                </c:pt>
                <c:pt idx="170">
                  <c:v>43952</c:v>
                </c:pt>
                <c:pt idx="171">
                  <c:v>43983</c:v>
                </c:pt>
                <c:pt idx="172">
                  <c:v>44013</c:v>
                </c:pt>
                <c:pt idx="173">
                  <c:v>44044</c:v>
                </c:pt>
                <c:pt idx="174">
                  <c:v>44075</c:v>
                </c:pt>
                <c:pt idx="175">
                  <c:v>44105</c:v>
                </c:pt>
                <c:pt idx="176">
                  <c:v>44136</c:v>
                </c:pt>
                <c:pt idx="177">
                  <c:v>44166</c:v>
                </c:pt>
                <c:pt idx="178">
                  <c:v>44197</c:v>
                </c:pt>
                <c:pt idx="179">
                  <c:v>44228</c:v>
                </c:pt>
                <c:pt idx="180">
                  <c:v>44256</c:v>
                </c:pt>
                <c:pt idx="181">
                  <c:v>44287</c:v>
                </c:pt>
                <c:pt idx="182">
                  <c:v>44317</c:v>
                </c:pt>
                <c:pt idx="183">
                  <c:v>44348</c:v>
                </c:pt>
                <c:pt idx="184">
                  <c:v>44378</c:v>
                </c:pt>
                <c:pt idx="185">
                  <c:v>44409</c:v>
                </c:pt>
                <c:pt idx="186">
                  <c:v>44440</c:v>
                </c:pt>
                <c:pt idx="187">
                  <c:v>44470</c:v>
                </c:pt>
                <c:pt idx="188">
                  <c:v>44501</c:v>
                </c:pt>
                <c:pt idx="189">
                  <c:v>44531</c:v>
                </c:pt>
                <c:pt idx="190">
                  <c:v>44562</c:v>
                </c:pt>
                <c:pt idx="191">
                  <c:v>44593</c:v>
                </c:pt>
                <c:pt idx="192">
                  <c:v>44621</c:v>
                </c:pt>
              </c:numCache>
            </c:numRef>
          </c:cat>
          <c:val>
            <c:numRef>
              <c:f>Sheet1!$C$2:$C$194</c:f>
              <c:numCache>
                <c:formatCode>#,##0.00</c:formatCode>
                <c:ptCount val="193"/>
                <c:pt idx="0">
                  <c:v>6840000</c:v>
                </c:pt>
                <c:pt idx="1">
                  <c:v>6700000</c:v>
                </c:pt>
                <c:pt idx="2">
                  <c:v>6580000</c:v>
                </c:pt>
                <c:pt idx="3">
                  <c:v>6480000</c:v>
                </c:pt>
                <c:pt idx="4">
                  <c:v>6310000</c:v>
                </c:pt>
                <c:pt idx="5">
                  <c:v>6340000</c:v>
                </c:pt>
                <c:pt idx="6">
                  <c:v>6290000</c:v>
                </c:pt>
                <c:pt idx="7">
                  <c:v>6350000</c:v>
                </c:pt>
                <c:pt idx="8">
                  <c:v>6340000</c:v>
                </c:pt>
                <c:pt idx="9">
                  <c:v>6420000</c:v>
                </c:pt>
                <c:pt idx="10">
                  <c:v>5740000</c:v>
                </c:pt>
                <c:pt idx="11">
                  <c:v>5790000</c:v>
                </c:pt>
                <c:pt idx="12">
                  <c:v>5460000</c:v>
                </c:pt>
                <c:pt idx="13">
                  <c:v>5290000</c:v>
                </c:pt>
                <c:pt idx="14">
                  <c:v>5270000</c:v>
                </c:pt>
                <c:pt idx="15">
                  <c:v>5120000</c:v>
                </c:pt>
                <c:pt idx="16">
                  <c:v>5070000</c:v>
                </c:pt>
                <c:pt idx="17">
                  <c:v>4870000</c:v>
                </c:pt>
                <c:pt idx="18">
                  <c:v>4580000</c:v>
                </c:pt>
                <c:pt idx="19">
                  <c:v>4430000</c:v>
                </c:pt>
                <c:pt idx="20">
                  <c:v>4460000</c:v>
                </c:pt>
                <c:pt idx="21">
                  <c:v>4410000</c:v>
                </c:pt>
                <c:pt idx="22">
                  <c:v>4170000</c:v>
                </c:pt>
                <c:pt idx="23">
                  <c:v>4120000</c:v>
                </c:pt>
                <c:pt idx="24">
                  <c:v>4160000</c:v>
                </c:pt>
                <c:pt idx="25">
                  <c:v>4110000</c:v>
                </c:pt>
                <c:pt idx="26">
                  <c:v>4140000</c:v>
                </c:pt>
                <c:pt idx="27">
                  <c:v>4090000</c:v>
                </c:pt>
                <c:pt idx="28">
                  <c:v>4150000</c:v>
                </c:pt>
                <c:pt idx="29">
                  <c:v>4190000</c:v>
                </c:pt>
                <c:pt idx="30">
                  <c:v>4270000</c:v>
                </c:pt>
                <c:pt idx="31">
                  <c:v>4090000</c:v>
                </c:pt>
                <c:pt idx="32">
                  <c:v>3770000</c:v>
                </c:pt>
                <c:pt idx="33">
                  <c:v>4010000</c:v>
                </c:pt>
                <c:pt idx="34">
                  <c:v>3820000</c:v>
                </c:pt>
                <c:pt idx="35">
                  <c:v>3970000</c:v>
                </c:pt>
                <c:pt idx="36">
                  <c:v>3860000</c:v>
                </c:pt>
                <c:pt idx="37">
                  <c:v>3900000</c:v>
                </c:pt>
                <c:pt idx="38">
                  <c:v>4000000</c:v>
                </c:pt>
                <c:pt idx="39">
                  <c:v>4100000</c:v>
                </c:pt>
                <c:pt idx="40">
                  <c:v>4370000</c:v>
                </c:pt>
                <c:pt idx="41">
                  <c:v>4450000</c:v>
                </c:pt>
                <c:pt idx="42">
                  <c:v>4620000</c:v>
                </c:pt>
                <c:pt idx="43">
                  <c:v>5020000</c:v>
                </c:pt>
                <c:pt idx="44">
                  <c:v>5440000</c:v>
                </c:pt>
                <c:pt idx="45">
                  <c:v>4400000</c:v>
                </c:pt>
                <c:pt idx="46">
                  <c:v>4190000</c:v>
                </c:pt>
                <c:pt idx="47">
                  <c:v>4270000</c:v>
                </c:pt>
                <c:pt idx="48">
                  <c:v>4490000</c:v>
                </c:pt>
                <c:pt idx="49">
                  <c:v>4820000</c:v>
                </c:pt>
                <c:pt idx="50">
                  <c:v>4880000</c:v>
                </c:pt>
                <c:pt idx="51">
                  <c:v>4450000</c:v>
                </c:pt>
                <c:pt idx="52">
                  <c:v>3450000</c:v>
                </c:pt>
                <c:pt idx="53">
                  <c:v>3680000</c:v>
                </c:pt>
                <c:pt idx="54">
                  <c:v>3840000</c:v>
                </c:pt>
                <c:pt idx="55">
                  <c:v>3830000</c:v>
                </c:pt>
                <c:pt idx="56">
                  <c:v>4020000</c:v>
                </c:pt>
                <c:pt idx="57">
                  <c:v>4270000</c:v>
                </c:pt>
                <c:pt idx="58">
                  <c:v>4420000</c:v>
                </c:pt>
                <c:pt idx="59">
                  <c:v>4160000</c:v>
                </c:pt>
                <c:pt idx="60">
                  <c:v>4260000</c:v>
                </c:pt>
                <c:pt idx="61">
                  <c:v>4170000</c:v>
                </c:pt>
                <c:pt idx="62">
                  <c:v>4140000</c:v>
                </c:pt>
                <c:pt idx="63">
                  <c:v>4230000</c:v>
                </c:pt>
                <c:pt idx="64">
                  <c:v>4150000</c:v>
                </c:pt>
                <c:pt idx="65">
                  <c:v>4380000</c:v>
                </c:pt>
                <c:pt idx="66">
                  <c:v>4330000</c:v>
                </c:pt>
                <c:pt idx="67">
                  <c:v>4340000</c:v>
                </c:pt>
                <c:pt idx="68">
                  <c:v>4390000</c:v>
                </c:pt>
                <c:pt idx="69">
                  <c:v>4350000</c:v>
                </c:pt>
                <c:pt idx="70">
                  <c:v>4480000</c:v>
                </c:pt>
                <c:pt idx="71">
                  <c:v>4580000</c:v>
                </c:pt>
                <c:pt idx="72">
                  <c:v>4520000</c:v>
                </c:pt>
                <c:pt idx="73">
                  <c:v>4590000</c:v>
                </c:pt>
                <c:pt idx="74">
                  <c:v>4600000</c:v>
                </c:pt>
                <c:pt idx="75">
                  <c:v>4470000</c:v>
                </c:pt>
                <c:pt idx="76">
                  <c:v>4530000</c:v>
                </c:pt>
                <c:pt idx="77">
                  <c:v>4760000</c:v>
                </c:pt>
                <c:pt idx="78">
                  <c:v>4710000</c:v>
                </c:pt>
                <c:pt idx="79">
                  <c:v>4790000</c:v>
                </c:pt>
                <c:pt idx="80">
                  <c:v>4960000</c:v>
                </c:pt>
                <c:pt idx="81">
                  <c:v>4890000</c:v>
                </c:pt>
                <c:pt idx="82">
                  <c:v>4980000</c:v>
                </c:pt>
                <c:pt idx="83">
                  <c:v>5060000</c:v>
                </c:pt>
                <c:pt idx="84">
                  <c:v>5070000</c:v>
                </c:pt>
                <c:pt idx="85">
                  <c:v>5090000</c:v>
                </c:pt>
                <c:pt idx="86">
                  <c:v>5140000</c:v>
                </c:pt>
                <c:pt idx="87">
                  <c:v>5110000</c:v>
                </c:pt>
                <c:pt idx="88">
                  <c:v>5270000</c:v>
                </c:pt>
                <c:pt idx="89">
                  <c:v>5260000</c:v>
                </c:pt>
                <c:pt idx="90">
                  <c:v>5140000</c:v>
                </c:pt>
                <c:pt idx="91">
                  <c:v>5040000</c:v>
                </c:pt>
                <c:pt idx="92">
                  <c:v>4920000</c:v>
                </c:pt>
                <c:pt idx="93">
                  <c:v>4860000</c:v>
                </c:pt>
                <c:pt idx="94">
                  <c:v>4760000</c:v>
                </c:pt>
                <c:pt idx="95">
                  <c:v>4780000</c:v>
                </c:pt>
                <c:pt idx="96">
                  <c:v>4750000</c:v>
                </c:pt>
                <c:pt idx="97">
                  <c:v>4790000</c:v>
                </c:pt>
                <c:pt idx="98">
                  <c:v>4900000</c:v>
                </c:pt>
                <c:pt idx="99">
                  <c:v>4940000</c:v>
                </c:pt>
                <c:pt idx="100">
                  <c:v>4980000</c:v>
                </c:pt>
                <c:pt idx="101">
                  <c:v>4970000</c:v>
                </c:pt>
                <c:pt idx="102">
                  <c:v>5000000</c:v>
                </c:pt>
                <c:pt idx="103">
                  <c:v>5120000</c:v>
                </c:pt>
                <c:pt idx="104">
                  <c:v>4990000</c:v>
                </c:pt>
                <c:pt idx="105">
                  <c:v>5090000</c:v>
                </c:pt>
                <c:pt idx="106">
                  <c:v>4920000</c:v>
                </c:pt>
                <c:pt idx="107">
                  <c:v>5080000</c:v>
                </c:pt>
                <c:pt idx="108">
                  <c:v>5250000</c:v>
                </c:pt>
                <c:pt idx="109">
                  <c:v>5170000</c:v>
                </c:pt>
                <c:pt idx="110">
                  <c:v>5250000</c:v>
                </c:pt>
                <c:pt idx="111">
                  <c:v>5360000</c:v>
                </c:pt>
                <c:pt idx="112">
                  <c:v>5440000</c:v>
                </c:pt>
                <c:pt idx="113">
                  <c:v>5360000</c:v>
                </c:pt>
                <c:pt idx="114">
                  <c:v>5410000</c:v>
                </c:pt>
                <c:pt idx="115">
                  <c:v>5280000</c:v>
                </c:pt>
                <c:pt idx="116">
                  <c:v>4780000</c:v>
                </c:pt>
                <c:pt idx="117">
                  <c:v>5440000</c:v>
                </c:pt>
                <c:pt idx="118">
                  <c:v>5430000</c:v>
                </c:pt>
                <c:pt idx="119">
                  <c:v>5260000</c:v>
                </c:pt>
                <c:pt idx="120">
                  <c:v>5340000</c:v>
                </c:pt>
                <c:pt idx="121">
                  <c:v>5470000</c:v>
                </c:pt>
                <c:pt idx="122">
                  <c:v>5440000</c:v>
                </c:pt>
                <c:pt idx="123">
                  <c:v>5470000</c:v>
                </c:pt>
                <c:pt idx="124">
                  <c:v>5370000</c:v>
                </c:pt>
                <c:pt idx="125">
                  <c:v>5400000</c:v>
                </c:pt>
                <c:pt idx="126">
                  <c:v>5470000</c:v>
                </c:pt>
                <c:pt idx="127">
                  <c:v>5560000</c:v>
                </c:pt>
                <c:pt idx="128">
                  <c:v>5510000</c:v>
                </c:pt>
                <c:pt idx="129">
                  <c:v>5520000</c:v>
                </c:pt>
                <c:pt idx="130">
                  <c:v>5670000</c:v>
                </c:pt>
                <c:pt idx="131">
                  <c:v>5450000</c:v>
                </c:pt>
                <c:pt idx="132">
                  <c:v>5610000</c:v>
                </c:pt>
                <c:pt idx="133">
                  <c:v>5560000</c:v>
                </c:pt>
                <c:pt idx="134">
                  <c:v>5590000</c:v>
                </c:pt>
                <c:pt idx="135">
                  <c:v>5490000</c:v>
                </c:pt>
                <c:pt idx="136">
                  <c:v>5460000</c:v>
                </c:pt>
                <c:pt idx="137">
                  <c:v>5390000</c:v>
                </c:pt>
                <c:pt idx="138">
                  <c:v>5450000</c:v>
                </c:pt>
                <c:pt idx="139">
                  <c:v>5460000</c:v>
                </c:pt>
                <c:pt idx="140">
                  <c:v>5620000</c:v>
                </c:pt>
                <c:pt idx="141">
                  <c:v>5570000</c:v>
                </c:pt>
                <c:pt idx="142">
                  <c:v>5410000</c:v>
                </c:pt>
                <c:pt idx="143">
                  <c:v>5480000</c:v>
                </c:pt>
                <c:pt idx="144">
                  <c:v>5530000</c:v>
                </c:pt>
                <c:pt idx="145">
                  <c:v>5470000</c:v>
                </c:pt>
                <c:pt idx="146">
                  <c:v>5430000</c:v>
                </c:pt>
                <c:pt idx="147">
                  <c:v>5450000</c:v>
                </c:pt>
                <c:pt idx="148">
                  <c:v>5380000</c:v>
                </c:pt>
                <c:pt idx="149">
                  <c:v>5310000</c:v>
                </c:pt>
                <c:pt idx="150">
                  <c:v>5200000</c:v>
                </c:pt>
                <c:pt idx="151">
                  <c:v>5160000</c:v>
                </c:pt>
                <c:pt idx="152">
                  <c:v>5180000</c:v>
                </c:pt>
                <c:pt idx="153">
                  <c:v>5010000</c:v>
                </c:pt>
                <c:pt idx="154">
                  <c:v>4950000</c:v>
                </c:pt>
                <c:pt idx="155">
                  <c:v>5340000</c:v>
                </c:pt>
                <c:pt idx="156">
                  <c:v>5250000</c:v>
                </c:pt>
                <c:pt idx="157">
                  <c:v>5250000</c:v>
                </c:pt>
                <c:pt idx="158">
                  <c:v>5410000</c:v>
                </c:pt>
                <c:pt idx="159">
                  <c:v>5350000</c:v>
                </c:pt>
                <c:pt idx="160">
                  <c:v>5400000</c:v>
                </c:pt>
                <c:pt idx="161">
                  <c:v>5420000</c:v>
                </c:pt>
                <c:pt idx="162">
                  <c:v>5360000</c:v>
                </c:pt>
                <c:pt idx="163">
                  <c:v>5360000</c:v>
                </c:pt>
                <c:pt idx="164">
                  <c:v>5320000</c:v>
                </c:pt>
                <c:pt idx="165">
                  <c:v>5530000</c:v>
                </c:pt>
                <c:pt idx="166">
                  <c:v>5410000</c:v>
                </c:pt>
                <c:pt idx="167">
                  <c:v>5700000</c:v>
                </c:pt>
                <c:pt idx="168">
                  <c:v>5350000</c:v>
                </c:pt>
                <c:pt idx="169">
                  <c:v>4370000</c:v>
                </c:pt>
                <c:pt idx="170">
                  <c:v>4010000</c:v>
                </c:pt>
                <c:pt idx="171">
                  <c:v>4770000</c:v>
                </c:pt>
                <c:pt idx="172">
                  <c:v>5900000</c:v>
                </c:pt>
                <c:pt idx="173">
                  <c:v>5970000</c:v>
                </c:pt>
                <c:pt idx="174">
                  <c:v>6440000</c:v>
                </c:pt>
                <c:pt idx="175">
                  <c:v>6730000</c:v>
                </c:pt>
                <c:pt idx="176">
                  <c:v>6590000</c:v>
                </c:pt>
                <c:pt idx="177">
                  <c:v>6650000</c:v>
                </c:pt>
                <c:pt idx="178">
                  <c:v>6660000</c:v>
                </c:pt>
                <c:pt idx="179">
                  <c:v>6240000</c:v>
                </c:pt>
                <c:pt idx="180">
                  <c:v>6010000</c:v>
                </c:pt>
                <c:pt idx="181">
                  <c:v>5850000</c:v>
                </c:pt>
                <c:pt idx="182">
                  <c:v>5780000</c:v>
                </c:pt>
                <c:pt idx="183" formatCode="_(* #,##0.0_);_(* \(#,##0.0\);_(* &quot;-&quot;??_);_(@_)">
                  <c:v>5870000</c:v>
                </c:pt>
                <c:pt idx="184" formatCode="_(* #,##0.0_);_(* \(#,##0.0\);_(* &quot;-&quot;??_);_(@_)">
                  <c:v>6000000</c:v>
                </c:pt>
                <c:pt idx="185" formatCode="_(* #,##0.0_);_(* \(#,##0.0\);_(* &quot;-&quot;??_);_(@_)">
                  <c:v>5880000</c:v>
                </c:pt>
                <c:pt idx="186" formatCode="_(* #,##0.0_);_(* \(#,##0.0\);_(* &quot;-&quot;??_);_(@_)">
                  <c:v>6180000</c:v>
                </c:pt>
                <c:pt idx="187" formatCode="_(* #,##0.0_);_(* \(#,##0.0\);_(* &quot;-&quot;??_);_(@_)">
                  <c:v>6190000</c:v>
                </c:pt>
                <c:pt idx="188" formatCode="_(* #,##0.0_);_(* \(#,##0.0\);_(* &quot;-&quot;??_);_(@_)">
                  <c:v>6330000</c:v>
                </c:pt>
                <c:pt idx="189" formatCode="_(* #,##0.0_);_(* \(#,##0.0\);_(* &quot;-&quot;??_);_(@_)">
                  <c:v>6090000</c:v>
                </c:pt>
                <c:pt idx="190" formatCode="_(* #,##0.0_);_(* \(#,##0.0\);_(* &quot;-&quot;??_);_(@_)">
                  <c:v>6490000</c:v>
                </c:pt>
                <c:pt idx="191" formatCode="_(* #,##0.0_);_(* \(#,##0.0\);_(* &quot;-&quot;??_);_(@_)">
                  <c:v>6020000</c:v>
                </c:pt>
              </c:numCache>
            </c:numRef>
          </c:val>
          <c:smooth val="0"/>
          <c:extLst>
            <c:ext xmlns:c16="http://schemas.microsoft.com/office/drawing/2014/chart" uri="{C3380CC4-5D6E-409C-BE32-E72D297353CC}">
              <c16:uniqueId val="{00000001-BEDE-4D82-9F80-858408EF2E74}"/>
            </c:ext>
          </c:extLst>
        </c:ser>
        <c:dLbls>
          <c:showLegendKey val="0"/>
          <c:showVal val="0"/>
          <c:showCatName val="0"/>
          <c:showSerName val="0"/>
          <c:showPercent val="0"/>
          <c:showBubbleSize val="0"/>
        </c:dLbls>
        <c:marker val="1"/>
        <c:smooth val="0"/>
        <c:axId val="89181632"/>
        <c:axId val="2067724704"/>
      </c:lineChart>
      <c:dateAx>
        <c:axId val="-2115275720"/>
        <c:scaling>
          <c:orientation val="minMax"/>
        </c:scaling>
        <c:delete val="0"/>
        <c:axPos val="b"/>
        <c:numFmt formatCode="yyyy" sourceLinked="0"/>
        <c:majorTickMark val="none"/>
        <c:minorTickMark val="none"/>
        <c:tickLblPos val="nextTo"/>
        <c:spPr>
          <a:ln>
            <a:noFill/>
          </a:ln>
        </c:spPr>
        <c:txPr>
          <a:bodyPr/>
          <a:lstStyle/>
          <a:p>
            <a:pPr>
              <a:defRPr sz="700">
                <a:latin typeface="Arial" panose="020B0604020202020204" pitchFamily="34" charset="0"/>
                <a:cs typeface="Arial" panose="020B0604020202020204" pitchFamily="34" charset="0"/>
              </a:defRPr>
            </a:pPr>
            <a:endParaRPr lang="en-US"/>
          </a:p>
        </c:txPr>
        <c:crossAx val="-2120643304"/>
        <c:crosses val="autoZero"/>
        <c:auto val="1"/>
        <c:lblOffset val="100"/>
        <c:baseTimeUnit val="months"/>
        <c:majorUnit val="12"/>
        <c:minorUnit val="12"/>
      </c:dateAx>
      <c:valAx>
        <c:axId val="-2120643304"/>
        <c:scaling>
          <c:orientation val="minMax"/>
          <c:max val="125"/>
          <c:min val="85"/>
        </c:scaling>
        <c:delete val="0"/>
        <c:axPos val="l"/>
        <c:majorGridlines>
          <c:spPr>
            <a:ln>
              <a:noFill/>
            </a:ln>
          </c:spPr>
        </c:majorGridlines>
        <c:numFmt formatCode="0" sourceLinked="0"/>
        <c:majorTickMark val="none"/>
        <c:minorTickMark val="none"/>
        <c:tickLblPos val="nextTo"/>
        <c:spPr>
          <a:ln>
            <a:noFill/>
          </a:ln>
        </c:spPr>
        <c:txPr>
          <a:bodyPr/>
          <a:lstStyle/>
          <a:p>
            <a:pPr>
              <a:defRPr sz="700">
                <a:latin typeface="Arial" panose="020B0604020202020204" pitchFamily="34" charset="0"/>
                <a:cs typeface="Arial" panose="020B0604020202020204" pitchFamily="34" charset="0"/>
              </a:defRPr>
            </a:pPr>
            <a:endParaRPr lang="en-US"/>
          </a:p>
        </c:txPr>
        <c:crossAx val="-2115275720"/>
        <c:crosses val="autoZero"/>
        <c:crossBetween val="between"/>
        <c:majorUnit val="10"/>
      </c:valAx>
      <c:valAx>
        <c:axId val="2067724704"/>
        <c:scaling>
          <c:orientation val="minMax"/>
          <c:min val="2000000"/>
        </c:scaling>
        <c:delete val="0"/>
        <c:axPos val="r"/>
        <c:numFmt formatCode="#,##0" sourceLinked="0"/>
        <c:majorTickMark val="none"/>
        <c:minorTickMark val="none"/>
        <c:tickLblPos val="nextTo"/>
        <c:spPr>
          <a:ln>
            <a:noFill/>
          </a:ln>
        </c:spPr>
        <c:txPr>
          <a:bodyPr/>
          <a:lstStyle/>
          <a:p>
            <a:pPr>
              <a:defRPr sz="700">
                <a:latin typeface="Arial" panose="020B0604020202020204" pitchFamily="34" charset="0"/>
                <a:cs typeface="Arial" panose="020B0604020202020204" pitchFamily="34" charset="0"/>
              </a:defRPr>
            </a:pPr>
            <a:endParaRPr lang="en-US"/>
          </a:p>
        </c:txPr>
        <c:crossAx val="89181632"/>
        <c:crosses val="max"/>
        <c:crossBetween val="between"/>
        <c:dispUnits>
          <c:builtInUnit val="thousands"/>
          <c:dispUnitsLbl/>
        </c:dispUnits>
      </c:valAx>
      <c:dateAx>
        <c:axId val="89181632"/>
        <c:scaling>
          <c:orientation val="minMax"/>
        </c:scaling>
        <c:delete val="1"/>
        <c:axPos val="b"/>
        <c:numFmt formatCode="mmm\-yy" sourceLinked="1"/>
        <c:majorTickMark val="out"/>
        <c:minorTickMark val="none"/>
        <c:tickLblPos val="nextTo"/>
        <c:crossAx val="2067724704"/>
        <c:crosses val="autoZero"/>
        <c:auto val="1"/>
        <c:lblOffset val="100"/>
        <c:baseTimeUnit val="months"/>
      </c:dateAx>
      <c:spPr>
        <a:noFill/>
        <a:ln w="25400">
          <a:noFill/>
        </a:ln>
      </c:spPr>
    </c:plotArea>
    <c:plotVisOnly val="1"/>
    <c:dispBlanksAs val="gap"/>
    <c:showDLblsOverMax val="0"/>
  </c:chart>
  <c:txPr>
    <a:bodyPr/>
    <a:lstStyle/>
    <a:p>
      <a:pPr>
        <a:defRPr sz="800">
          <a:solidFill>
            <a:schemeClr val="bg1">
              <a:lumMod val="50000"/>
            </a:schemeClr>
          </a:solidFil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BBFAA7-3D6D-7D4D-8F75-CD141D52EF52}" type="doc">
      <dgm:prSet loTypeId="urn:microsoft.com/office/officeart/2005/8/layout/hChevron3" loCatId="" qsTypeId="urn:microsoft.com/office/officeart/2005/8/quickstyle/simple1" qsCatId="simple" csTypeId="urn:microsoft.com/office/officeart/2005/8/colors/accent1_2" csCatId="accent1" phldr="1"/>
      <dgm:spPr/>
    </dgm:pt>
    <dgm:pt modelId="{AF024059-F438-6D43-A9FE-C9B3A8B7F8FE}">
      <dgm:prSet phldrT="[Text]" custT="1"/>
      <dgm:spPr>
        <a:solidFill>
          <a:srgbClr val="9400A1"/>
        </a:solidFill>
      </dgm:spPr>
      <dgm:t>
        <a:bodyPr anchor="ctr"/>
        <a:lstStyle/>
        <a:p>
          <a:pPr algn="l"/>
          <a:r>
            <a:rPr lang="en-US" sz="900" b="1" dirty="0">
              <a:solidFill>
                <a:schemeClr val="bg1"/>
              </a:solidFill>
              <a:latin typeface="Arial" panose="020B0604020202020204" pitchFamily="34" charset="0"/>
              <a:cs typeface="Arial" panose="020B0604020202020204" pitchFamily="34" charset="0"/>
            </a:rPr>
            <a:t>       CONSUMER STRESS </a:t>
          </a:r>
        </a:p>
        <a:p>
          <a:pPr algn="l"/>
          <a:r>
            <a:rPr lang="en-US" sz="900" b="1" dirty="0">
              <a:solidFill>
                <a:schemeClr val="bg1"/>
              </a:solidFill>
              <a:latin typeface="Arial" panose="020B0604020202020204" pitchFamily="34" charset="0"/>
              <a:cs typeface="Arial" panose="020B0604020202020204" pitchFamily="34" charset="0"/>
            </a:rPr>
            <a:t>       INDEX</a:t>
          </a:r>
        </a:p>
      </dgm:t>
    </dgm:pt>
    <dgm:pt modelId="{58DC4AB5-49C6-7E43-91EA-1F1CF6FD2F4A}" type="parTrans" cxnId="{5A313C47-A9A5-F545-BD78-BE642AC726FA}">
      <dgm:prSet/>
      <dgm:spPr/>
      <dgm:t>
        <a:bodyPr/>
        <a:lstStyle/>
        <a:p>
          <a:endParaRPr lang="en-US" sz="800" b="1" dirty="0">
            <a:solidFill>
              <a:schemeClr val="bg1"/>
            </a:solidFill>
            <a:latin typeface="Arial" panose="020B0604020202020204" pitchFamily="34" charset="0"/>
            <a:cs typeface="Arial" panose="020B0604020202020204" pitchFamily="34" charset="0"/>
          </a:endParaRPr>
        </a:p>
      </dgm:t>
    </dgm:pt>
    <dgm:pt modelId="{1917F7B9-C775-0F44-9317-D91CEA016137}" type="sibTrans" cxnId="{5A313C47-A9A5-F545-BD78-BE642AC726FA}">
      <dgm:prSet/>
      <dgm:spPr/>
      <dgm:t>
        <a:bodyPr/>
        <a:lstStyle/>
        <a:p>
          <a:endParaRPr lang="en-US" sz="800" b="1" dirty="0">
            <a:solidFill>
              <a:schemeClr val="bg1"/>
            </a:solidFill>
            <a:latin typeface="Arial" panose="020B0604020202020204" pitchFamily="34" charset="0"/>
            <a:cs typeface="Arial" panose="020B0604020202020204" pitchFamily="34" charset="0"/>
          </a:endParaRPr>
        </a:p>
      </dgm:t>
    </dgm:pt>
    <dgm:pt modelId="{4B1035B2-A9B3-2649-8C43-ADCB42786FE7}">
      <dgm:prSet phldrT="[Text]" custT="1"/>
      <dgm:spPr>
        <a:solidFill>
          <a:srgbClr val="5900A1"/>
        </a:solidFill>
      </dgm:spPr>
      <dgm:t>
        <a:bodyPr anchor="ctr"/>
        <a:lstStyle/>
        <a:p>
          <a:pPr algn="l"/>
          <a:r>
            <a:rPr lang="en-US" sz="900" b="1" dirty="0">
              <a:solidFill>
                <a:schemeClr val="bg1"/>
              </a:solidFill>
              <a:latin typeface="Arial" panose="020B0604020202020204" pitchFamily="34" charset="0"/>
              <a:cs typeface="Arial" panose="020B0604020202020204" pitchFamily="34" charset="0"/>
            </a:rPr>
            <a:t>       BANKRUPTCY </a:t>
          </a:r>
        </a:p>
        <a:p>
          <a:pPr algn="l"/>
          <a:r>
            <a:rPr lang="en-US" sz="900" b="1" dirty="0">
              <a:solidFill>
                <a:schemeClr val="bg1"/>
              </a:solidFill>
              <a:latin typeface="Arial" panose="020B0604020202020204" pitchFamily="34" charset="0"/>
              <a:cs typeface="Arial" panose="020B0604020202020204" pitchFamily="34" charset="0"/>
            </a:rPr>
            <a:t>       INDEX</a:t>
          </a:r>
        </a:p>
      </dgm:t>
    </dgm:pt>
    <dgm:pt modelId="{E5C3E840-D485-0240-8DA7-826B68DBA512}" type="parTrans" cxnId="{B0A67714-DE2B-BB42-ADE6-742B52707686}">
      <dgm:prSet/>
      <dgm:spPr/>
      <dgm:t>
        <a:bodyPr/>
        <a:lstStyle/>
        <a:p>
          <a:endParaRPr lang="en-US" sz="800" b="1" dirty="0">
            <a:solidFill>
              <a:schemeClr val="bg1"/>
            </a:solidFill>
            <a:latin typeface="Arial" panose="020B0604020202020204" pitchFamily="34" charset="0"/>
            <a:cs typeface="Arial" panose="020B0604020202020204" pitchFamily="34" charset="0"/>
          </a:endParaRPr>
        </a:p>
      </dgm:t>
    </dgm:pt>
    <dgm:pt modelId="{F77C16EB-422B-6242-8EA7-F3597DE3C0EE}" type="sibTrans" cxnId="{B0A67714-DE2B-BB42-ADE6-742B52707686}">
      <dgm:prSet/>
      <dgm:spPr/>
      <dgm:t>
        <a:bodyPr/>
        <a:lstStyle/>
        <a:p>
          <a:endParaRPr lang="en-US" sz="800" b="1" dirty="0">
            <a:solidFill>
              <a:schemeClr val="bg1"/>
            </a:solidFill>
            <a:latin typeface="Arial" panose="020B0604020202020204" pitchFamily="34" charset="0"/>
            <a:cs typeface="Arial" panose="020B0604020202020204" pitchFamily="34" charset="0"/>
          </a:endParaRPr>
        </a:p>
      </dgm:t>
    </dgm:pt>
    <dgm:pt modelId="{891BF5DA-9E6C-1945-8084-7ADC42941E00}">
      <dgm:prSet phldrT="[Text]" custT="1"/>
      <dgm:spPr>
        <a:solidFill>
          <a:srgbClr val="9400A1"/>
        </a:solidFill>
      </dgm:spPr>
      <dgm:t>
        <a:bodyPr anchor="ctr"/>
        <a:lstStyle/>
        <a:p>
          <a:pPr algn="l"/>
          <a:r>
            <a:rPr lang="en-US" sz="900" b="1" dirty="0">
              <a:solidFill>
                <a:schemeClr val="bg1"/>
              </a:solidFill>
              <a:latin typeface="Arial" panose="020B0604020202020204" pitchFamily="34" charset="0"/>
              <a:cs typeface="Arial" panose="020B0604020202020204" pitchFamily="34" charset="0"/>
            </a:rPr>
            <a:t>       FORECLOSURE</a:t>
          </a:r>
        </a:p>
        <a:p>
          <a:pPr algn="l"/>
          <a:r>
            <a:rPr lang="en-US" sz="900" b="1" dirty="0">
              <a:solidFill>
                <a:schemeClr val="bg1"/>
              </a:solidFill>
              <a:latin typeface="Arial" panose="020B0604020202020204" pitchFamily="34" charset="0"/>
              <a:cs typeface="Arial" panose="020B0604020202020204" pitchFamily="34" charset="0"/>
            </a:rPr>
            <a:t>       INDEX</a:t>
          </a:r>
        </a:p>
      </dgm:t>
    </dgm:pt>
    <dgm:pt modelId="{7F03DF23-1B19-6B46-A1DE-1E26B5BCB481}" type="parTrans" cxnId="{FD436F92-DAE2-2843-972B-3A512E9D3E67}">
      <dgm:prSet/>
      <dgm:spPr/>
      <dgm:t>
        <a:bodyPr/>
        <a:lstStyle/>
        <a:p>
          <a:endParaRPr lang="en-US" sz="800" b="1" dirty="0">
            <a:solidFill>
              <a:schemeClr val="bg1"/>
            </a:solidFill>
            <a:latin typeface="Arial" panose="020B0604020202020204" pitchFamily="34" charset="0"/>
            <a:cs typeface="Arial" panose="020B0604020202020204" pitchFamily="34" charset="0"/>
          </a:endParaRPr>
        </a:p>
      </dgm:t>
    </dgm:pt>
    <dgm:pt modelId="{116F7BF7-D2AC-1E45-AD90-4C33838BDAB2}" type="sibTrans" cxnId="{FD436F92-DAE2-2843-972B-3A512E9D3E67}">
      <dgm:prSet/>
      <dgm:spPr/>
      <dgm:t>
        <a:bodyPr/>
        <a:lstStyle/>
        <a:p>
          <a:endParaRPr lang="en-US" sz="800" b="1" dirty="0">
            <a:solidFill>
              <a:schemeClr val="bg1"/>
            </a:solidFill>
            <a:latin typeface="Arial" panose="020B0604020202020204" pitchFamily="34" charset="0"/>
            <a:cs typeface="Arial" panose="020B0604020202020204" pitchFamily="34" charset="0"/>
          </a:endParaRPr>
        </a:p>
      </dgm:t>
    </dgm:pt>
    <dgm:pt modelId="{EE5AD3F5-BF5F-5C47-9819-BD4B9CB390FE}">
      <dgm:prSet custT="1"/>
      <dgm:spPr>
        <a:solidFill>
          <a:srgbClr val="5900A1"/>
        </a:solidFill>
      </dgm:spPr>
      <dgm:t>
        <a:bodyPr anchor="ctr"/>
        <a:lstStyle/>
        <a:p>
          <a:pPr algn="l"/>
          <a:r>
            <a:rPr lang="en-US" sz="900" b="1" dirty="0">
              <a:solidFill>
                <a:schemeClr val="bg1"/>
              </a:solidFill>
              <a:latin typeface="Arial" panose="020B0604020202020204" pitchFamily="34" charset="0"/>
              <a:cs typeface="Arial" panose="020B0604020202020204" pitchFamily="34" charset="0"/>
            </a:rPr>
            <a:t>       HOUSING CONSTRUCTION </a:t>
          </a:r>
        </a:p>
        <a:p>
          <a:pPr algn="l"/>
          <a:r>
            <a:rPr lang="en-US" sz="900" b="1" dirty="0">
              <a:solidFill>
                <a:schemeClr val="bg1"/>
              </a:solidFill>
              <a:latin typeface="Arial" panose="020B0604020202020204" pitchFamily="34" charset="0"/>
              <a:cs typeface="Arial" panose="020B0604020202020204" pitchFamily="34" charset="0"/>
            </a:rPr>
            <a:t>       INDEX</a:t>
          </a:r>
        </a:p>
      </dgm:t>
    </dgm:pt>
    <dgm:pt modelId="{6DE409A7-A3E5-894E-B1FD-8887104EB3E1}" type="parTrans" cxnId="{520C7A24-9C0D-AF4B-A34D-CEB91ABA59A3}">
      <dgm:prSet/>
      <dgm:spPr/>
      <dgm:t>
        <a:bodyPr/>
        <a:lstStyle/>
        <a:p>
          <a:endParaRPr lang="en-US" sz="800" b="1" dirty="0">
            <a:solidFill>
              <a:schemeClr val="bg1"/>
            </a:solidFill>
            <a:latin typeface="Arial" panose="020B0604020202020204" pitchFamily="34" charset="0"/>
            <a:cs typeface="Arial" panose="020B0604020202020204" pitchFamily="34" charset="0"/>
          </a:endParaRPr>
        </a:p>
      </dgm:t>
    </dgm:pt>
    <dgm:pt modelId="{731860BD-1A5D-BD42-8888-3A83E0CD1DBC}" type="sibTrans" cxnId="{520C7A24-9C0D-AF4B-A34D-CEB91ABA59A3}">
      <dgm:prSet/>
      <dgm:spPr/>
      <dgm:t>
        <a:bodyPr/>
        <a:lstStyle/>
        <a:p>
          <a:endParaRPr lang="en-US" sz="800" b="1" dirty="0">
            <a:solidFill>
              <a:schemeClr val="bg1"/>
            </a:solidFill>
            <a:latin typeface="Arial" panose="020B0604020202020204" pitchFamily="34" charset="0"/>
            <a:cs typeface="Arial" panose="020B0604020202020204" pitchFamily="34" charset="0"/>
          </a:endParaRPr>
        </a:p>
      </dgm:t>
    </dgm:pt>
    <dgm:pt modelId="{455B6ECE-441C-E24F-A8C7-8B7559532CB5}">
      <dgm:prSet custT="1"/>
      <dgm:spPr>
        <a:solidFill>
          <a:srgbClr val="9400A1"/>
        </a:solidFill>
      </dgm:spPr>
      <dgm:t>
        <a:bodyPr anchor="ctr"/>
        <a:lstStyle/>
        <a:p>
          <a:pPr algn="l"/>
          <a:r>
            <a:rPr lang="en-US" sz="900" b="1" dirty="0">
              <a:solidFill>
                <a:schemeClr val="bg1"/>
              </a:solidFill>
              <a:latin typeface="Arial" panose="020B0604020202020204" pitchFamily="34" charset="0"/>
              <a:cs typeface="Arial" panose="020B0604020202020204" pitchFamily="34" charset="0"/>
            </a:rPr>
            <a:t>       HOUSING SALES</a:t>
          </a:r>
        </a:p>
        <a:p>
          <a:pPr algn="l"/>
          <a:r>
            <a:rPr lang="en-US" sz="900" b="1" dirty="0">
              <a:solidFill>
                <a:schemeClr val="bg1"/>
              </a:solidFill>
              <a:latin typeface="Arial" panose="020B0604020202020204" pitchFamily="34" charset="0"/>
              <a:cs typeface="Arial" panose="020B0604020202020204" pitchFamily="34" charset="0"/>
            </a:rPr>
            <a:t>       INDEX</a:t>
          </a:r>
        </a:p>
      </dgm:t>
    </dgm:pt>
    <dgm:pt modelId="{12ADF407-1F9D-624D-8FE0-738D704F7709}" type="parTrans" cxnId="{842D0831-D26F-EE49-BF12-0822A109B2F8}">
      <dgm:prSet/>
      <dgm:spPr/>
      <dgm:t>
        <a:bodyPr/>
        <a:lstStyle/>
        <a:p>
          <a:endParaRPr lang="en-US" sz="800" b="1" dirty="0">
            <a:solidFill>
              <a:schemeClr val="bg1"/>
            </a:solidFill>
            <a:latin typeface="Arial" panose="020B0604020202020204" pitchFamily="34" charset="0"/>
            <a:cs typeface="Arial" panose="020B0604020202020204" pitchFamily="34" charset="0"/>
          </a:endParaRPr>
        </a:p>
      </dgm:t>
    </dgm:pt>
    <dgm:pt modelId="{2BD5F23F-F629-1F47-974E-C353A9C88D1F}" type="sibTrans" cxnId="{842D0831-D26F-EE49-BF12-0822A109B2F8}">
      <dgm:prSet/>
      <dgm:spPr/>
      <dgm:t>
        <a:bodyPr/>
        <a:lstStyle/>
        <a:p>
          <a:endParaRPr lang="en-US" sz="800" b="1" dirty="0">
            <a:solidFill>
              <a:schemeClr val="bg1"/>
            </a:solidFill>
            <a:latin typeface="Arial" panose="020B0604020202020204" pitchFamily="34" charset="0"/>
            <a:cs typeface="Arial" panose="020B0604020202020204" pitchFamily="34" charset="0"/>
          </a:endParaRPr>
        </a:p>
      </dgm:t>
    </dgm:pt>
    <dgm:pt modelId="{5A623206-9081-7B4A-8324-AFE92809E023}" type="pres">
      <dgm:prSet presAssocID="{6FBBFAA7-3D6D-7D4D-8F75-CD141D52EF52}" presName="Name0" presStyleCnt="0">
        <dgm:presLayoutVars>
          <dgm:dir/>
          <dgm:resizeHandles val="exact"/>
        </dgm:presLayoutVars>
      </dgm:prSet>
      <dgm:spPr/>
    </dgm:pt>
    <dgm:pt modelId="{37678612-056C-ED47-B500-7D3F9C29004B}" type="pres">
      <dgm:prSet presAssocID="{AF024059-F438-6D43-A9FE-C9B3A8B7F8FE}" presName="parTxOnly" presStyleLbl="node1" presStyleIdx="0" presStyleCnt="5">
        <dgm:presLayoutVars>
          <dgm:bulletEnabled val="1"/>
        </dgm:presLayoutVars>
      </dgm:prSet>
      <dgm:spPr/>
    </dgm:pt>
    <dgm:pt modelId="{F1777966-8FE5-E946-8EC4-C728314B2933}" type="pres">
      <dgm:prSet presAssocID="{1917F7B9-C775-0F44-9317-D91CEA016137}" presName="parSpace" presStyleCnt="0"/>
      <dgm:spPr/>
    </dgm:pt>
    <dgm:pt modelId="{29098416-284A-4348-8211-ECB35A41D6C9}" type="pres">
      <dgm:prSet presAssocID="{4B1035B2-A9B3-2649-8C43-ADCB42786FE7}" presName="parTxOnly" presStyleLbl="node1" presStyleIdx="1" presStyleCnt="5">
        <dgm:presLayoutVars>
          <dgm:bulletEnabled val="1"/>
        </dgm:presLayoutVars>
      </dgm:prSet>
      <dgm:spPr/>
    </dgm:pt>
    <dgm:pt modelId="{C5B8C349-0693-0547-9838-28F6A1B35B3C}" type="pres">
      <dgm:prSet presAssocID="{F77C16EB-422B-6242-8EA7-F3597DE3C0EE}" presName="parSpace" presStyleCnt="0"/>
      <dgm:spPr/>
    </dgm:pt>
    <dgm:pt modelId="{C7E5AC73-DB0F-D947-BB49-271B490164E0}" type="pres">
      <dgm:prSet presAssocID="{891BF5DA-9E6C-1945-8084-7ADC42941E00}" presName="parTxOnly" presStyleLbl="node1" presStyleIdx="2" presStyleCnt="5">
        <dgm:presLayoutVars>
          <dgm:bulletEnabled val="1"/>
        </dgm:presLayoutVars>
      </dgm:prSet>
      <dgm:spPr/>
    </dgm:pt>
    <dgm:pt modelId="{1238B89C-C41C-C747-8B13-E5D97E5316CA}" type="pres">
      <dgm:prSet presAssocID="{116F7BF7-D2AC-1E45-AD90-4C33838BDAB2}" presName="parSpace" presStyleCnt="0"/>
      <dgm:spPr/>
    </dgm:pt>
    <dgm:pt modelId="{D9CD4A85-603E-0B40-B33D-0B5A705B55CB}" type="pres">
      <dgm:prSet presAssocID="{EE5AD3F5-BF5F-5C47-9819-BD4B9CB390FE}" presName="parTxOnly" presStyleLbl="node1" presStyleIdx="3" presStyleCnt="5">
        <dgm:presLayoutVars>
          <dgm:bulletEnabled val="1"/>
        </dgm:presLayoutVars>
      </dgm:prSet>
      <dgm:spPr/>
    </dgm:pt>
    <dgm:pt modelId="{BCB416AC-D4C2-9E4B-894A-ACF733D6A240}" type="pres">
      <dgm:prSet presAssocID="{731860BD-1A5D-BD42-8888-3A83E0CD1DBC}" presName="parSpace" presStyleCnt="0"/>
      <dgm:spPr/>
    </dgm:pt>
    <dgm:pt modelId="{8B6B7A4E-609C-4648-B319-B533FBD56DC7}" type="pres">
      <dgm:prSet presAssocID="{455B6ECE-441C-E24F-A8C7-8B7559532CB5}" presName="parTxOnly" presStyleLbl="node1" presStyleIdx="4" presStyleCnt="5">
        <dgm:presLayoutVars>
          <dgm:bulletEnabled val="1"/>
        </dgm:presLayoutVars>
      </dgm:prSet>
      <dgm:spPr/>
    </dgm:pt>
  </dgm:ptLst>
  <dgm:cxnLst>
    <dgm:cxn modelId="{B0A67714-DE2B-BB42-ADE6-742B52707686}" srcId="{6FBBFAA7-3D6D-7D4D-8F75-CD141D52EF52}" destId="{4B1035B2-A9B3-2649-8C43-ADCB42786FE7}" srcOrd="1" destOrd="0" parTransId="{E5C3E840-D485-0240-8DA7-826B68DBA512}" sibTransId="{F77C16EB-422B-6242-8EA7-F3597DE3C0EE}"/>
    <dgm:cxn modelId="{464C5A21-07D9-4540-9084-AB2A74FF3938}" type="presOf" srcId="{6FBBFAA7-3D6D-7D4D-8F75-CD141D52EF52}" destId="{5A623206-9081-7B4A-8324-AFE92809E023}" srcOrd="0" destOrd="0" presId="urn:microsoft.com/office/officeart/2005/8/layout/hChevron3"/>
    <dgm:cxn modelId="{520C7A24-9C0D-AF4B-A34D-CEB91ABA59A3}" srcId="{6FBBFAA7-3D6D-7D4D-8F75-CD141D52EF52}" destId="{EE5AD3F5-BF5F-5C47-9819-BD4B9CB390FE}" srcOrd="3" destOrd="0" parTransId="{6DE409A7-A3E5-894E-B1FD-8887104EB3E1}" sibTransId="{731860BD-1A5D-BD42-8888-3A83E0CD1DBC}"/>
    <dgm:cxn modelId="{842D0831-D26F-EE49-BF12-0822A109B2F8}" srcId="{6FBBFAA7-3D6D-7D4D-8F75-CD141D52EF52}" destId="{455B6ECE-441C-E24F-A8C7-8B7559532CB5}" srcOrd="4" destOrd="0" parTransId="{12ADF407-1F9D-624D-8FE0-738D704F7709}" sibTransId="{2BD5F23F-F629-1F47-974E-C353A9C88D1F}"/>
    <dgm:cxn modelId="{1B800343-BDE8-9447-80CD-88BA4CC2F45C}" type="presOf" srcId="{4B1035B2-A9B3-2649-8C43-ADCB42786FE7}" destId="{29098416-284A-4348-8211-ECB35A41D6C9}" srcOrd="0" destOrd="0" presId="urn:microsoft.com/office/officeart/2005/8/layout/hChevron3"/>
    <dgm:cxn modelId="{5A313C47-A9A5-F545-BD78-BE642AC726FA}" srcId="{6FBBFAA7-3D6D-7D4D-8F75-CD141D52EF52}" destId="{AF024059-F438-6D43-A9FE-C9B3A8B7F8FE}" srcOrd="0" destOrd="0" parTransId="{58DC4AB5-49C6-7E43-91EA-1F1CF6FD2F4A}" sibTransId="{1917F7B9-C775-0F44-9317-D91CEA016137}"/>
    <dgm:cxn modelId="{603BBE5A-5EC6-4947-A78F-958A859669FB}" type="presOf" srcId="{AF024059-F438-6D43-A9FE-C9B3A8B7F8FE}" destId="{37678612-056C-ED47-B500-7D3F9C29004B}" srcOrd="0" destOrd="0" presId="urn:microsoft.com/office/officeart/2005/8/layout/hChevron3"/>
    <dgm:cxn modelId="{FD436F92-DAE2-2843-972B-3A512E9D3E67}" srcId="{6FBBFAA7-3D6D-7D4D-8F75-CD141D52EF52}" destId="{891BF5DA-9E6C-1945-8084-7ADC42941E00}" srcOrd="2" destOrd="0" parTransId="{7F03DF23-1B19-6B46-A1DE-1E26B5BCB481}" sibTransId="{116F7BF7-D2AC-1E45-AD90-4C33838BDAB2}"/>
    <dgm:cxn modelId="{9AB547A5-4DFE-7D43-BFD1-1C87B6C40BBE}" type="presOf" srcId="{455B6ECE-441C-E24F-A8C7-8B7559532CB5}" destId="{8B6B7A4E-609C-4648-B319-B533FBD56DC7}" srcOrd="0" destOrd="0" presId="urn:microsoft.com/office/officeart/2005/8/layout/hChevron3"/>
    <dgm:cxn modelId="{EDFE3FEA-CE46-6C43-827B-68ABDCA1B2B1}" type="presOf" srcId="{891BF5DA-9E6C-1945-8084-7ADC42941E00}" destId="{C7E5AC73-DB0F-D947-BB49-271B490164E0}" srcOrd="0" destOrd="0" presId="urn:microsoft.com/office/officeart/2005/8/layout/hChevron3"/>
    <dgm:cxn modelId="{F8026DF2-C794-FE4E-87E7-3EF97310F56B}" type="presOf" srcId="{EE5AD3F5-BF5F-5C47-9819-BD4B9CB390FE}" destId="{D9CD4A85-603E-0B40-B33D-0B5A705B55CB}" srcOrd="0" destOrd="0" presId="urn:microsoft.com/office/officeart/2005/8/layout/hChevron3"/>
    <dgm:cxn modelId="{FA8EE2AC-51A0-1743-8DCD-21180501AE41}" type="presParOf" srcId="{5A623206-9081-7B4A-8324-AFE92809E023}" destId="{37678612-056C-ED47-B500-7D3F9C29004B}" srcOrd="0" destOrd="0" presId="urn:microsoft.com/office/officeart/2005/8/layout/hChevron3"/>
    <dgm:cxn modelId="{4FB0233D-9D67-FE41-8E1C-D196426BF48B}" type="presParOf" srcId="{5A623206-9081-7B4A-8324-AFE92809E023}" destId="{F1777966-8FE5-E946-8EC4-C728314B2933}" srcOrd="1" destOrd="0" presId="urn:microsoft.com/office/officeart/2005/8/layout/hChevron3"/>
    <dgm:cxn modelId="{0B06B447-E918-6444-8535-E39B809D9B6A}" type="presParOf" srcId="{5A623206-9081-7B4A-8324-AFE92809E023}" destId="{29098416-284A-4348-8211-ECB35A41D6C9}" srcOrd="2" destOrd="0" presId="urn:microsoft.com/office/officeart/2005/8/layout/hChevron3"/>
    <dgm:cxn modelId="{2AE18F14-4698-D640-9792-2F7198E40FCF}" type="presParOf" srcId="{5A623206-9081-7B4A-8324-AFE92809E023}" destId="{C5B8C349-0693-0547-9838-28F6A1B35B3C}" srcOrd="3" destOrd="0" presId="urn:microsoft.com/office/officeart/2005/8/layout/hChevron3"/>
    <dgm:cxn modelId="{43A991E8-A86A-374F-BD2C-9B33DB34611E}" type="presParOf" srcId="{5A623206-9081-7B4A-8324-AFE92809E023}" destId="{C7E5AC73-DB0F-D947-BB49-271B490164E0}" srcOrd="4" destOrd="0" presId="urn:microsoft.com/office/officeart/2005/8/layout/hChevron3"/>
    <dgm:cxn modelId="{0E4FAEF9-1D76-A04D-ACB1-5956D643D720}" type="presParOf" srcId="{5A623206-9081-7B4A-8324-AFE92809E023}" destId="{1238B89C-C41C-C747-8B13-E5D97E5316CA}" srcOrd="5" destOrd="0" presId="urn:microsoft.com/office/officeart/2005/8/layout/hChevron3"/>
    <dgm:cxn modelId="{FDEB5790-C734-1D44-9D85-6A24CB1FE419}" type="presParOf" srcId="{5A623206-9081-7B4A-8324-AFE92809E023}" destId="{D9CD4A85-603E-0B40-B33D-0B5A705B55CB}" srcOrd="6" destOrd="0" presId="urn:microsoft.com/office/officeart/2005/8/layout/hChevron3"/>
    <dgm:cxn modelId="{45F7E729-DBBB-4246-AF48-4B38AA785291}" type="presParOf" srcId="{5A623206-9081-7B4A-8324-AFE92809E023}" destId="{BCB416AC-D4C2-9E4B-894A-ACF733D6A240}" srcOrd="7" destOrd="0" presId="urn:microsoft.com/office/officeart/2005/8/layout/hChevron3"/>
    <dgm:cxn modelId="{F84C265F-77D5-AE49-8678-A6CB14BB0D44}" type="presParOf" srcId="{5A623206-9081-7B4A-8324-AFE92809E023}" destId="{8B6B7A4E-609C-4648-B319-B533FBD56DC7}"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78612-056C-ED47-B500-7D3F9C29004B}">
      <dsp:nvSpPr>
        <dsp:cNvPr id="0" name=""/>
        <dsp:cNvSpPr/>
      </dsp:nvSpPr>
      <dsp:spPr>
        <a:xfrm>
          <a:off x="1302" y="0"/>
          <a:ext cx="2540831" cy="638184"/>
        </a:xfrm>
        <a:prstGeom prst="homePlate">
          <a:avLst/>
        </a:prstGeom>
        <a:solidFill>
          <a:srgbClr val="9400A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24003" rIns="12002" bIns="24003"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bg1"/>
              </a:solidFill>
              <a:latin typeface="Arial" panose="020B0604020202020204" pitchFamily="34" charset="0"/>
              <a:cs typeface="Arial" panose="020B0604020202020204" pitchFamily="34" charset="0"/>
            </a:rPr>
            <a:t>       CONSUMER STRESS </a:t>
          </a:r>
        </a:p>
        <a:p>
          <a:pPr marL="0" lvl="0" indent="0" algn="l" defTabSz="400050">
            <a:lnSpc>
              <a:spcPct val="90000"/>
            </a:lnSpc>
            <a:spcBef>
              <a:spcPct val="0"/>
            </a:spcBef>
            <a:spcAft>
              <a:spcPct val="35000"/>
            </a:spcAft>
            <a:buNone/>
          </a:pPr>
          <a:r>
            <a:rPr lang="en-US" sz="900" b="1" kern="1200" dirty="0">
              <a:solidFill>
                <a:schemeClr val="bg1"/>
              </a:solidFill>
              <a:latin typeface="Arial" panose="020B0604020202020204" pitchFamily="34" charset="0"/>
              <a:cs typeface="Arial" panose="020B0604020202020204" pitchFamily="34" charset="0"/>
            </a:rPr>
            <a:t>       INDEX</a:t>
          </a:r>
        </a:p>
      </dsp:txBody>
      <dsp:txXfrm>
        <a:off x="1302" y="0"/>
        <a:ext cx="2381285" cy="638184"/>
      </dsp:txXfrm>
    </dsp:sp>
    <dsp:sp modelId="{29098416-284A-4348-8211-ECB35A41D6C9}">
      <dsp:nvSpPr>
        <dsp:cNvPr id="0" name=""/>
        <dsp:cNvSpPr/>
      </dsp:nvSpPr>
      <dsp:spPr>
        <a:xfrm>
          <a:off x="2033967" y="0"/>
          <a:ext cx="2540831" cy="638184"/>
        </a:xfrm>
        <a:prstGeom prst="chevron">
          <a:avLst/>
        </a:prstGeom>
        <a:solidFill>
          <a:srgbClr val="5900A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bg1"/>
              </a:solidFill>
              <a:latin typeface="Arial" panose="020B0604020202020204" pitchFamily="34" charset="0"/>
              <a:cs typeface="Arial" panose="020B0604020202020204" pitchFamily="34" charset="0"/>
            </a:rPr>
            <a:t>       BANKRUPTCY </a:t>
          </a:r>
        </a:p>
        <a:p>
          <a:pPr marL="0" lvl="0" indent="0" algn="l" defTabSz="400050">
            <a:lnSpc>
              <a:spcPct val="90000"/>
            </a:lnSpc>
            <a:spcBef>
              <a:spcPct val="0"/>
            </a:spcBef>
            <a:spcAft>
              <a:spcPct val="35000"/>
            </a:spcAft>
            <a:buNone/>
          </a:pPr>
          <a:r>
            <a:rPr lang="en-US" sz="900" b="1" kern="1200" dirty="0">
              <a:solidFill>
                <a:schemeClr val="bg1"/>
              </a:solidFill>
              <a:latin typeface="Arial" panose="020B0604020202020204" pitchFamily="34" charset="0"/>
              <a:cs typeface="Arial" panose="020B0604020202020204" pitchFamily="34" charset="0"/>
            </a:rPr>
            <a:t>       INDEX</a:t>
          </a:r>
        </a:p>
      </dsp:txBody>
      <dsp:txXfrm>
        <a:off x="2353059" y="0"/>
        <a:ext cx="1902647" cy="638184"/>
      </dsp:txXfrm>
    </dsp:sp>
    <dsp:sp modelId="{C7E5AC73-DB0F-D947-BB49-271B490164E0}">
      <dsp:nvSpPr>
        <dsp:cNvPr id="0" name=""/>
        <dsp:cNvSpPr/>
      </dsp:nvSpPr>
      <dsp:spPr>
        <a:xfrm>
          <a:off x="4066632" y="0"/>
          <a:ext cx="2540831" cy="638184"/>
        </a:xfrm>
        <a:prstGeom prst="chevron">
          <a:avLst/>
        </a:prstGeom>
        <a:solidFill>
          <a:srgbClr val="9400A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bg1"/>
              </a:solidFill>
              <a:latin typeface="Arial" panose="020B0604020202020204" pitchFamily="34" charset="0"/>
              <a:cs typeface="Arial" panose="020B0604020202020204" pitchFamily="34" charset="0"/>
            </a:rPr>
            <a:t>       FORECLOSURE</a:t>
          </a:r>
        </a:p>
        <a:p>
          <a:pPr marL="0" lvl="0" indent="0" algn="l" defTabSz="400050">
            <a:lnSpc>
              <a:spcPct val="90000"/>
            </a:lnSpc>
            <a:spcBef>
              <a:spcPct val="0"/>
            </a:spcBef>
            <a:spcAft>
              <a:spcPct val="35000"/>
            </a:spcAft>
            <a:buNone/>
          </a:pPr>
          <a:r>
            <a:rPr lang="en-US" sz="900" b="1" kern="1200" dirty="0">
              <a:solidFill>
                <a:schemeClr val="bg1"/>
              </a:solidFill>
              <a:latin typeface="Arial" panose="020B0604020202020204" pitchFamily="34" charset="0"/>
              <a:cs typeface="Arial" panose="020B0604020202020204" pitchFamily="34" charset="0"/>
            </a:rPr>
            <a:t>       INDEX</a:t>
          </a:r>
        </a:p>
      </dsp:txBody>
      <dsp:txXfrm>
        <a:off x="4385724" y="0"/>
        <a:ext cx="1902647" cy="638184"/>
      </dsp:txXfrm>
    </dsp:sp>
    <dsp:sp modelId="{D9CD4A85-603E-0B40-B33D-0B5A705B55CB}">
      <dsp:nvSpPr>
        <dsp:cNvPr id="0" name=""/>
        <dsp:cNvSpPr/>
      </dsp:nvSpPr>
      <dsp:spPr>
        <a:xfrm>
          <a:off x="6099297" y="0"/>
          <a:ext cx="2540831" cy="638184"/>
        </a:xfrm>
        <a:prstGeom prst="chevron">
          <a:avLst/>
        </a:prstGeom>
        <a:solidFill>
          <a:srgbClr val="5900A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bg1"/>
              </a:solidFill>
              <a:latin typeface="Arial" panose="020B0604020202020204" pitchFamily="34" charset="0"/>
              <a:cs typeface="Arial" panose="020B0604020202020204" pitchFamily="34" charset="0"/>
            </a:rPr>
            <a:t>       HOUSING CONSTRUCTION </a:t>
          </a:r>
        </a:p>
        <a:p>
          <a:pPr marL="0" lvl="0" indent="0" algn="l" defTabSz="400050">
            <a:lnSpc>
              <a:spcPct val="90000"/>
            </a:lnSpc>
            <a:spcBef>
              <a:spcPct val="0"/>
            </a:spcBef>
            <a:spcAft>
              <a:spcPct val="35000"/>
            </a:spcAft>
            <a:buNone/>
          </a:pPr>
          <a:r>
            <a:rPr lang="en-US" sz="900" b="1" kern="1200" dirty="0">
              <a:solidFill>
                <a:schemeClr val="bg1"/>
              </a:solidFill>
              <a:latin typeface="Arial" panose="020B0604020202020204" pitchFamily="34" charset="0"/>
              <a:cs typeface="Arial" panose="020B0604020202020204" pitchFamily="34" charset="0"/>
            </a:rPr>
            <a:t>       INDEX</a:t>
          </a:r>
        </a:p>
      </dsp:txBody>
      <dsp:txXfrm>
        <a:off x="6418389" y="0"/>
        <a:ext cx="1902647" cy="638184"/>
      </dsp:txXfrm>
    </dsp:sp>
    <dsp:sp modelId="{8B6B7A4E-609C-4648-B319-B533FBD56DC7}">
      <dsp:nvSpPr>
        <dsp:cNvPr id="0" name=""/>
        <dsp:cNvSpPr/>
      </dsp:nvSpPr>
      <dsp:spPr>
        <a:xfrm>
          <a:off x="8131962" y="0"/>
          <a:ext cx="2540831" cy="638184"/>
        </a:xfrm>
        <a:prstGeom prst="chevron">
          <a:avLst/>
        </a:prstGeom>
        <a:solidFill>
          <a:srgbClr val="9400A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bg1"/>
              </a:solidFill>
              <a:latin typeface="Arial" panose="020B0604020202020204" pitchFamily="34" charset="0"/>
              <a:cs typeface="Arial" panose="020B0604020202020204" pitchFamily="34" charset="0"/>
            </a:rPr>
            <a:t>       HOUSING SALES</a:t>
          </a:r>
        </a:p>
        <a:p>
          <a:pPr marL="0" lvl="0" indent="0" algn="l" defTabSz="400050">
            <a:lnSpc>
              <a:spcPct val="90000"/>
            </a:lnSpc>
            <a:spcBef>
              <a:spcPct val="0"/>
            </a:spcBef>
            <a:spcAft>
              <a:spcPct val="35000"/>
            </a:spcAft>
            <a:buNone/>
          </a:pPr>
          <a:r>
            <a:rPr lang="en-US" sz="900" b="1" kern="1200" dirty="0">
              <a:solidFill>
                <a:schemeClr val="bg1"/>
              </a:solidFill>
              <a:latin typeface="Arial" panose="020B0604020202020204" pitchFamily="34" charset="0"/>
              <a:cs typeface="Arial" panose="020B0604020202020204" pitchFamily="34" charset="0"/>
            </a:rPr>
            <a:t>       INDEX</a:t>
          </a:r>
        </a:p>
      </dsp:txBody>
      <dsp:txXfrm>
        <a:off x="8451054" y="0"/>
        <a:ext cx="1902647" cy="638184"/>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089CCB-EE8C-5448-B8D0-3396AA4FE896}" type="datetimeFigureOut">
              <a:rPr lang="en-US" smtClean="0"/>
              <a:t>4/13/2022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CD3E27-96FC-0D46-A73D-C34848B17230}" type="slidenum">
              <a:rPr lang="en-US" smtClean="0"/>
              <a:t>‹#›</a:t>
            </a:fld>
            <a:endParaRPr lang="en-US"/>
          </a:p>
        </p:txBody>
      </p:sp>
    </p:spTree>
    <p:extLst>
      <p:ext uri="{BB962C8B-B14F-4D97-AF65-F5344CB8AC3E}">
        <p14:creationId xmlns:p14="http://schemas.microsoft.com/office/powerpoint/2010/main" val="2172032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CD3E27-96FC-0D46-A73D-C34848B17230}" type="slidenum">
              <a:rPr lang="en-US" smtClean="0"/>
              <a:t>6</a:t>
            </a:fld>
            <a:endParaRPr lang="en-US"/>
          </a:p>
        </p:txBody>
      </p:sp>
    </p:spTree>
    <p:extLst>
      <p:ext uri="{BB962C8B-B14F-4D97-AF65-F5344CB8AC3E}">
        <p14:creationId xmlns:p14="http://schemas.microsoft.com/office/powerpoint/2010/main" val="4229511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CD3E27-96FC-0D46-A73D-C34848B17230}" type="slidenum">
              <a:rPr lang="en-US" smtClean="0"/>
              <a:t>8</a:t>
            </a:fld>
            <a:endParaRPr lang="en-US"/>
          </a:p>
        </p:txBody>
      </p:sp>
    </p:spTree>
    <p:extLst>
      <p:ext uri="{BB962C8B-B14F-4D97-AF65-F5344CB8AC3E}">
        <p14:creationId xmlns:p14="http://schemas.microsoft.com/office/powerpoint/2010/main" val="404888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CD3E27-96FC-0D46-A73D-C34848B17230}" type="slidenum">
              <a:rPr lang="en-US" smtClean="0"/>
              <a:t>10</a:t>
            </a:fld>
            <a:endParaRPr lang="en-US"/>
          </a:p>
        </p:txBody>
      </p:sp>
    </p:spTree>
    <p:extLst>
      <p:ext uri="{BB962C8B-B14F-4D97-AF65-F5344CB8AC3E}">
        <p14:creationId xmlns:p14="http://schemas.microsoft.com/office/powerpoint/2010/main" val="1178800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CD3E27-96FC-0D46-A73D-C34848B17230}" type="slidenum">
              <a:rPr lang="en-US" smtClean="0"/>
              <a:t>37</a:t>
            </a:fld>
            <a:endParaRPr lang="en-US"/>
          </a:p>
        </p:txBody>
      </p:sp>
    </p:spTree>
    <p:extLst>
      <p:ext uri="{BB962C8B-B14F-4D97-AF65-F5344CB8AC3E}">
        <p14:creationId xmlns:p14="http://schemas.microsoft.com/office/powerpoint/2010/main" val="881081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CD3E27-96FC-0D46-A73D-C34848B17230}" type="slidenum">
              <a:rPr lang="en-US" smtClean="0"/>
              <a:t>38</a:t>
            </a:fld>
            <a:endParaRPr lang="en-US"/>
          </a:p>
        </p:txBody>
      </p:sp>
    </p:spTree>
    <p:extLst>
      <p:ext uri="{BB962C8B-B14F-4D97-AF65-F5344CB8AC3E}">
        <p14:creationId xmlns:p14="http://schemas.microsoft.com/office/powerpoint/2010/main" val="2928743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CD3E27-96FC-0D46-A73D-C34848B17230}" type="slidenum">
              <a:rPr lang="en-US" smtClean="0"/>
              <a:t>39</a:t>
            </a:fld>
            <a:endParaRPr lang="en-US"/>
          </a:p>
        </p:txBody>
      </p:sp>
    </p:spTree>
    <p:extLst>
      <p:ext uri="{BB962C8B-B14F-4D97-AF65-F5344CB8AC3E}">
        <p14:creationId xmlns:p14="http://schemas.microsoft.com/office/powerpoint/2010/main" val="4069818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CD3E27-96FC-0D46-A73D-C34848B17230}" type="slidenum">
              <a:rPr lang="en-US" smtClean="0"/>
              <a:t>40</a:t>
            </a:fld>
            <a:endParaRPr lang="en-US"/>
          </a:p>
        </p:txBody>
      </p:sp>
    </p:spTree>
    <p:extLst>
      <p:ext uri="{BB962C8B-B14F-4D97-AF65-F5344CB8AC3E}">
        <p14:creationId xmlns:p14="http://schemas.microsoft.com/office/powerpoint/2010/main" val="3581143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CD3E27-96FC-0D46-A73D-C34848B17230}" type="slidenum">
              <a:rPr lang="en-US" smtClean="0"/>
              <a:t>41</a:t>
            </a:fld>
            <a:endParaRPr lang="en-US"/>
          </a:p>
        </p:txBody>
      </p:sp>
    </p:spTree>
    <p:extLst>
      <p:ext uri="{BB962C8B-B14F-4D97-AF65-F5344CB8AC3E}">
        <p14:creationId xmlns:p14="http://schemas.microsoft.com/office/powerpoint/2010/main" val="308778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5BBD348-D3D1-6344-BC74-40135EFB57AB}"/>
              </a:ext>
            </a:extLst>
          </p:cNvPr>
          <p:cNvSpPr>
            <a:spLocks noGrp="1"/>
          </p:cNvSpPr>
          <p:nvPr>
            <p:ph type="sldNum" sz="quarter" idx="12"/>
          </p:nvPr>
        </p:nvSpPr>
        <p:spPr>
          <a:xfrm>
            <a:off x="9348864" y="6461279"/>
            <a:ext cx="2743200" cy="365125"/>
          </a:xfrm>
        </p:spPr>
        <p:txBody>
          <a:bodyPr/>
          <a:lstStyle>
            <a:lvl1pPr>
              <a:defRPr sz="800">
                <a:latin typeface="Arial" panose="020B0604020202020204" pitchFamily="34" charset="0"/>
                <a:cs typeface="Arial" panose="020B0604020202020204" pitchFamily="34" charset="0"/>
              </a:defRPr>
            </a:lvl1pPr>
          </a:lstStyle>
          <a:p>
            <a:fld id="{476AAC42-F025-6F4A-812A-CAE76A37282A}" type="slidenum">
              <a:rPr lang="en-US" smtClean="0"/>
              <a:pPr/>
              <a:t>‹#›</a:t>
            </a:fld>
            <a:endParaRPr lang="en-US" dirty="0"/>
          </a:p>
        </p:txBody>
      </p:sp>
    </p:spTree>
    <p:extLst>
      <p:ext uri="{BB962C8B-B14F-4D97-AF65-F5344CB8AC3E}">
        <p14:creationId xmlns:p14="http://schemas.microsoft.com/office/powerpoint/2010/main" val="3262068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0E44-4F4A-4347-B4B3-FFD71E127A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9C7268-C100-E54B-8A3F-C938CF24AD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F246B5-CA79-0842-8D0B-76444F2D2310}"/>
              </a:ext>
            </a:extLst>
          </p:cNvPr>
          <p:cNvSpPr>
            <a:spLocks noGrp="1"/>
          </p:cNvSpPr>
          <p:nvPr>
            <p:ph type="dt" sz="half" idx="10"/>
          </p:nvPr>
        </p:nvSpPr>
        <p:spPr/>
        <p:txBody>
          <a:bodyPr/>
          <a:lstStyle/>
          <a:p>
            <a:fld id="{38768C7F-DF4B-F443-878C-A26F64A79A43}" type="datetime1">
              <a:rPr lang="en-US" smtClean="0"/>
              <a:t>4/13/2022</a:t>
            </a:fld>
            <a:endParaRPr lang="en-US"/>
          </a:p>
        </p:txBody>
      </p:sp>
      <p:sp>
        <p:nvSpPr>
          <p:cNvPr id="5" name="Footer Placeholder 4">
            <a:extLst>
              <a:ext uri="{FF2B5EF4-FFF2-40B4-BE49-F238E27FC236}">
                <a16:creationId xmlns:a16="http://schemas.microsoft.com/office/drawing/2014/main" id="{908560AF-4C4B-8643-A38B-F299457678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EB877-17CE-3347-A310-267546034D1E}"/>
              </a:ext>
            </a:extLst>
          </p:cNvPr>
          <p:cNvSpPr>
            <a:spLocks noGrp="1"/>
          </p:cNvSpPr>
          <p:nvPr>
            <p:ph type="sldNum" sz="quarter" idx="12"/>
          </p:nvPr>
        </p:nvSpPr>
        <p:spPr/>
        <p:txBody>
          <a:bodyPr/>
          <a:lstStyle/>
          <a:p>
            <a:fld id="{476AAC42-F025-6F4A-812A-CAE76A37282A}" type="slidenum">
              <a:rPr lang="en-US" smtClean="0"/>
              <a:t>‹#›</a:t>
            </a:fld>
            <a:endParaRPr lang="en-US"/>
          </a:p>
        </p:txBody>
      </p:sp>
    </p:spTree>
    <p:extLst>
      <p:ext uri="{BB962C8B-B14F-4D97-AF65-F5344CB8AC3E}">
        <p14:creationId xmlns:p14="http://schemas.microsoft.com/office/powerpoint/2010/main" val="2031838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F6FF1-8600-EF43-91A0-4F367680B0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7BAEAE-5188-6A4C-9F56-0BBFD8156E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D5D252-0066-0646-89F0-D89A288793CF}"/>
              </a:ext>
            </a:extLst>
          </p:cNvPr>
          <p:cNvSpPr>
            <a:spLocks noGrp="1"/>
          </p:cNvSpPr>
          <p:nvPr>
            <p:ph type="dt" sz="half" idx="10"/>
          </p:nvPr>
        </p:nvSpPr>
        <p:spPr/>
        <p:txBody>
          <a:bodyPr/>
          <a:lstStyle/>
          <a:p>
            <a:fld id="{C87141C7-5E7E-FF4E-AC7A-11E903BD77DC}" type="datetime1">
              <a:rPr lang="en-US" smtClean="0"/>
              <a:t>4/13/2022</a:t>
            </a:fld>
            <a:endParaRPr lang="en-US"/>
          </a:p>
        </p:txBody>
      </p:sp>
      <p:sp>
        <p:nvSpPr>
          <p:cNvPr id="5" name="Footer Placeholder 4">
            <a:extLst>
              <a:ext uri="{FF2B5EF4-FFF2-40B4-BE49-F238E27FC236}">
                <a16:creationId xmlns:a16="http://schemas.microsoft.com/office/drawing/2014/main" id="{68B97A90-5693-934C-B71F-E20361B41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B90DAC-3201-D244-9BA8-F8F3E012CE43}"/>
              </a:ext>
            </a:extLst>
          </p:cNvPr>
          <p:cNvSpPr>
            <a:spLocks noGrp="1"/>
          </p:cNvSpPr>
          <p:nvPr>
            <p:ph type="sldNum" sz="quarter" idx="12"/>
          </p:nvPr>
        </p:nvSpPr>
        <p:spPr/>
        <p:txBody>
          <a:bodyPr/>
          <a:lstStyle/>
          <a:p>
            <a:fld id="{476AAC42-F025-6F4A-812A-CAE76A37282A}" type="slidenum">
              <a:rPr lang="en-US" smtClean="0"/>
              <a:t>‹#›</a:t>
            </a:fld>
            <a:endParaRPr lang="en-US"/>
          </a:p>
        </p:txBody>
      </p:sp>
    </p:spTree>
    <p:extLst>
      <p:ext uri="{BB962C8B-B14F-4D97-AF65-F5344CB8AC3E}">
        <p14:creationId xmlns:p14="http://schemas.microsoft.com/office/powerpoint/2010/main" val="2939551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FC24A-C706-454B-BDF8-7EC17526CB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287D07-FCFC-45F3-B42A-F771644378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DB73D0-67F6-4CA0-9BF7-B139CEA570DF}"/>
              </a:ext>
            </a:extLst>
          </p:cNvPr>
          <p:cNvSpPr>
            <a:spLocks noGrp="1"/>
          </p:cNvSpPr>
          <p:nvPr>
            <p:ph type="dt" sz="half" idx="10"/>
          </p:nvPr>
        </p:nvSpPr>
        <p:spPr/>
        <p:txBody>
          <a:bodyPr/>
          <a:lstStyle/>
          <a:p>
            <a:fld id="{BC3ADB31-9A9F-4BB1-851B-845AC075BE62}" type="datetimeFigureOut">
              <a:rPr lang="en-US" smtClean="0"/>
              <a:t>4/13/2022</a:t>
            </a:fld>
            <a:endParaRPr lang="en-US"/>
          </a:p>
        </p:txBody>
      </p:sp>
      <p:sp>
        <p:nvSpPr>
          <p:cNvPr id="5" name="Footer Placeholder 4">
            <a:extLst>
              <a:ext uri="{FF2B5EF4-FFF2-40B4-BE49-F238E27FC236}">
                <a16:creationId xmlns:a16="http://schemas.microsoft.com/office/drawing/2014/main" id="{00A860F6-0BD3-4B80-AE2C-0052EAF04D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6BD785-3E63-40EB-A1C9-84227EFA2FDE}"/>
              </a:ext>
            </a:extLst>
          </p:cNvPr>
          <p:cNvSpPr>
            <a:spLocks noGrp="1"/>
          </p:cNvSpPr>
          <p:nvPr>
            <p:ph type="sldNum" sz="quarter" idx="12"/>
          </p:nvPr>
        </p:nvSpPr>
        <p:spPr/>
        <p:txBody>
          <a:bodyPr/>
          <a:lstStyle/>
          <a:p>
            <a:fld id="{1D1B7F0D-AD28-4231-B475-43E94BEB1FDB}" type="slidenum">
              <a:rPr lang="en-US" smtClean="0"/>
              <a:t>‹#›</a:t>
            </a:fld>
            <a:endParaRPr lang="en-US"/>
          </a:p>
        </p:txBody>
      </p:sp>
    </p:spTree>
    <p:extLst>
      <p:ext uri="{BB962C8B-B14F-4D97-AF65-F5344CB8AC3E}">
        <p14:creationId xmlns:p14="http://schemas.microsoft.com/office/powerpoint/2010/main" val="1272435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E636F-9BF5-3949-ACAD-1EEE0C5765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D5F928-DD77-9B43-A3AB-2042A80019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D27E8A-92EC-B34C-A326-3DD89737674B}"/>
              </a:ext>
            </a:extLst>
          </p:cNvPr>
          <p:cNvSpPr>
            <a:spLocks noGrp="1"/>
          </p:cNvSpPr>
          <p:nvPr>
            <p:ph type="dt" sz="half" idx="10"/>
          </p:nvPr>
        </p:nvSpPr>
        <p:spPr/>
        <p:txBody>
          <a:bodyPr/>
          <a:lstStyle/>
          <a:p>
            <a:fld id="{066F59AD-DFC0-D64F-B0A0-9B3FFBF6B247}" type="datetime1">
              <a:rPr lang="en-US" smtClean="0"/>
              <a:t>4/13/2022</a:t>
            </a:fld>
            <a:endParaRPr lang="en-US"/>
          </a:p>
        </p:txBody>
      </p:sp>
      <p:sp>
        <p:nvSpPr>
          <p:cNvPr id="5" name="Footer Placeholder 4">
            <a:extLst>
              <a:ext uri="{FF2B5EF4-FFF2-40B4-BE49-F238E27FC236}">
                <a16:creationId xmlns:a16="http://schemas.microsoft.com/office/drawing/2014/main" id="{601F29DF-D3E7-724F-A8C1-0F252F66EC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EFEB3-FE72-EC40-9CEA-8AF10B7A2078}"/>
              </a:ext>
            </a:extLst>
          </p:cNvPr>
          <p:cNvSpPr>
            <a:spLocks noGrp="1"/>
          </p:cNvSpPr>
          <p:nvPr>
            <p:ph type="sldNum" sz="quarter" idx="12"/>
          </p:nvPr>
        </p:nvSpPr>
        <p:spPr/>
        <p:txBody>
          <a:bodyPr/>
          <a:lstStyle/>
          <a:p>
            <a:fld id="{476AAC42-F025-6F4A-812A-CAE76A37282A}" type="slidenum">
              <a:rPr lang="en-US" smtClean="0"/>
              <a:pPr/>
              <a:t>‹#›</a:t>
            </a:fld>
            <a:endParaRPr lang="en-US" dirty="0"/>
          </a:p>
        </p:txBody>
      </p:sp>
    </p:spTree>
    <p:extLst>
      <p:ext uri="{BB962C8B-B14F-4D97-AF65-F5344CB8AC3E}">
        <p14:creationId xmlns:p14="http://schemas.microsoft.com/office/powerpoint/2010/main" val="952383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CA7CB-3250-9C4F-8F61-8136623EF4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6A09F4-2850-754F-BD86-65D3C8D01C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A23D5D-B92A-EB4E-A867-48820E9AF8B7}"/>
              </a:ext>
            </a:extLst>
          </p:cNvPr>
          <p:cNvSpPr>
            <a:spLocks noGrp="1"/>
          </p:cNvSpPr>
          <p:nvPr>
            <p:ph type="dt" sz="half" idx="10"/>
          </p:nvPr>
        </p:nvSpPr>
        <p:spPr/>
        <p:txBody>
          <a:bodyPr/>
          <a:lstStyle/>
          <a:p>
            <a:fld id="{8980BA98-D475-BA4C-A7F2-E1A37AE4F087}" type="datetime1">
              <a:rPr lang="en-US" smtClean="0"/>
              <a:t>4/13/2022</a:t>
            </a:fld>
            <a:endParaRPr lang="en-US"/>
          </a:p>
        </p:txBody>
      </p:sp>
      <p:sp>
        <p:nvSpPr>
          <p:cNvPr id="5" name="Footer Placeholder 4">
            <a:extLst>
              <a:ext uri="{FF2B5EF4-FFF2-40B4-BE49-F238E27FC236}">
                <a16:creationId xmlns:a16="http://schemas.microsoft.com/office/drawing/2014/main" id="{BA302E31-3ADF-F740-85EB-5583C8B87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C6ABA7-FD14-3747-AF22-2667E07FE396}"/>
              </a:ext>
            </a:extLst>
          </p:cNvPr>
          <p:cNvSpPr>
            <a:spLocks noGrp="1"/>
          </p:cNvSpPr>
          <p:nvPr>
            <p:ph type="sldNum" sz="quarter" idx="12"/>
          </p:nvPr>
        </p:nvSpPr>
        <p:spPr/>
        <p:txBody>
          <a:bodyPr/>
          <a:lstStyle/>
          <a:p>
            <a:fld id="{476AAC42-F025-6F4A-812A-CAE76A37282A}" type="slidenum">
              <a:rPr lang="en-US" smtClean="0"/>
              <a:t>‹#›</a:t>
            </a:fld>
            <a:endParaRPr lang="en-US"/>
          </a:p>
        </p:txBody>
      </p:sp>
    </p:spTree>
    <p:extLst>
      <p:ext uri="{BB962C8B-B14F-4D97-AF65-F5344CB8AC3E}">
        <p14:creationId xmlns:p14="http://schemas.microsoft.com/office/powerpoint/2010/main" val="1149163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EE2E4-63BE-7248-98F4-07D2C231CD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3768DA-FD20-1F42-BDC1-88BB5A0794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C322F0-7853-964A-9654-1B6E8708DC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447F56-C855-A741-AE05-1D227DB202D9}"/>
              </a:ext>
            </a:extLst>
          </p:cNvPr>
          <p:cNvSpPr>
            <a:spLocks noGrp="1"/>
          </p:cNvSpPr>
          <p:nvPr>
            <p:ph type="dt" sz="half" idx="10"/>
          </p:nvPr>
        </p:nvSpPr>
        <p:spPr/>
        <p:txBody>
          <a:bodyPr/>
          <a:lstStyle/>
          <a:p>
            <a:fld id="{B6DF2254-F5D9-AD40-8D31-562974F0A910}" type="datetime1">
              <a:rPr lang="en-US" smtClean="0"/>
              <a:t>4/13/2022</a:t>
            </a:fld>
            <a:endParaRPr lang="en-US"/>
          </a:p>
        </p:txBody>
      </p:sp>
      <p:sp>
        <p:nvSpPr>
          <p:cNvPr id="6" name="Footer Placeholder 5">
            <a:extLst>
              <a:ext uri="{FF2B5EF4-FFF2-40B4-BE49-F238E27FC236}">
                <a16:creationId xmlns:a16="http://schemas.microsoft.com/office/drawing/2014/main" id="{F36974CC-AFF8-474C-9386-EC41D8FD07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ED43DD-B8C4-AA4E-B840-55FBD8092D4E}"/>
              </a:ext>
            </a:extLst>
          </p:cNvPr>
          <p:cNvSpPr>
            <a:spLocks noGrp="1"/>
          </p:cNvSpPr>
          <p:nvPr>
            <p:ph type="sldNum" sz="quarter" idx="12"/>
          </p:nvPr>
        </p:nvSpPr>
        <p:spPr/>
        <p:txBody>
          <a:bodyPr/>
          <a:lstStyle/>
          <a:p>
            <a:fld id="{476AAC42-F025-6F4A-812A-CAE76A37282A}" type="slidenum">
              <a:rPr lang="en-US" smtClean="0"/>
              <a:t>‹#›</a:t>
            </a:fld>
            <a:endParaRPr lang="en-US"/>
          </a:p>
        </p:txBody>
      </p:sp>
    </p:spTree>
    <p:extLst>
      <p:ext uri="{BB962C8B-B14F-4D97-AF65-F5344CB8AC3E}">
        <p14:creationId xmlns:p14="http://schemas.microsoft.com/office/powerpoint/2010/main" val="952549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818FC-9AA4-374E-BB6C-5D45613F79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846290-DD09-E348-A936-2AF67005F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D2BCF4-56B0-B74A-B2FB-B5119BF47B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4F87C4-EF24-D34F-84EF-BE454C9727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25453-DCB9-3645-99EB-40D753AC83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410DB2-A7D3-C34D-AD3A-165F6D3BE711}"/>
              </a:ext>
            </a:extLst>
          </p:cNvPr>
          <p:cNvSpPr>
            <a:spLocks noGrp="1"/>
          </p:cNvSpPr>
          <p:nvPr>
            <p:ph type="dt" sz="half" idx="10"/>
          </p:nvPr>
        </p:nvSpPr>
        <p:spPr/>
        <p:txBody>
          <a:bodyPr/>
          <a:lstStyle/>
          <a:p>
            <a:fld id="{286D6E5E-5254-D441-ABBB-F0C1257EA20A}" type="datetime1">
              <a:rPr lang="en-US" smtClean="0"/>
              <a:t>4/13/2022</a:t>
            </a:fld>
            <a:endParaRPr lang="en-US"/>
          </a:p>
        </p:txBody>
      </p:sp>
      <p:sp>
        <p:nvSpPr>
          <p:cNvPr id="8" name="Footer Placeholder 7">
            <a:extLst>
              <a:ext uri="{FF2B5EF4-FFF2-40B4-BE49-F238E27FC236}">
                <a16:creationId xmlns:a16="http://schemas.microsoft.com/office/drawing/2014/main" id="{F331FB90-5788-824E-B4CA-78DD007B4F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86828B-6A87-A54B-A7C9-AA9CB8F74618}"/>
              </a:ext>
            </a:extLst>
          </p:cNvPr>
          <p:cNvSpPr>
            <a:spLocks noGrp="1"/>
          </p:cNvSpPr>
          <p:nvPr>
            <p:ph type="sldNum" sz="quarter" idx="12"/>
          </p:nvPr>
        </p:nvSpPr>
        <p:spPr/>
        <p:txBody>
          <a:bodyPr/>
          <a:lstStyle/>
          <a:p>
            <a:fld id="{476AAC42-F025-6F4A-812A-CAE76A37282A}" type="slidenum">
              <a:rPr lang="en-US" smtClean="0"/>
              <a:t>‹#›</a:t>
            </a:fld>
            <a:endParaRPr lang="en-US"/>
          </a:p>
        </p:txBody>
      </p:sp>
    </p:spTree>
    <p:extLst>
      <p:ext uri="{BB962C8B-B14F-4D97-AF65-F5344CB8AC3E}">
        <p14:creationId xmlns:p14="http://schemas.microsoft.com/office/powerpoint/2010/main" val="2278583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A8C26-9266-3C48-BBD7-BB903914BA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F14869-AC44-A54B-A54F-40AB56FD792C}"/>
              </a:ext>
            </a:extLst>
          </p:cNvPr>
          <p:cNvSpPr>
            <a:spLocks noGrp="1"/>
          </p:cNvSpPr>
          <p:nvPr>
            <p:ph type="dt" sz="half" idx="10"/>
          </p:nvPr>
        </p:nvSpPr>
        <p:spPr/>
        <p:txBody>
          <a:bodyPr/>
          <a:lstStyle/>
          <a:p>
            <a:fld id="{4235D3B9-D23E-1748-B1A4-3A56637B8B27}" type="datetime1">
              <a:rPr lang="en-US" smtClean="0"/>
              <a:t>4/13/2022</a:t>
            </a:fld>
            <a:endParaRPr lang="en-US"/>
          </a:p>
        </p:txBody>
      </p:sp>
      <p:sp>
        <p:nvSpPr>
          <p:cNvPr id="4" name="Footer Placeholder 3">
            <a:extLst>
              <a:ext uri="{FF2B5EF4-FFF2-40B4-BE49-F238E27FC236}">
                <a16:creationId xmlns:a16="http://schemas.microsoft.com/office/drawing/2014/main" id="{AFE8F10F-FD3B-BD42-B99D-997F1435D0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B3A283-BD09-E649-9A89-D5214ADD37E7}"/>
              </a:ext>
            </a:extLst>
          </p:cNvPr>
          <p:cNvSpPr>
            <a:spLocks noGrp="1"/>
          </p:cNvSpPr>
          <p:nvPr>
            <p:ph type="sldNum" sz="quarter" idx="12"/>
          </p:nvPr>
        </p:nvSpPr>
        <p:spPr/>
        <p:txBody>
          <a:bodyPr/>
          <a:lstStyle/>
          <a:p>
            <a:fld id="{476AAC42-F025-6F4A-812A-CAE76A37282A}" type="slidenum">
              <a:rPr lang="en-US" smtClean="0"/>
              <a:t>‹#›</a:t>
            </a:fld>
            <a:endParaRPr lang="en-US"/>
          </a:p>
        </p:txBody>
      </p:sp>
    </p:spTree>
    <p:extLst>
      <p:ext uri="{BB962C8B-B14F-4D97-AF65-F5344CB8AC3E}">
        <p14:creationId xmlns:p14="http://schemas.microsoft.com/office/powerpoint/2010/main" val="3114680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A0FA16-B9B5-CA4F-97EC-9ECD330694A2}"/>
              </a:ext>
            </a:extLst>
          </p:cNvPr>
          <p:cNvSpPr>
            <a:spLocks noGrp="1"/>
          </p:cNvSpPr>
          <p:nvPr>
            <p:ph type="dt" sz="half" idx="10"/>
          </p:nvPr>
        </p:nvSpPr>
        <p:spPr/>
        <p:txBody>
          <a:bodyPr/>
          <a:lstStyle/>
          <a:p>
            <a:fld id="{9B391829-14A4-3346-BC7C-DC9578FBAEFA}" type="datetime1">
              <a:rPr lang="en-US" smtClean="0"/>
              <a:t>4/13/2022</a:t>
            </a:fld>
            <a:endParaRPr lang="en-US"/>
          </a:p>
        </p:txBody>
      </p:sp>
      <p:sp>
        <p:nvSpPr>
          <p:cNvPr id="3" name="Footer Placeholder 2">
            <a:extLst>
              <a:ext uri="{FF2B5EF4-FFF2-40B4-BE49-F238E27FC236}">
                <a16:creationId xmlns:a16="http://schemas.microsoft.com/office/drawing/2014/main" id="{85D48A01-B98C-A74A-B007-519138089B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F6A64F-28F3-364C-ADDB-244F299029E4}"/>
              </a:ext>
            </a:extLst>
          </p:cNvPr>
          <p:cNvSpPr>
            <a:spLocks noGrp="1"/>
          </p:cNvSpPr>
          <p:nvPr>
            <p:ph type="sldNum" sz="quarter" idx="12"/>
          </p:nvPr>
        </p:nvSpPr>
        <p:spPr/>
        <p:txBody>
          <a:bodyPr/>
          <a:lstStyle/>
          <a:p>
            <a:fld id="{476AAC42-F025-6F4A-812A-CAE76A37282A}" type="slidenum">
              <a:rPr lang="en-US" smtClean="0"/>
              <a:t>‹#›</a:t>
            </a:fld>
            <a:endParaRPr lang="en-US"/>
          </a:p>
        </p:txBody>
      </p:sp>
    </p:spTree>
    <p:extLst>
      <p:ext uri="{BB962C8B-B14F-4D97-AF65-F5344CB8AC3E}">
        <p14:creationId xmlns:p14="http://schemas.microsoft.com/office/powerpoint/2010/main" val="3589186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9C9A1-3F91-1849-BBBC-609F9A31E1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93ACB3-7B25-BC41-AF94-297D78EC17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B799D7-BEB7-6141-B374-E30081154F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08968D-ABFA-644D-86FF-39B7652B2F32}"/>
              </a:ext>
            </a:extLst>
          </p:cNvPr>
          <p:cNvSpPr>
            <a:spLocks noGrp="1"/>
          </p:cNvSpPr>
          <p:nvPr>
            <p:ph type="dt" sz="half" idx="10"/>
          </p:nvPr>
        </p:nvSpPr>
        <p:spPr/>
        <p:txBody>
          <a:bodyPr/>
          <a:lstStyle/>
          <a:p>
            <a:fld id="{CC57E92D-65D3-D84F-A7BD-8826461A0278}" type="datetime1">
              <a:rPr lang="en-US" smtClean="0"/>
              <a:t>4/13/2022</a:t>
            </a:fld>
            <a:endParaRPr lang="en-US"/>
          </a:p>
        </p:txBody>
      </p:sp>
      <p:sp>
        <p:nvSpPr>
          <p:cNvPr id="6" name="Footer Placeholder 5">
            <a:extLst>
              <a:ext uri="{FF2B5EF4-FFF2-40B4-BE49-F238E27FC236}">
                <a16:creationId xmlns:a16="http://schemas.microsoft.com/office/drawing/2014/main" id="{5E6F36BB-B504-F549-A6C4-1308F8E80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EB17F7-D1C5-8B4A-927C-2454A13FC056}"/>
              </a:ext>
            </a:extLst>
          </p:cNvPr>
          <p:cNvSpPr>
            <a:spLocks noGrp="1"/>
          </p:cNvSpPr>
          <p:nvPr>
            <p:ph type="sldNum" sz="quarter" idx="12"/>
          </p:nvPr>
        </p:nvSpPr>
        <p:spPr/>
        <p:txBody>
          <a:bodyPr/>
          <a:lstStyle/>
          <a:p>
            <a:fld id="{476AAC42-F025-6F4A-812A-CAE76A37282A}" type="slidenum">
              <a:rPr lang="en-US" smtClean="0"/>
              <a:t>‹#›</a:t>
            </a:fld>
            <a:endParaRPr lang="en-US"/>
          </a:p>
        </p:txBody>
      </p:sp>
    </p:spTree>
    <p:extLst>
      <p:ext uri="{BB962C8B-B14F-4D97-AF65-F5344CB8AC3E}">
        <p14:creationId xmlns:p14="http://schemas.microsoft.com/office/powerpoint/2010/main" val="4059518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4BE0B-BECD-F74B-823C-F6553F0257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6C19C9-75CE-5944-AC8B-43C2347BBB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BD0F3D-6E62-2649-B54C-2D3BFB2DBD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6B4E37-FE94-6045-BFDB-15DBD9516026}"/>
              </a:ext>
            </a:extLst>
          </p:cNvPr>
          <p:cNvSpPr>
            <a:spLocks noGrp="1"/>
          </p:cNvSpPr>
          <p:nvPr>
            <p:ph type="dt" sz="half" idx="10"/>
          </p:nvPr>
        </p:nvSpPr>
        <p:spPr/>
        <p:txBody>
          <a:bodyPr/>
          <a:lstStyle/>
          <a:p>
            <a:fld id="{9F3FBC74-F11A-9847-B592-EDF58EF343AE}" type="datetime1">
              <a:rPr lang="en-US" smtClean="0"/>
              <a:t>4/13/2022</a:t>
            </a:fld>
            <a:endParaRPr lang="en-US"/>
          </a:p>
        </p:txBody>
      </p:sp>
      <p:sp>
        <p:nvSpPr>
          <p:cNvPr id="6" name="Footer Placeholder 5">
            <a:extLst>
              <a:ext uri="{FF2B5EF4-FFF2-40B4-BE49-F238E27FC236}">
                <a16:creationId xmlns:a16="http://schemas.microsoft.com/office/drawing/2014/main" id="{EF18C12B-91EA-7A4C-918C-754ED1757A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A4F9EF-8996-0447-B25C-51BDBB20FF17}"/>
              </a:ext>
            </a:extLst>
          </p:cNvPr>
          <p:cNvSpPr>
            <a:spLocks noGrp="1"/>
          </p:cNvSpPr>
          <p:nvPr>
            <p:ph type="sldNum" sz="quarter" idx="12"/>
          </p:nvPr>
        </p:nvSpPr>
        <p:spPr/>
        <p:txBody>
          <a:bodyPr/>
          <a:lstStyle/>
          <a:p>
            <a:fld id="{476AAC42-F025-6F4A-812A-CAE76A37282A}" type="slidenum">
              <a:rPr lang="en-US" smtClean="0"/>
              <a:t>‹#›</a:t>
            </a:fld>
            <a:endParaRPr lang="en-US"/>
          </a:p>
        </p:txBody>
      </p:sp>
    </p:spTree>
    <p:extLst>
      <p:ext uri="{BB962C8B-B14F-4D97-AF65-F5344CB8AC3E}">
        <p14:creationId xmlns:p14="http://schemas.microsoft.com/office/powerpoint/2010/main" val="1135754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17C1D7-CF7B-1F48-940B-942526D4DA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442A30-8051-5343-921E-5632CD54F0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94229-8F50-0840-86FA-C599729FA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D171C-F23D-AB40-B3FE-A2C47C20C50F}" type="datetime1">
              <a:rPr lang="en-US" smtClean="0"/>
              <a:t>4/13/2022</a:t>
            </a:fld>
            <a:endParaRPr lang="en-US"/>
          </a:p>
        </p:txBody>
      </p:sp>
      <p:sp>
        <p:nvSpPr>
          <p:cNvPr id="5" name="Footer Placeholder 4">
            <a:extLst>
              <a:ext uri="{FF2B5EF4-FFF2-40B4-BE49-F238E27FC236}">
                <a16:creationId xmlns:a16="http://schemas.microsoft.com/office/drawing/2014/main" id="{DBBBE277-D8E6-6141-AEC6-E9999F2DDB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7B7210-2A6A-7C48-B441-4516D35EEC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6AAC42-F025-6F4A-812A-CAE76A37282A}" type="slidenum">
              <a:rPr lang="en-US" smtClean="0"/>
              <a:t>‹#›</a:t>
            </a:fld>
            <a:endParaRPr lang="en-US"/>
          </a:p>
        </p:txBody>
      </p:sp>
    </p:spTree>
    <p:extLst>
      <p:ext uri="{BB962C8B-B14F-4D97-AF65-F5344CB8AC3E}">
        <p14:creationId xmlns:p14="http://schemas.microsoft.com/office/powerpoint/2010/main" val="3203238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themreport.com/daily-dose/03-10-2022/underwater-mortgages-drop"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www.nationalmortgagenews.com/news/many-distressed-loans-that-never-got-forbearance-predate-2009?position=editorial_4&amp;campaignname=NMN%20Daily%20Briefing-03282022&amp;utm_source=newsletter&amp;utm_medium=email&amp;utm_campaign=V2_NMN_Daily_2021%2B%27-%27%2B03282022&amp;bt_ee=Gk31AsMeBuyXyP4h1HyhLhJuRR8cLAluuNZqD5P678Wwp94wZHpbqYSub0i95Zqc&amp;bt_ts=1648461648447" TargetMode="External"/><Relationship Id="rId5" Type="http://schemas.openxmlformats.org/officeDocument/2006/relationships/hyperlink" Target="https://magazine.realtor/daily-news/2022/03/09/mortgage-delinquencies-drop-to-record-low" TargetMode="Externa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chart" Target="../charts/chart5.xml"/><Relationship Id="rId1" Type="http://schemas.openxmlformats.org/officeDocument/2006/relationships/slideLayout" Target="../slideLayouts/slideLayout1.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3" Type="http://schemas.openxmlformats.org/officeDocument/2006/relationships/hyperlink" Target="https://nahbnow.com/2022/03/diminished-future-sales-expectations-rising-costs-lower-builder-confidence/?_ga=2.36646816.1044189261.1649700168-1876626108.1641574099" TargetMode="External"/><Relationship Id="rId2" Type="http://schemas.openxmlformats.org/officeDocument/2006/relationships/hyperlink" Target="https://nahbnow.com/2022/04/home-building-increasingly-shifting-to-rural-and-small-counties/?_ga=2.116681734.1044189261.1649700168-1876626108.1641574099" TargetMode="Externa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hyperlink" Target="https://nahbnow.com/2022/03/new-home-sales-soften-in-february-on-higher-mortgage-rates-and-construction-costs/" TargetMode="External"/><Relationship Id="rId4" Type="http://schemas.openxmlformats.org/officeDocument/2006/relationships/hyperlink" Target="https://nahbnow.com/2022/03/rising-interest-rates-construction-costs-exacerbate-housing-affordability/?_ga=2.7291826.1044189261.1649700168-1876626108.1641574099"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chart" Target="../charts/chart7.xml"/><Relationship Id="rId1" Type="http://schemas.openxmlformats.org/officeDocument/2006/relationships/slideLayout" Target="../slideLayouts/slideLayout1.xml"/><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3" Type="http://schemas.openxmlformats.org/officeDocument/2006/relationships/hyperlink" Target="https://www.wsj.com/articles/home-builders-bypassing-individual-home-buyers-for-deep-pocketed-investors-11649678401" TargetMode="External"/><Relationship Id="rId2" Type="http://schemas.openxmlformats.org/officeDocument/2006/relationships/hyperlink" Target="https://www.redfin.com/news/housing-market-update-record-month-over-month-price-growth/" TargetMode="Externa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hyperlink" Target="https://money.usnews.com/investing/news/articles/2022-03-15/first-time-u-s-home-buyers-feeling-defeated-by-soaring-prices-rising-rates" TargetMode="External"/><Relationship Id="rId4" Type="http://schemas.openxmlformats.org/officeDocument/2006/relationships/hyperlink" Target="https://www.nar.realtor/newsroom/nar-report-shows-share-of-millennial-home-buyers-continues-to-rise#:~:text=Key%20Highlights,increase%20from%2037%25%20last%20year."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chart" Target="../charts/chart9.xml"/><Relationship Id="rId1" Type="http://schemas.openxmlformats.org/officeDocument/2006/relationships/slideLayout" Target="../slideLayouts/slideLayout1.xml"/><Relationship Id="rId4" Type="http://schemas.openxmlformats.org/officeDocument/2006/relationships/chart" Target="../charts/char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hyperlink" Target="https://www.lendingtree.com/credit-cards/study/covid-19-and-credit-cards-inflation-debt/?utm_source=newsletter&amp;utm_medium=email&amp;utm_campaign=newsletter_axioscloser&amp;stream=top"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wsj.com/articles/with-inflation-not-letting-up-shoppers-cut-back-on-staples-11649064601" TargetMode="External"/><Relationship Id="rId5" Type="http://schemas.openxmlformats.org/officeDocument/2006/relationships/hyperlink" Target="https://www.axios.com/americans-credit-card-40-year-high-inflation-fc3e1e2f-b517-412b-a9a0-56c8562f10dd.html" TargetMode="External"/><Relationship Id="rId4" Type="http://schemas.openxmlformats.org/officeDocument/2006/relationships/hyperlink" Target="https://www.cnbc.com/2022/03/10/household-wealth-tops-150-trillion-for-the-first-time-despite-surge-in-debt.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chart" Target="../charts/chart3.xml"/><Relationship Id="rId1" Type="http://schemas.openxmlformats.org/officeDocument/2006/relationships/slideLayout" Target="../slideLayouts/slideLayout1.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42E7BC-2941-964E-AAF4-3467886C37AC}"/>
              </a:ext>
            </a:extLst>
          </p:cNvPr>
          <p:cNvSpPr/>
          <p:nvPr/>
        </p:nvSpPr>
        <p:spPr>
          <a:xfrm>
            <a:off x="0" y="-1"/>
            <a:ext cx="9113520" cy="6858000"/>
          </a:xfrm>
          <a:prstGeom prst="rect">
            <a:avLst/>
          </a:prstGeom>
          <a:gradFill>
            <a:gsLst>
              <a:gs pos="3000">
                <a:srgbClr val="5900A1"/>
              </a:gs>
              <a:gs pos="100000">
                <a:srgbClr val="9400A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group of people holding flags&#10;&#10;Description automatically generated with low confidence">
            <a:extLst>
              <a:ext uri="{FF2B5EF4-FFF2-40B4-BE49-F238E27FC236}">
                <a16:creationId xmlns:a16="http://schemas.microsoft.com/office/drawing/2014/main" id="{2DDF396F-7879-EF47-B45B-8B81B1F02A6B}"/>
              </a:ext>
            </a:extLst>
          </p:cNvPr>
          <p:cNvPicPr>
            <a:picLocks noChangeAspect="1"/>
          </p:cNvPicPr>
          <p:nvPr/>
        </p:nvPicPr>
        <p:blipFill rotWithShape="1">
          <a:blip r:embed="rId2"/>
          <a:srcRect l="70034"/>
          <a:stretch/>
        </p:blipFill>
        <p:spPr>
          <a:xfrm>
            <a:off x="9113520" y="0"/>
            <a:ext cx="3078480" cy="6858000"/>
          </a:xfrm>
          <a:prstGeom prst="rect">
            <a:avLst/>
          </a:prstGeom>
        </p:spPr>
      </p:pic>
      <p:pic>
        <p:nvPicPr>
          <p:cNvPr id="12" name="Picture 11">
            <a:extLst>
              <a:ext uri="{FF2B5EF4-FFF2-40B4-BE49-F238E27FC236}">
                <a16:creationId xmlns:a16="http://schemas.microsoft.com/office/drawing/2014/main" id="{ACDB8E51-1164-884C-852B-E40ABB865A9E}"/>
              </a:ext>
            </a:extLst>
          </p:cNvPr>
          <p:cNvPicPr>
            <a:picLocks noChangeAspect="1"/>
          </p:cNvPicPr>
          <p:nvPr/>
        </p:nvPicPr>
        <p:blipFill>
          <a:blip r:embed="rId3"/>
          <a:stretch>
            <a:fillRect/>
          </a:stretch>
        </p:blipFill>
        <p:spPr>
          <a:xfrm>
            <a:off x="1076960" y="2858818"/>
            <a:ext cx="7020560" cy="1140363"/>
          </a:xfrm>
          <a:prstGeom prst="rect">
            <a:avLst/>
          </a:prstGeom>
        </p:spPr>
      </p:pic>
    </p:spTree>
    <p:extLst>
      <p:ext uri="{BB962C8B-B14F-4D97-AF65-F5344CB8AC3E}">
        <p14:creationId xmlns:p14="http://schemas.microsoft.com/office/powerpoint/2010/main" val="1911023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92008E-2A5C-3A49-BBA4-F824D94F5BD4}"/>
              </a:ext>
            </a:extLst>
          </p:cNvPr>
          <p:cNvSpPr/>
          <p:nvPr/>
        </p:nvSpPr>
        <p:spPr>
          <a:xfrm>
            <a:off x="0" y="0"/>
            <a:ext cx="3913632" cy="6858000"/>
          </a:xfrm>
          <a:prstGeom prst="rect">
            <a:avLst/>
          </a:prstGeom>
          <a:pattFill prst="pct5">
            <a:fgClr>
              <a:srgbClr val="71519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39AFAB1-C73C-BE43-8A3F-32FCAED96207}"/>
              </a:ext>
            </a:extLst>
          </p:cNvPr>
          <p:cNvSpPr txBox="1"/>
          <p:nvPr/>
        </p:nvSpPr>
        <p:spPr>
          <a:xfrm>
            <a:off x="4288536" y="482323"/>
            <a:ext cx="7324344"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Foreclosure Index</a:t>
            </a:r>
          </a:p>
        </p:txBody>
      </p:sp>
      <p:pic>
        <p:nvPicPr>
          <p:cNvPr id="7" name="Picture 6">
            <a:extLst>
              <a:ext uri="{FF2B5EF4-FFF2-40B4-BE49-F238E27FC236}">
                <a16:creationId xmlns:a16="http://schemas.microsoft.com/office/drawing/2014/main" id="{31E63F3D-8AFD-2C40-8213-5582F3C8DA5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45280" r="16706"/>
          <a:stretch/>
        </p:blipFill>
        <p:spPr>
          <a:xfrm>
            <a:off x="1" y="0"/>
            <a:ext cx="3913632" cy="6858000"/>
          </a:xfrm>
          <a:prstGeom prst="rect">
            <a:avLst/>
          </a:prstGeom>
        </p:spPr>
      </p:pic>
      <p:sp>
        <p:nvSpPr>
          <p:cNvPr id="8" name="Slide Number Placeholder 7">
            <a:extLst>
              <a:ext uri="{FF2B5EF4-FFF2-40B4-BE49-F238E27FC236}">
                <a16:creationId xmlns:a16="http://schemas.microsoft.com/office/drawing/2014/main" id="{D0FE784C-C93C-064D-BFAD-7DEE885F75CC}"/>
              </a:ext>
            </a:extLst>
          </p:cNvPr>
          <p:cNvSpPr>
            <a:spLocks noGrp="1"/>
          </p:cNvSpPr>
          <p:nvPr>
            <p:ph type="sldNum" sz="quarter" idx="12"/>
          </p:nvPr>
        </p:nvSpPr>
        <p:spPr/>
        <p:txBody>
          <a:bodyPr/>
          <a:lstStyle/>
          <a:p>
            <a:fld id="{476AAC42-F025-6F4A-812A-CAE76A37282A}" type="slidenum">
              <a:rPr lang="en-US" smtClean="0"/>
              <a:t>10</a:t>
            </a:fld>
            <a:endParaRPr lang="en-US" dirty="0"/>
          </a:p>
        </p:txBody>
      </p:sp>
      <p:sp>
        <p:nvSpPr>
          <p:cNvPr id="3" name="TextBox 2">
            <a:extLst>
              <a:ext uri="{FF2B5EF4-FFF2-40B4-BE49-F238E27FC236}">
                <a16:creationId xmlns:a16="http://schemas.microsoft.com/office/drawing/2014/main" id="{947DD22C-B99C-4DC1-BA8D-583A1FCB2C1C}"/>
              </a:ext>
            </a:extLst>
          </p:cNvPr>
          <p:cNvSpPr txBox="1"/>
          <p:nvPr/>
        </p:nvSpPr>
        <p:spPr>
          <a:xfrm>
            <a:off x="4288536" y="1518637"/>
            <a:ext cx="7528814" cy="4676793"/>
          </a:xfrm>
          <a:prstGeom prst="rect">
            <a:avLst/>
          </a:prstGeom>
          <a:noFill/>
        </p:spPr>
        <p:txBody>
          <a:bodyPr wrap="square" rtlCol="0">
            <a:spAutoFit/>
          </a:bodyPr>
          <a:lstStyle/>
          <a:p>
            <a:pPr marL="0" marR="0" algn="just">
              <a:lnSpc>
                <a:spcPct val="115000"/>
              </a:lnSpc>
              <a:spcBef>
                <a:spcPts val="0"/>
              </a:spcBef>
              <a:spcAft>
                <a:spcPts val="1000"/>
              </a:spcAft>
            </a:pPr>
            <a:r>
              <a:rPr lang="en-US" sz="1100" dirty="0">
                <a:effectLst/>
                <a:latin typeface="Arial" panose="020B0604020202020204" pitchFamily="34" charset="0"/>
                <a:ea typeface="Century Gothic" panose="020B0502020202020204" pitchFamily="34" charset="0"/>
                <a:cs typeface="Arial" panose="020B0604020202020204" pitchFamily="34" charset="0"/>
              </a:rPr>
              <a:t>The LegalShield Foreclosure Index rose in March to the highest level in a year. While foreclosure activity has been gradually normalizing to pre-pandemic trends after the expiration of government support, it remains well-below historic level</a:t>
            </a:r>
            <a:r>
              <a:rPr lang="en-US" sz="1100" dirty="0">
                <a:latin typeface="Arial" panose="020B0604020202020204" pitchFamily="34" charset="0"/>
                <a:ea typeface="Century Gothic" panose="020B0502020202020204" pitchFamily="34" charset="0"/>
                <a:cs typeface="Arial" panose="020B0604020202020204" pitchFamily="34" charset="0"/>
              </a:rPr>
              <a:t>s.</a:t>
            </a:r>
            <a:endParaRPr lang="en-US" sz="1100" dirty="0">
              <a:effectLst/>
              <a:latin typeface="Arial" panose="020B0604020202020204" pitchFamily="34" charset="0"/>
              <a:ea typeface="Century Gothic" panose="020B0502020202020204" pitchFamily="34" charset="0"/>
              <a:cs typeface="Arial" panose="020B0604020202020204" pitchFamily="34" charset="0"/>
            </a:endParaRPr>
          </a:p>
          <a:p>
            <a:pPr marL="0" marR="0" algn="just">
              <a:lnSpc>
                <a:spcPct val="115000"/>
              </a:lnSpc>
              <a:spcBef>
                <a:spcPts val="0"/>
              </a:spcBef>
              <a:spcAft>
                <a:spcPts val="1000"/>
              </a:spcAft>
            </a:pPr>
            <a:r>
              <a:rPr lang="en-US" sz="1100" dirty="0">
                <a:effectLst/>
                <a:latin typeface="Arial" panose="020B0604020202020204" pitchFamily="34" charset="0"/>
                <a:ea typeface="Century Gothic" panose="020B0502020202020204" pitchFamily="34" charset="0"/>
                <a:cs typeface="Arial" panose="020B0604020202020204" pitchFamily="34" charset="0"/>
              </a:rPr>
              <a:t>The LegalShield Foreclosure Index </a:t>
            </a:r>
            <a:r>
              <a:rPr lang="en-US" sz="1100" dirty="0">
                <a:latin typeface="Arial" panose="020B0604020202020204" pitchFamily="34" charset="0"/>
                <a:ea typeface="Century Gothic" panose="020B0502020202020204" pitchFamily="34" charset="0"/>
                <a:cs typeface="Arial" panose="020B0604020202020204" pitchFamily="34" charset="0"/>
              </a:rPr>
              <a:t>rose</a:t>
            </a:r>
            <a:r>
              <a:rPr lang="en-US" sz="1100" dirty="0">
                <a:effectLst/>
                <a:latin typeface="Arial" panose="020B0604020202020204" pitchFamily="34" charset="0"/>
                <a:ea typeface="Century Gothic" panose="020B0502020202020204" pitchFamily="34" charset="0"/>
                <a:cs typeface="Arial" panose="020B0604020202020204" pitchFamily="34" charset="0"/>
              </a:rPr>
              <a:t> (worsened) 1.0 point to 38.5 in March, the third straight monthly increase. Meanwhile, ATTOM reports that 25,833 properties had foreclosure filings in February, up 11% M/M and 129% higher than a year ago.</a:t>
            </a:r>
          </a:p>
          <a:p>
            <a:pPr marL="0" marR="0" algn="just">
              <a:lnSpc>
                <a:spcPct val="115000"/>
              </a:lnSpc>
              <a:spcBef>
                <a:spcPts val="0"/>
              </a:spcBef>
              <a:spcAft>
                <a:spcPts val="1000"/>
              </a:spcAft>
            </a:pPr>
            <a:r>
              <a:rPr lang="en-US" sz="1100" dirty="0">
                <a:latin typeface="Arial" panose="020B0604020202020204" pitchFamily="34" charset="0"/>
                <a:ea typeface="Century Gothic" panose="020B0502020202020204" pitchFamily="34" charset="0"/>
                <a:cs typeface="Arial" panose="020B0604020202020204" pitchFamily="34" charset="0"/>
              </a:rPr>
              <a:t>Foreclosure and mortgage delinquency levels fell to historic lows during the pandemic due to the foreclosure moratorium, forbearance plans, and other mortgage repayment support offered by both the federal government and private lenders. For example, </a:t>
            </a:r>
            <a:r>
              <a:rPr lang="en-US" sz="1100" dirty="0">
                <a:latin typeface="Arial" panose="020B0604020202020204" pitchFamily="34" charset="0"/>
                <a:ea typeface="Century Gothic" panose="020B0502020202020204" pitchFamily="34" charset="0"/>
                <a:cs typeface="Arial" panose="020B0604020202020204" pitchFamily="34" charset="0"/>
                <a:hlinkClick r:id="rId5"/>
              </a:rPr>
              <a:t>CoreLogic</a:t>
            </a:r>
            <a:r>
              <a:rPr lang="en-US" sz="1100" dirty="0">
                <a:latin typeface="Arial" panose="020B0604020202020204" pitchFamily="34" charset="0"/>
                <a:ea typeface="Century Gothic" panose="020B0502020202020204" pitchFamily="34" charset="0"/>
                <a:cs typeface="Arial" panose="020B0604020202020204" pitchFamily="34" charset="0"/>
              </a:rPr>
              <a:t> reports that at the end of 2021, the share of homes that had late payments or were in foreclosure dropped to the lowest level since the series began in 1999. While most borrowers who entered  forbearance during the pandemic have since caught up with their payments, foreclosure activity has risen in recent months. This increase could be simply the result of a normalization of foreclosure activity rather than an ominous early indication of a looming foreclosure wave. Indeed, the </a:t>
            </a:r>
            <a:r>
              <a:rPr lang="en-US" sz="1100" dirty="0">
                <a:latin typeface="Arial" panose="020B0604020202020204" pitchFamily="34" charset="0"/>
                <a:ea typeface="Century Gothic" panose="020B0502020202020204" pitchFamily="34" charset="0"/>
                <a:cs typeface="Arial" panose="020B0604020202020204" pitchFamily="34" charset="0"/>
                <a:hlinkClick r:id="rId6"/>
              </a:rPr>
              <a:t>Philadelphia Fed</a:t>
            </a:r>
            <a:r>
              <a:rPr lang="en-US" sz="1100" dirty="0">
                <a:latin typeface="Arial" panose="020B0604020202020204" pitchFamily="34" charset="0"/>
                <a:ea typeface="Century Gothic" panose="020B0502020202020204" pitchFamily="34" charset="0"/>
                <a:cs typeface="Arial" panose="020B0604020202020204" pitchFamily="34" charset="0"/>
              </a:rPr>
              <a:t> estimates that of mortgages that are seriously delinquent and never entered forbearance or loss mitigation, 60% originated before 2009 — suggesting that many seriously delinquent borrowers were struggling well before the pandemic.</a:t>
            </a:r>
          </a:p>
          <a:p>
            <a:pPr marL="0" marR="0" algn="just">
              <a:lnSpc>
                <a:spcPct val="115000"/>
              </a:lnSpc>
              <a:spcBef>
                <a:spcPts val="0"/>
              </a:spcBef>
              <a:spcAft>
                <a:spcPts val="1000"/>
              </a:spcAft>
            </a:pPr>
            <a:r>
              <a:rPr lang="en-US" sz="1100" dirty="0">
                <a:latin typeface="Arial" panose="020B0604020202020204" pitchFamily="34" charset="0"/>
                <a:ea typeface="Century Gothic" panose="020B0502020202020204" pitchFamily="34" charset="0"/>
                <a:cs typeface="Arial" panose="020B0604020202020204" pitchFamily="34" charset="0"/>
              </a:rPr>
              <a:t>Still, even struggling borrowers are benefitting from a robust housing market that has driven the value of homes steadily higher. Per </a:t>
            </a:r>
            <a:r>
              <a:rPr lang="en-US" sz="1100" dirty="0">
                <a:latin typeface="Arial" panose="020B0604020202020204" pitchFamily="34" charset="0"/>
                <a:ea typeface="Century Gothic" panose="020B0502020202020204" pitchFamily="34" charset="0"/>
                <a:cs typeface="Arial" panose="020B0604020202020204" pitchFamily="34" charset="0"/>
                <a:hlinkClick r:id="rId7"/>
              </a:rPr>
              <a:t>CoreLogic</a:t>
            </a:r>
            <a:r>
              <a:rPr lang="en-US" sz="1100" dirty="0">
                <a:latin typeface="Arial" panose="020B0604020202020204" pitchFamily="34" charset="0"/>
                <a:ea typeface="Century Gothic" panose="020B0502020202020204" pitchFamily="34" charset="0"/>
                <a:cs typeface="Arial" panose="020B0604020202020204" pitchFamily="34" charset="0"/>
              </a:rPr>
              <a:t>, U.S. mortgage borrowers saw their equity increase by nearly 30% in Q4 compared to a year prior, translating to an average gain of about $55K per borrower. </a:t>
            </a:r>
          </a:p>
          <a:p>
            <a:pPr marL="0" marR="0" algn="just">
              <a:lnSpc>
                <a:spcPct val="115000"/>
              </a:lnSpc>
              <a:spcBef>
                <a:spcPts val="0"/>
              </a:spcBef>
              <a:spcAft>
                <a:spcPts val="1000"/>
              </a:spcAft>
            </a:pPr>
            <a:r>
              <a:rPr lang="en-US" sz="1100" dirty="0">
                <a:latin typeface="Arial" panose="020B0604020202020204" pitchFamily="34" charset="0"/>
                <a:ea typeface="Century Gothic" panose="020B0502020202020204" pitchFamily="34" charset="0"/>
                <a:cs typeface="Arial" panose="020B0604020202020204" pitchFamily="34" charset="0"/>
              </a:rPr>
              <a:t>The combination of rising home prices and a strong labor market reduce the likelihood of a sharp increase in foreclosure activity in the near term. Instead, LegalShield data suggest that a slow and steady rise in foreclosure starts is a more likely outcome. </a:t>
            </a:r>
            <a:endParaRPr lang="en-US" sz="1100" dirty="0">
              <a:effectLst/>
              <a:latin typeface="Arial" panose="020B0604020202020204" pitchFamily="34" charset="0"/>
              <a:ea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896266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6">
            <a:extLst>
              <a:ext uri="{FF2B5EF4-FFF2-40B4-BE49-F238E27FC236}">
                <a16:creationId xmlns:a16="http://schemas.microsoft.com/office/drawing/2014/main" id="{E82FD7C4-D251-4DD5-B410-818992C566EC}"/>
              </a:ext>
            </a:extLst>
          </p:cNvPr>
          <p:cNvGraphicFramePr>
            <a:graphicFrameLocks noGrp="1"/>
          </p:cNvGraphicFramePr>
          <p:nvPr/>
        </p:nvGraphicFramePr>
        <p:xfrm>
          <a:off x="529654" y="2256769"/>
          <a:ext cx="6671129" cy="3534663"/>
        </p:xfrm>
        <a:graphic>
          <a:graphicData uri="http://schemas.openxmlformats.org/drawingml/2006/table">
            <a:tbl>
              <a:tblPr firstRow="1" bandRow="1">
                <a:tableStyleId>{5C22544A-7EE6-4342-B048-85BDC9FD1C3A}</a:tableStyleId>
              </a:tblPr>
              <a:tblGrid>
                <a:gridCol w="6671129">
                  <a:extLst>
                    <a:ext uri="{9D8B030D-6E8A-4147-A177-3AD203B41FA5}">
                      <a16:colId xmlns:a16="http://schemas.microsoft.com/office/drawing/2014/main" val="3319403820"/>
                    </a:ext>
                  </a:extLst>
                </a:gridCol>
              </a:tblGrid>
              <a:tr h="3265315">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648339880"/>
                  </a:ext>
                </a:extLst>
              </a:tr>
              <a:tr h="269348">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2D3D5"/>
                    </a:solidFill>
                  </a:tcPr>
                </a:tc>
                <a:extLst>
                  <a:ext uri="{0D108BD9-81ED-4DB2-BD59-A6C34878D82A}">
                    <a16:rowId xmlns:a16="http://schemas.microsoft.com/office/drawing/2014/main" val="2920815311"/>
                  </a:ext>
                </a:extLst>
              </a:tr>
            </a:tbl>
          </a:graphicData>
        </a:graphic>
      </p:graphicFrame>
      <p:graphicFrame>
        <p:nvGraphicFramePr>
          <p:cNvPr id="28" name="Table 6">
            <a:extLst>
              <a:ext uri="{FF2B5EF4-FFF2-40B4-BE49-F238E27FC236}">
                <a16:creationId xmlns:a16="http://schemas.microsoft.com/office/drawing/2014/main" id="{5A339AEC-CA71-4915-9238-009DAAD02540}"/>
              </a:ext>
            </a:extLst>
          </p:cNvPr>
          <p:cNvGraphicFramePr>
            <a:graphicFrameLocks noGrp="1"/>
          </p:cNvGraphicFramePr>
          <p:nvPr/>
        </p:nvGraphicFramePr>
        <p:xfrm>
          <a:off x="7484882" y="2256770"/>
          <a:ext cx="4389120" cy="3534663"/>
        </p:xfrm>
        <a:graphic>
          <a:graphicData uri="http://schemas.openxmlformats.org/drawingml/2006/table">
            <a:tbl>
              <a:tblPr firstRow="1" bandRow="1">
                <a:tableStyleId>{5C22544A-7EE6-4342-B048-85BDC9FD1C3A}</a:tableStyleId>
              </a:tblPr>
              <a:tblGrid>
                <a:gridCol w="4389120">
                  <a:extLst>
                    <a:ext uri="{9D8B030D-6E8A-4147-A177-3AD203B41FA5}">
                      <a16:colId xmlns:a16="http://schemas.microsoft.com/office/drawing/2014/main" val="3319403820"/>
                    </a:ext>
                  </a:extLst>
                </a:gridCol>
              </a:tblGrid>
              <a:tr h="3266479">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648339880"/>
                  </a:ext>
                </a:extLst>
              </a:tr>
              <a:tr h="268184">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2D3D5"/>
                    </a:solidFill>
                  </a:tcPr>
                </a:tc>
                <a:extLst>
                  <a:ext uri="{0D108BD9-81ED-4DB2-BD59-A6C34878D82A}">
                    <a16:rowId xmlns:a16="http://schemas.microsoft.com/office/drawing/2014/main" val="3488302366"/>
                  </a:ext>
                </a:extLst>
              </a:tr>
            </a:tbl>
          </a:graphicData>
        </a:graphic>
      </p:graphicFrame>
      <p:sp>
        <p:nvSpPr>
          <p:cNvPr id="20" name="Rectangle 19">
            <a:extLst>
              <a:ext uri="{FF2B5EF4-FFF2-40B4-BE49-F238E27FC236}">
                <a16:creationId xmlns:a16="http://schemas.microsoft.com/office/drawing/2014/main" id="{8D3B5C54-89F8-4A45-B572-156DBE50EF0A}"/>
              </a:ext>
            </a:extLst>
          </p:cNvPr>
          <p:cNvSpPr/>
          <p:nvPr/>
        </p:nvSpPr>
        <p:spPr>
          <a:xfrm>
            <a:off x="2349500" y="1901396"/>
            <a:ext cx="3304680" cy="3820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0000"/>
                </a:solidFill>
                <a:latin typeface="Lucida Bright" panose="02040602050505020304" pitchFamily="18" charset="0"/>
              </a:rPr>
              <a:t>Historical Trend Over Past 16 Years</a:t>
            </a:r>
            <a:endParaRPr lang="en-US" sz="1200" dirty="0">
              <a:solidFill>
                <a:srgbClr val="000000"/>
              </a:solidFill>
              <a:latin typeface="Lucida Bright" panose="02040602050505020304" pitchFamily="18" charset="0"/>
            </a:endParaRPr>
          </a:p>
        </p:txBody>
      </p:sp>
      <p:sp>
        <p:nvSpPr>
          <p:cNvPr id="25" name="Rectangle 24">
            <a:extLst>
              <a:ext uri="{FF2B5EF4-FFF2-40B4-BE49-F238E27FC236}">
                <a16:creationId xmlns:a16="http://schemas.microsoft.com/office/drawing/2014/main" id="{3B77F693-54C9-4462-AD17-4E8DD1121124}"/>
              </a:ext>
            </a:extLst>
          </p:cNvPr>
          <p:cNvSpPr/>
          <p:nvPr/>
        </p:nvSpPr>
        <p:spPr>
          <a:xfrm>
            <a:off x="8027102" y="1897497"/>
            <a:ext cx="3304680" cy="3820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ysClr val="windowText" lastClr="000000"/>
                </a:solidFill>
                <a:latin typeface="Lucida Bright" panose="02040602050505020304" pitchFamily="18" charset="77"/>
              </a:rPr>
              <a:t>Movement Over Past 12 Months </a:t>
            </a:r>
          </a:p>
        </p:txBody>
      </p:sp>
      <p:sp>
        <p:nvSpPr>
          <p:cNvPr id="4" name="Slide Number Placeholder 3">
            <a:extLst>
              <a:ext uri="{FF2B5EF4-FFF2-40B4-BE49-F238E27FC236}">
                <a16:creationId xmlns:a16="http://schemas.microsoft.com/office/drawing/2014/main" id="{2434E433-E28B-E643-910F-0C1001E84CF9}"/>
              </a:ext>
            </a:extLst>
          </p:cNvPr>
          <p:cNvSpPr>
            <a:spLocks noGrp="1"/>
          </p:cNvSpPr>
          <p:nvPr>
            <p:ph type="sldNum" sz="quarter" idx="12"/>
          </p:nvPr>
        </p:nvSpPr>
        <p:spPr/>
        <p:txBody>
          <a:bodyPr/>
          <a:lstStyle/>
          <a:p>
            <a:fld id="{476AAC42-F025-6F4A-812A-CAE76A37282A}" type="slidenum">
              <a:rPr lang="en-US" smtClean="0"/>
              <a:t>11</a:t>
            </a:fld>
            <a:endParaRPr lang="en-US"/>
          </a:p>
        </p:txBody>
      </p:sp>
      <p:graphicFrame>
        <p:nvGraphicFramePr>
          <p:cNvPr id="16" name="Chart 15">
            <a:extLst>
              <a:ext uri="{FF2B5EF4-FFF2-40B4-BE49-F238E27FC236}">
                <a16:creationId xmlns:a16="http://schemas.microsoft.com/office/drawing/2014/main" id="{95AB1986-0ACA-46F4-B44F-8A47B8CFBD1A}"/>
              </a:ext>
            </a:extLst>
          </p:cNvPr>
          <p:cNvGraphicFramePr/>
          <p:nvPr>
            <p:extLst>
              <p:ext uri="{D42A27DB-BD31-4B8C-83A1-F6EECF244321}">
                <p14:modId xmlns:p14="http://schemas.microsoft.com/office/powerpoint/2010/main" val="2501283785"/>
              </p:ext>
            </p:extLst>
          </p:nvPr>
        </p:nvGraphicFramePr>
        <p:xfrm>
          <a:off x="469900" y="2406543"/>
          <a:ext cx="6671129" cy="3527733"/>
        </p:xfrm>
        <a:graphic>
          <a:graphicData uri="http://schemas.openxmlformats.org/drawingml/2006/chart">
            <c:chart xmlns:c="http://schemas.openxmlformats.org/drawingml/2006/chart" xmlns:r="http://schemas.openxmlformats.org/officeDocument/2006/relationships" r:id="rId2"/>
          </a:graphicData>
        </a:graphic>
      </p:graphicFrame>
      <p:pic>
        <p:nvPicPr>
          <p:cNvPr id="18" name="Picture 17" descr="Graphical user interface, application&#10;&#10;Description automatically generated">
            <a:extLst>
              <a:ext uri="{FF2B5EF4-FFF2-40B4-BE49-F238E27FC236}">
                <a16:creationId xmlns:a16="http://schemas.microsoft.com/office/drawing/2014/main" id="{90D58068-B0AF-4381-A1B8-137BA384FEC4}"/>
              </a:ext>
            </a:extLst>
          </p:cNvPr>
          <p:cNvPicPr>
            <a:picLocks noChangeAspect="1"/>
          </p:cNvPicPr>
          <p:nvPr/>
        </p:nvPicPr>
        <p:blipFill rotWithShape="1">
          <a:blip r:embed="rId3"/>
          <a:srcRect r="78581" b="82978"/>
          <a:stretch/>
        </p:blipFill>
        <p:spPr>
          <a:xfrm>
            <a:off x="82369" y="952299"/>
            <a:ext cx="2681911" cy="904226"/>
          </a:xfrm>
          <a:prstGeom prst="rect">
            <a:avLst/>
          </a:prstGeom>
        </p:spPr>
      </p:pic>
      <p:sp>
        <p:nvSpPr>
          <p:cNvPr id="2" name="TextBox 1">
            <a:extLst>
              <a:ext uri="{FF2B5EF4-FFF2-40B4-BE49-F238E27FC236}">
                <a16:creationId xmlns:a16="http://schemas.microsoft.com/office/drawing/2014/main" id="{41B4667B-D90D-4F68-9615-E4A9C74E3D40}"/>
              </a:ext>
            </a:extLst>
          </p:cNvPr>
          <p:cNvSpPr txBox="1"/>
          <p:nvPr/>
        </p:nvSpPr>
        <p:spPr>
          <a:xfrm>
            <a:off x="4647202" y="1196280"/>
            <a:ext cx="3479800" cy="307777"/>
          </a:xfrm>
          <a:prstGeom prst="rect">
            <a:avLst/>
          </a:prstGeom>
          <a:noFill/>
        </p:spPr>
        <p:txBody>
          <a:bodyPr wrap="square" rtlCol="0">
            <a:spAutoFit/>
          </a:bodyPr>
          <a:lstStyle/>
          <a:p>
            <a:pPr algn="ctr"/>
            <a:r>
              <a:rPr lang="en-US" sz="1400" b="1" dirty="0">
                <a:latin typeface="Lucida Bright" panose="02040602050505020304" pitchFamily="18" charset="0"/>
              </a:rPr>
              <a:t>Foreclosure Index</a:t>
            </a:r>
          </a:p>
        </p:txBody>
      </p:sp>
      <p:grpSp>
        <p:nvGrpSpPr>
          <p:cNvPr id="6" name="Group 5">
            <a:extLst>
              <a:ext uri="{FF2B5EF4-FFF2-40B4-BE49-F238E27FC236}">
                <a16:creationId xmlns:a16="http://schemas.microsoft.com/office/drawing/2014/main" id="{89050029-3E68-468E-A9E0-A32CEAD4C964}"/>
              </a:ext>
            </a:extLst>
          </p:cNvPr>
          <p:cNvGrpSpPr/>
          <p:nvPr/>
        </p:nvGrpSpPr>
        <p:grpSpPr>
          <a:xfrm>
            <a:off x="4355306" y="3006544"/>
            <a:ext cx="2147158" cy="307777"/>
            <a:chOff x="3421225" y="2582490"/>
            <a:chExt cx="2147158" cy="307777"/>
          </a:xfrm>
        </p:grpSpPr>
        <p:sp>
          <p:nvSpPr>
            <p:cNvPr id="27" name="TextBox 26">
              <a:extLst>
                <a:ext uri="{FF2B5EF4-FFF2-40B4-BE49-F238E27FC236}">
                  <a16:creationId xmlns:a16="http://schemas.microsoft.com/office/drawing/2014/main" id="{54DEB54D-158C-4518-975E-A43FBA52AD8B}"/>
                </a:ext>
              </a:extLst>
            </p:cNvPr>
            <p:cNvSpPr txBox="1"/>
            <p:nvPr/>
          </p:nvSpPr>
          <p:spPr>
            <a:xfrm>
              <a:off x="3524120" y="2582490"/>
              <a:ext cx="2044263" cy="307777"/>
            </a:xfrm>
            <a:prstGeom prst="rect">
              <a:avLst/>
            </a:prstGeom>
            <a:noFill/>
          </p:spPr>
          <p:txBody>
            <a:bodyPr wrap="square" numCol="1" rtlCol="0">
              <a:spAutoFit/>
            </a:bodyPr>
            <a:lstStyle/>
            <a:p>
              <a:r>
                <a:rPr lang="en-US" sz="700" dirty="0">
                  <a:solidFill>
                    <a:schemeClr val="bg1">
                      <a:lumMod val="50000"/>
                    </a:schemeClr>
                  </a:solidFill>
                  <a:latin typeface="Arial" panose="020B0604020202020204" pitchFamily="34" charset="0"/>
                  <a:cs typeface="Arial" panose="020B0604020202020204" pitchFamily="34" charset="0"/>
                </a:rPr>
                <a:t>Foreclosure Starts</a:t>
              </a:r>
            </a:p>
            <a:p>
              <a:r>
                <a:rPr lang="en-US" sz="700" dirty="0">
                  <a:solidFill>
                    <a:schemeClr val="bg1">
                      <a:lumMod val="50000"/>
                    </a:schemeClr>
                  </a:solidFill>
                  <a:latin typeface="Arial" panose="020B0604020202020204" pitchFamily="34" charset="0"/>
                  <a:cs typeface="Arial" panose="020B0604020202020204" pitchFamily="34" charset="0"/>
                </a:rPr>
                <a:t>(Right Axis; Percent of Mortgages)</a:t>
              </a:r>
            </a:p>
          </p:txBody>
        </p:sp>
        <p:sp>
          <p:nvSpPr>
            <p:cNvPr id="3" name="Oval 2">
              <a:extLst>
                <a:ext uri="{FF2B5EF4-FFF2-40B4-BE49-F238E27FC236}">
                  <a16:creationId xmlns:a16="http://schemas.microsoft.com/office/drawing/2014/main" id="{5698FB9E-4E5A-48A0-B2B6-619353B91A70}"/>
                </a:ext>
              </a:extLst>
            </p:cNvPr>
            <p:cNvSpPr/>
            <p:nvPr/>
          </p:nvSpPr>
          <p:spPr>
            <a:xfrm>
              <a:off x="3421225" y="2653064"/>
              <a:ext cx="80072" cy="83314"/>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BCEAB2E6-8521-48D9-8ABA-C8D9C256304E}"/>
              </a:ext>
            </a:extLst>
          </p:cNvPr>
          <p:cNvGrpSpPr/>
          <p:nvPr/>
        </p:nvGrpSpPr>
        <p:grpSpPr>
          <a:xfrm>
            <a:off x="2349500" y="4936959"/>
            <a:ext cx="2120588" cy="307777"/>
            <a:chOff x="2508597" y="4424030"/>
            <a:chExt cx="2120588" cy="307777"/>
          </a:xfrm>
        </p:grpSpPr>
        <p:sp>
          <p:nvSpPr>
            <p:cNvPr id="24" name="TextBox 23">
              <a:extLst>
                <a:ext uri="{FF2B5EF4-FFF2-40B4-BE49-F238E27FC236}">
                  <a16:creationId xmlns:a16="http://schemas.microsoft.com/office/drawing/2014/main" id="{5E33064D-BD92-4170-B72D-1DE3EC6940BD}"/>
                </a:ext>
              </a:extLst>
            </p:cNvPr>
            <p:cNvSpPr txBox="1"/>
            <p:nvPr/>
          </p:nvSpPr>
          <p:spPr>
            <a:xfrm>
              <a:off x="2584922" y="4424030"/>
              <a:ext cx="2044263" cy="307777"/>
            </a:xfrm>
            <a:prstGeom prst="rect">
              <a:avLst/>
            </a:prstGeom>
            <a:noFill/>
          </p:spPr>
          <p:txBody>
            <a:bodyPr wrap="square" numCol="1" rtlCol="0">
              <a:spAutoFit/>
            </a:bodyPr>
            <a:lstStyle/>
            <a:p>
              <a:r>
                <a:rPr lang="en-US" sz="700" dirty="0">
                  <a:solidFill>
                    <a:schemeClr val="bg1">
                      <a:lumMod val="50000"/>
                    </a:schemeClr>
                  </a:solidFill>
                  <a:latin typeface="Arial" panose="020B0604020202020204" pitchFamily="34" charset="0"/>
                  <a:cs typeface="Arial" panose="020B0604020202020204" pitchFamily="34" charset="0"/>
                </a:rPr>
                <a:t>Foreclosure Index</a:t>
              </a:r>
            </a:p>
            <a:p>
              <a:r>
                <a:rPr lang="en-US" sz="700" dirty="0">
                  <a:solidFill>
                    <a:schemeClr val="bg1">
                      <a:lumMod val="50000"/>
                    </a:schemeClr>
                  </a:solidFill>
                  <a:latin typeface="Arial" panose="020B0604020202020204" pitchFamily="34" charset="0"/>
                  <a:cs typeface="Arial" panose="020B0604020202020204" pitchFamily="34" charset="0"/>
                </a:rPr>
                <a:t>(Left Axis; Jan. 2002 =100)</a:t>
              </a:r>
              <a:endParaRPr lang="en-US" sz="800" dirty="0">
                <a:solidFill>
                  <a:schemeClr val="bg1">
                    <a:lumMod val="50000"/>
                  </a:schemeClr>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F0872059-B902-4F23-B74D-BC43F0F38608}"/>
                </a:ext>
              </a:extLst>
            </p:cNvPr>
            <p:cNvSpPr/>
            <p:nvPr/>
          </p:nvSpPr>
          <p:spPr>
            <a:xfrm>
              <a:off x="2508597" y="4495597"/>
              <a:ext cx="76325" cy="82321"/>
            </a:xfrm>
            <a:prstGeom prst="ellipse">
              <a:avLst/>
            </a:prstGeom>
            <a:solidFill>
              <a:srgbClr val="7138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3" name="Chart 22">
            <a:extLst>
              <a:ext uri="{FF2B5EF4-FFF2-40B4-BE49-F238E27FC236}">
                <a16:creationId xmlns:a16="http://schemas.microsoft.com/office/drawing/2014/main" id="{D679F1F3-3D8D-4D1C-BDE4-701ACF8E8FC6}"/>
              </a:ext>
            </a:extLst>
          </p:cNvPr>
          <p:cNvGraphicFramePr/>
          <p:nvPr>
            <p:extLst>
              <p:ext uri="{D42A27DB-BD31-4B8C-83A1-F6EECF244321}">
                <p14:modId xmlns:p14="http://schemas.microsoft.com/office/powerpoint/2010/main" val="397838940"/>
              </p:ext>
            </p:extLst>
          </p:nvPr>
        </p:nvGraphicFramePr>
        <p:xfrm>
          <a:off x="7484882" y="2377968"/>
          <a:ext cx="4389120" cy="34386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95352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92008E-2A5C-3A49-BBA4-F824D94F5BD4}"/>
              </a:ext>
            </a:extLst>
          </p:cNvPr>
          <p:cNvSpPr/>
          <p:nvPr/>
        </p:nvSpPr>
        <p:spPr>
          <a:xfrm>
            <a:off x="0" y="0"/>
            <a:ext cx="3913632" cy="6858000"/>
          </a:xfrm>
          <a:prstGeom prst="rect">
            <a:avLst/>
          </a:prstGeom>
          <a:pattFill prst="pct5">
            <a:fgClr>
              <a:srgbClr val="71519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0DE740B-46F1-F944-A4ED-571ADAE09E3A}"/>
              </a:ext>
            </a:extLst>
          </p:cNvPr>
          <p:cNvSpPr txBox="1"/>
          <p:nvPr/>
        </p:nvSpPr>
        <p:spPr>
          <a:xfrm>
            <a:off x="4288536" y="1460058"/>
            <a:ext cx="7674864" cy="4638514"/>
          </a:xfrm>
          <a:prstGeom prst="rect">
            <a:avLst/>
          </a:prstGeom>
          <a:noFill/>
        </p:spPr>
        <p:txBody>
          <a:bodyPr wrap="square" rtlCol="0">
            <a:spAutoFit/>
          </a:bodyPr>
          <a:lstStyle/>
          <a:p>
            <a:pPr>
              <a:lnSpc>
                <a:spcPts val="1640"/>
              </a:lnSpc>
              <a:spcAft>
                <a:spcPts val="900"/>
              </a:spcAft>
            </a:pPr>
            <a:r>
              <a:rPr lang="en-US" sz="1100" dirty="0">
                <a:latin typeface="Arial" panose="020B0604020202020204" pitchFamily="34" charset="0"/>
                <a:cs typeface="Arial" panose="020B0604020202020204" pitchFamily="34" charset="0"/>
              </a:rPr>
              <a:t>The LegalShield Housing Construction Index rose in March after declining for three months. High demand and a significant backlog of homes waiting to be built have sustained construction activity, although supply chain disruptions and rising construction costs are tempering homebuilder optimism.</a:t>
            </a:r>
          </a:p>
          <a:p>
            <a:pPr>
              <a:lnSpc>
                <a:spcPts val="1640"/>
              </a:lnSpc>
              <a:spcAft>
                <a:spcPts val="900"/>
              </a:spcAft>
            </a:pPr>
            <a:r>
              <a:rPr lang="en-US" sz="1100" dirty="0">
                <a:latin typeface="Arial" panose="020B0604020202020204" pitchFamily="34" charset="0"/>
                <a:cs typeface="Arial" panose="020B0604020202020204" pitchFamily="34" charset="0"/>
              </a:rPr>
              <a:t>The LegalShield Housing Construction Index increased 4.2 points to 136.5 in March. Meanwhile, housing starts rose 6.8% in February and were 22% above year-ago levels, marking the fastest growth since 2006. Housing construction rebounded strongly following weather- and Omicron-related impediments in January.</a:t>
            </a:r>
          </a:p>
          <a:p>
            <a:pPr>
              <a:lnSpc>
                <a:spcPts val="1640"/>
              </a:lnSpc>
              <a:spcAft>
                <a:spcPts val="900"/>
              </a:spcAft>
            </a:pPr>
            <a:r>
              <a:rPr lang="en-US" sz="1100" dirty="0">
                <a:latin typeface="Arial" panose="020B0604020202020204" pitchFamily="34" charset="0"/>
                <a:cs typeface="Arial" panose="020B0604020202020204" pitchFamily="34" charset="0"/>
              </a:rPr>
              <a:t>Housing construction has soared since the beginning of the pandemic given strong housing demand and low inventories, though it has been hampered recently by supply chain constraints, high materials costs, and skilled worker shortages. Homebuilding activity is shifting toward rural markets due to high prices in urban and suburban areas, increased demand for less-populated areas, and a shortage of buildable lots: according to the </a:t>
            </a:r>
            <a:r>
              <a:rPr lang="en-US" sz="1100" dirty="0">
                <a:latin typeface="Arial" panose="020B0604020202020204" pitchFamily="34" charset="0"/>
                <a:cs typeface="Arial" panose="020B0604020202020204" pitchFamily="34" charset="0"/>
                <a:hlinkClick r:id="rId2"/>
              </a:rPr>
              <a:t>National Association of Home Builders</a:t>
            </a:r>
            <a:r>
              <a:rPr lang="en-US" sz="1100" dirty="0">
                <a:latin typeface="Arial" panose="020B0604020202020204" pitchFamily="34" charset="0"/>
                <a:cs typeface="Arial" panose="020B0604020202020204" pitchFamily="34" charset="0"/>
              </a:rPr>
              <a:t>, one-in-six new homes is being constructed in a rural area as of Q4 2021, a greater share than the rural U.S. population. Strong construction activity will likely continue: the number of homes authorized for construction but not yet started remained near a five-decade high as of February.</a:t>
            </a:r>
          </a:p>
          <a:p>
            <a:pPr>
              <a:lnSpc>
                <a:spcPts val="1640"/>
              </a:lnSpc>
              <a:spcAft>
                <a:spcPts val="900"/>
              </a:spcAft>
            </a:pPr>
            <a:r>
              <a:rPr lang="en-US" sz="1100" dirty="0">
                <a:latin typeface="Arial" panose="020B0604020202020204" pitchFamily="34" charset="0"/>
                <a:cs typeface="Arial" panose="020B0604020202020204" pitchFamily="34" charset="0"/>
              </a:rPr>
              <a:t>Despite the persistent supply-demand imbalance that is fueling new home construction, homebuilder confidence has been tempered by increased costs and supply chain delays. The </a:t>
            </a:r>
            <a:r>
              <a:rPr lang="en-US" sz="1100" dirty="0">
                <a:latin typeface="Arial" panose="020B0604020202020204" pitchFamily="34" charset="0"/>
                <a:cs typeface="Arial" panose="020B0604020202020204" pitchFamily="34" charset="0"/>
                <a:hlinkClick r:id="rId3"/>
              </a:rPr>
              <a:t>NAHB/Wells Fargo Housing Market Index</a:t>
            </a:r>
            <a:r>
              <a:rPr lang="en-US" sz="1100" dirty="0">
                <a:latin typeface="Arial" panose="020B0604020202020204" pitchFamily="34" charset="0"/>
                <a:cs typeface="Arial" panose="020B0604020202020204" pitchFamily="34" charset="0"/>
              </a:rPr>
              <a:t> dipped for the third straight month in March to the lowest level in six months. </a:t>
            </a:r>
            <a:r>
              <a:rPr lang="en-US" sz="1100" dirty="0">
                <a:latin typeface="Arial" panose="020B0604020202020204" pitchFamily="34" charset="0"/>
                <a:cs typeface="Arial" panose="020B0604020202020204" pitchFamily="34" charset="0"/>
                <a:hlinkClick r:id="rId4"/>
              </a:rPr>
              <a:t>Construction costs</a:t>
            </a:r>
            <a:r>
              <a:rPr lang="en-US" sz="1100" dirty="0">
                <a:latin typeface="Arial" panose="020B0604020202020204" pitchFamily="34" charset="0"/>
                <a:cs typeface="Arial" panose="020B0604020202020204" pitchFamily="34" charset="0"/>
              </a:rPr>
              <a:t> have increased 20% from a year ago, and supply chain issues exacerbated by geopolitical tensions have stalled many home completions. Indeed, although there were more than 400,000 new single-family </a:t>
            </a:r>
            <a:r>
              <a:rPr lang="en-US" sz="1100" dirty="0">
                <a:latin typeface="Arial" panose="020B0604020202020204" pitchFamily="34" charset="0"/>
                <a:cs typeface="Arial" panose="020B0604020202020204" pitchFamily="34" charset="0"/>
                <a:hlinkClick r:id="rId5"/>
              </a:rPr>
              <a:t>homes for sale</a:t>
            </a:r>
            <a:r>
              <a:rPr lang="en-US" sz="1100" dirty="0">
                <a:latin typeface="Arial" panose="020B0604020202020204" pitchFamily="34" charset="0"/>
                <a:cs typeface="Arial" panose="020B0604020202020204" pitchFamily="34" charset="0"/>
              </a:rPr>
              <a:t> in February, less than 10% of those homes were completed and ready for occupancy. </a:t>
            </a:r>
          </a:p>
          <a:p>
            <a:pPr>
              <a:lnSpc>
                <a:spcPts val="1640"/>
              </a:lnSpc>
              <a:spcAft>
                <a:spcPts val="900"/>
              </a:spcAft>
            </a:pPr>
            <a:r>
              <a:rPr lang="en-US" sz="1100" dirty="0">
                <a:latin typeface="Arial" panose="020B0604020202020204" pitchFamily="34" charset="0"/>
                <a:cs typeface="Arial" panose="020B0604020202020204" pitchFamily="34" charset="0"/>
              </a:rPr>
              <a:t>All thins considered, housing construction is expected to remain strong in Q2.</a:t>
            </a:r>
          </a:p>
        </p:txBody>
      </p:sp>
      <p:sp>
        <p:nvSpPr>
          <p:cNvPr id="17" name="TextBox 16">
            <a:extLst>
              <a:ext uri="{FF2B5EF4-FFF2-40B4-BE49-F238E27FC236}">
                <a16:creationId xmlns:a16="http://schemas.microsoft.com/office/drawing/2014/main" id="{A39AFAB1-C73C-BE43-8A3F-32FCAED96207}"/>
              </a:ext>
            </a:extLst>
          </p:cNvPr>
          <p:cNvSpPr txBox="1"/>
          <p:nvPr/>
        </p:nvSpPr>
        <p:spPr>
          <a:xfrm>
            <a:off x="4288536" y="482323"/>
            <a:ext cx="7324344"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Housing Construction Index</a:t>
            </a:r>
          </a:p>
        </p:txBody>
      </p:sp>
      <p:pic>
        <p:nvPicPr>
          <p:cNvPr id="3" name="Picture 2">
            <a:extLst>
              <a:ext uri="{FF2B5EF4-FFF2-40B4-BE49-F238E27FC236}">
                <a16:creationId xmlns:a16="http://schemas.microsoft.com/office/drawing/2014/main" id="{5A883367-18B8-0641-B44E-8C7D448E1347}"/>
              </a:ext>
            </a:extLst>
          </p:cNvPr>
          <p:cNvPicPr>
            <a:picLocks noChangeAspect="1"/>
          </p:cNvPicPr>
          <p:nvPr/>
        </p:nvPicPr>
        <p:blipFill rotWithShape="1">
          <a:blip r:embed="rId6"/>
          <a:srcRect l="10278" t="10656" r="13249"/>
          <a:stretch/>
        </p:blipFill>
        <p:spPr>
          <a:xfrm>
            <a:off x="0" y="0"/>
            <a:ext cx="3913632" cy="6858000"/>
          </a:xfrm>
          <a:prstGeom prst="rect">
            <a:avLst/>
          </a:prstGeom>
        </p:spPr>
      </p:pic>
      <p:sp>
        <p:nvSpPr>
          <p:cNvPr id="5" name="Slide Number Placeholder 4">
            <a:extLst>
              <a:ext uri="{FF2B5EF4-FFF2-40B4-BE49-F238E27FC236}">
                <a16:creationId xmlns:a16="http://schemas.microsoft.com/office/drawing/2014/main" id="{627684B7-3F65-9C43-91DD-35B0A4C11BC8}"/>
              </a:ext>
            </a:extLst>
          </p:cNvPr>
          <p:cNvSpPr>
            <a:spLocks noGrp="1"/>
          </p:cNvSpPr>
          <p:nvPr>
            <p:ph type="sldNum" sz="quarter" idx="12"/>
          </p:nvPr>
        </p:nvSpPr>
        <p:spPr/>
        <p:txBody>
          <a:bodyPr/>
          <a:lstStyle/>
          <a:p>
            <a:fld id="{476AAC42-F025-6F4A-812A-CAE76A37282A}" type="slidenum">
              <a:rPr lang="en-US" smtClean="0"/>
              <a:t>12</a:t>
            </a:fld>
            <a:endParaRPr lang="en-US" dirty="0"/>
          </a:p>
        </p:txBody>
      </p:sp>
    </p:spTree>
    <p:extLst>
      <p:ext uri="{BB962C8B-B14F-4D97-AF65-F5344CB8AC3E}">
        <p14:creationId xmlns:p14="http://schemas.microsoft.com/office/powerpoint/2010/main" val="3517117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6">
            <a:extLst>
              <a:ext uri="{FF2B5EF4-FFF2-40B4-BE49-F238E27FC236}">
                <a16:creationId xmlns:a16="http://schemas.microsoft.com/office/drawing/2014/main" id="{95373AE1-8481-4414-921F-6CD5DD672A58}"/>
              </a:ext>
            </a:extLst>
          </p:cNvPr>
          <p:cNvGraphicFramePr>
            <a:graphicFrameLocks noGrp="1"/>
          </p:cNvGraphicFramePr>
          <p:nvPr/>
        </p:nvGraphicFramePr>
        <p:xfrm>
          <a:off x="529654" y="2256769"/>
          <a:ext cx="6671129" cy="3534663"/>
        </p:xfrm>
        <a:graphic>
          <a:graphicData uri="http://schemas.openxmlformats.org/drawingml/2006/table">
            <a:tbl>
              <a:tblPr firstRow="1" bandRow="1">
                <a:tableStyleId>{5C22544A-7EE6-4342-B048-85BDC9FD1C3A}</a:tableStyleId>
              </a:tblPr>
              <a:tblGrid>
                <a:gridCol w="6671129">
                  <a:extLst>
                    <a:ext uri="{9D8B030D-6E8A-4147-A177-3AD203B41FA5}">
                      <a16:colId xmlns:a16="http://schemas.microsoft.com/office/drawing/2014/main" val="3319403820"/>
                    </a:ext>
                  </a:extLst>
                </a:gridCol>
              </a:tblGrid>
              <a:tr h="3265315">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648339880"/>
                  </a:ext>
                </a:extLst>
              </a:tr>
              <a:tr h="269348">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2D3D5"/>
                    </a:solidFill>
                  </a:tcPr>
                </a:tc>
                <a:extLst>
                  <a:ext uri="{0D108BD9-81ED-4DB2-BD59-A6C34878D82A}">
                    <a16:rowId xmlns:a16="http://schemas.microsoft.com/office/drawing/2014/main" val="2920815311"/>
                  </a:ext>
                </a:extLst>
              </a:tr>
            </a:tbl>
          </a:graphicData>
        </a:graphic>
      </p:graphicFrame>
      <p:graphicFrame>
        <p:nvGraphicFramePr>
          <p:cNvPr id="28" name="Table 6">
            <a:extLst>
              <a:ext uri="{FF2B5EF4-FFF2-40B4-BE49-F238E27FC236}">
                <a16:creationId xmlns:a16="http://schemas.microsoft.com/office/drawing/2014/main" id="{79191565-15E8-4E5B-A2AA-10B967F82382}"/>
              </a:ext>
            </a:extLst>
          </p:cNvPr>
          <p:cNvGraphicFramePr>
            <a:graphicFrameLocks noGrp="1"/>
          </p:cNvGraphicFramePr>
          <p:nvPr/>
        </p:nvGraphicFramePr>
        <p:xfrm>
          <a:off x="7484882" y="2256770"/>
          <a:ext cx="4389120" cy="3534663"/>
        </p:xfrm>
        <a:graphic>
          <a:graphicData uri="http://schemas.openxmlformats.org/drawingml/2006/table">
            <a:tbl>
              <a:tblPr firstRow="1" bandRow="1">
                <a:tableStyleId>{5C22544A-7EE6-4342-B048-85BDC9FD1C3A}</a:tableStyleId>
              </a:tblPr>
              <a:tblGrid>
                <a:gridCol w="4389120">
                  <a:extLst>
                    <a:ext uri="{9D8B030D-6E8A-4147-A177-3AD203B41FA5}">
                      <a16:colId xmlns:a16="http://schemas.microsoft.com/office/drawing/2014/main" val="3319403820"/>
                    </a:ext>
                  </a:extLst>
                </a:gridCol>
              </a:tblGrid>
              <a:tr h="3266479">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648339880"/>
                  </a:ext>
                </a:extLst>
              </a:tr>
              <a:tr h="268184">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2D3D5"/>
                    </a:solidFill>
                  </a:tcPr>
                </a:tc>
                <a:extLst>
                  <a:ext uri="{0D108BD9-81ED-4DB2-BD59-A6C34878D82A}">
                    <a16:rowId xmlns:a16="http://schemas.microsoft.com/office/drawing/2014/main" val="3488302366"/>
                  </a:ext>
                </a:extLst>
              </a:tr>
            </a:tbl>
          </a:graphicData>
        </a:graphic>
      </p:graphicFrame>
      <p:sp>
        <p:nvSpPr>
          <p:cNvPr id="20" name="Rectangle 19">
            <a:extLst>
              <a:ext uri="{FF2B5EF4-FFF2-40B4-BE49-F238E27FC236}">
                <a16:creationId xmlns:a16="http://schemas.microsoft.com/office/drawing/2014/main" id="{D7BF5276-585A-41F5-92FD-72D87323D09B}"/>
              </a:ext>
            </a:extLst>
          </p:cNvPr>
          <p:cNvSpPr/>
          <p:nvPr/>
        </p:nvSpPr>
        <p:spPr>
          <a:xfrm>
            <a:off x="2349500" y="1901396"/>
            <a:ext cx="3304680" cy="3820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0000"/>
                </a:solidFill>
                <a:latin typeface="Lucida Bright" panose="02040602050505020304" pitchFamily="18" charset="0"/>
              </a:rPr>
              <a:t>Historical Trend Over Past 16 Years</a:t>
            </a:r>
            <a:endParaRPr lang="en-US" sz="1200" dirty="0">
              <a:solidFill>
                <a:srgbClr val="000000"/>
              </a:solidFill>
              <a:latin typeface="Lucida Bright" panose="02040602050505020304" pitchFamily="18" charset="0"/>
            </a:endParaRPr>
          </a:p>
        </p:txBody>
      </p:sp>
      <p:sp>
        <p:nvSpPr>
          <p:cNvPr id="25" name="Rectangle 24">
            <a:extLst>
              <a:ext uri="{FF2B5EF4-FFF2-40B4-BE49-F238E27FC236}">
                <a16:creationId xmlns:a16="http://schemas.microsoft.com/office/drawing/2014/main" id="{9033BB8C-5524-47C9-818F-BDCD52980AF1}"/>
              </a:ext>
            </a:extLst>
          </p:cNvPr>
          <p:cNvSpPr/>
          <p:nvPr/>
        </p:nvSpPr>
        <p:spPr>
          <a:xfrm>
            <a:off x="8027102" y="1897497"/>
            <a:ext cx="3304680" cy="3820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ysClr val="windowText" lastClr="000000"/>
                </a:solidFill>
                <a:latin typeface="Lucida Bright" panose="02040602050505020304" pitchFamily="18" charset="77"/>
              </a:rPr>
              <a:t>Movement Over Past 12 Months </a:t>
            </a:r>
          </a:p>
        </p:txBody>
      </p:sp>
      <p:sp>
        <p:nvSpPr>
          <p:cNvPr id="4" name="Slide Number Placeholder 3">
            <a:extLst>
              <a:ext uri="{FF2B5EF4-FFF2-40B4-BE49-F238E27FC236}">
                <a16:creationId xmlns:a16="http://schemas.microsoft.com/office/drawing/2014/main" id="{2434E433-E28B-E643-910F-0C1001E84CF9}"/>
              </a:ext>
            </a:extLst>
          </p:cNvPr>
          <p:cNvSpPr>
            <a:spLocks noGrp="1"/>
          </p:cNvSpPr>
          <p:nvPr>
            <p:ph type="sldNum" sz="quarter" idx="12"/>
          </p:nvPr>
        </p:nvSpPr>
        <p:spPr/>
        <p:txBody>
          <a:bodyPr/>
          <a:lstStyle/>
          <a:p>
            <a:fld id="{476AAC42-F025-6F4A-812A-CAE76A37282A}" type="slidenum">
              <a:rPr lang="en-US" smtClean="0"/>
              <a:t>13</a:t>
            </a:fld>
            <a:endParaRPr lang="en-US"/>
          </a:p>
        </p:txBody>
      </p:sp>
      <p:graphicFrame>
        <p:nvGraphicFramePr>
          <p:cNvPr id="16" name="Chart 15">
            <a:extLst>
              <a:ext uri="{FF2B5EF4-FFF2-40B4-BE49-F238E27FC236}">
                <a16:creationId xmlns:a16="http://schemas.microsoft.com/office/drawing/2014/main" id="{95AB1986-0ACA-46F4-B44F-8A47B8CFBD1A}"/>
              </a:ext>
            </a:extLst>
          </p:cNvPr>
          <p:cNvGraphicFramePr/>
          <p:nvPr/>
        </p:nvGraphicFramePr>
        <p:xfrm>
          <a:off x="469900" y="2406543"/>
          <a:ext cx="6671129" cy="3527733"/>
        </p:xfrm>
        <a:graphic>
          <a:graphicData uri="http://schemas.openxmlformats.org/drawingml/2006/chart">
            <c:chart xmlns:c="http://schemas.openxmlformats.org/drawingml/2006/chart" xmlns:r="http://schemas.openxmlformats.org/officeDocument/2006/relationships" r:id="rId2"/>
          </a:graphicData>
        </a:graphic>
      </p:graphicFrame>
      <p:pic>
        <p:nvPicPr>
          <p:cNvPr id="18" name="Picture 17" descr="Graphical user interface, application&#10;&#10;Description automatically generated">
            <a:extLst>
              <a:ext uri="{FF2B5EF4-FFF2-40B4-BE49-F238E27FC236}">
                <a16:creationId xmlns:a16="http://schemas.microsoft.com/office/drawing/2014/main" id="{90D58068-B0AF-4381-A1B8-137BA384FEC4}"/>
              </a:ext>
            </a:extLst>
          </p:cNvPr>
          <p:cNvPicPr>
            <a:picLocks noChangeAspect="1"/>
          </p:cNvPicPr>
          <p:nvPr/>
        </p:nvPicPr>
        <p:blipFill rotWithShape="1">
          <a:blip r:embed="rId3"/>
          <a:srcRect r="78581" b="82978"/>
          <a:stretch/>
        </p:blipFill>
        <p:spPr>
          <a:xfrm>
            <a:off x="82369" y="952299"/>
            <a:ext cx="2681911" cy="904226"/>
          </a:xfrm>
          <a:prstGeom prst="rect">
            <a:avLst/>
          </a:prstGeom>
        </p:spPr>
      </p:pic>
      <p:sp>
        <p:nvSpPr>
          <p:cNvPr id="2" name="TextBox 1">
            <a:extLst>
              <a:ext uri="{FF2B5EF4-FFF2-40B4-BE49-F238E27FC236}">
                <a16:creationId xmlns:a16="http://schemas.microsoft.com/office/drawing/2014/main" id="{41B4667B-D90D-4F68-9615-E4A9C74E3D40}"/>
              </a:ext>
            </a:extLst>
          </p:cNvPr>
          <p:cNvSpPr txBox="1"/>
          <p:nvPr/>
        </p:nvSpPr>
        <p:spPr>
          <a:xfrm>
            <a:off x="4647202" y="1196280"/>
            <a:ext cx="3479800" cy="307777"/>
          </a:xfrm>
          <a:prstGeom prst="rect">
            <a:avLst/>
          </a:prstGeom>
          <a:noFill/>
        </p:spPr>
        <p:txBody>
          <a:bodyPr wrap="square" rtlCol="0">
            <a:spAutoFit/>
          </a:bodyPr>
          <a:lstStyle/>
          <a:p>
            <a:pPr algn="ctr"/>
            <a:r>
              <a:rPr lang="en-US" sz="1400" b="1" dirty="0">
                <a:latin typeface="Lucida Bright" panose="02040602050505020304" pitchFamily="18" charset="0"/>
              </a:rPr>
              <a:t>Housing Construction Index</a:t>
            </a:r>
          </a:p>
        </p:txBody>
      </p:sp>
      <p:grpSp>
        <p:nvGrpSpPr>
          <p:cNvPr id="6" name="Group 5">
            <a:extLst>
              <a:ext uri="{FF2B5EF4-FFF2-40B4-BE49-F238E27FC236}">
                <a16:creationId xmlns:a16="http://schemas.microsoft.com/office/drawing/2014/main" id="{89050029-3E68-468E-A9E0-A32CEAD4C964}"/>
              </a:ext>
            </a:extLst>
          </p:cNvPr>
          <p:cNvGrpSpPr/>
          <p:nvPr/>
        </p:nvGrpSpPr>
        <p:grpSpPr>
          <a:xfrm>
            <a:off x="2208148" y="2941918"/>
            <a:ext cx="2147158" cy="307777"/>
            <a:chOff x="3421225" y="2582490"/>
            <a:chExt cx="2147158" cy="307777"/>
          </a:xfrm>
        </p:grpSpPr>
        <p:sp>
          <p:nvSpPr>
            <p:cNvPr id="27" name="TextBox 26">
              <a:extLst>
                <a:ext uri="{FF2B5EF4-FFF2-40B4-BE49-F238E27FC236}">
                  <a16:creationId xmlns:a16="http://schemas.microsoft.com/office/drawing/2014/main" id="{54DEB54D-158C-4518-975E-A43FBA52AD8B}"/>
                </a:ext>
              </a:extLst>
            </p:cNvPr>
            <p:cNvSpPr txBox="1"/>
            <p:nvPr/>
          </p:nvSpPr>
          <p:spPr>
            <a:xfrm>
              <a:off x="3524120" y="2582490"/>
              <a:ext cx="2044263" cy="307777"/>
            </a:xfrm>
            <a:prstGeom prst="rect">
              <a:avLst/>
            </a:prstGeom>
            <a:noFill/>
          </p:spPr>
          <p:txBody>
            <a:bodyPr wrap="square" numCol="1" rtlCol="0">
              <a:spAutoFit/>
            </a:bodyPr>
            <a:lstStyle/>
            <a:p>
              <a:r>
                <a:rPr lang="en-US" sz="700" dirty="0">
                  <a:solidFill>
                    <a:schemeClr val="bg1">
                      <a:lumMod val="50000"/>
                    </a:schemeClr>
                  </a:solidFill>
                  <a:latin typeface="Arial" panose="020B0604020202020204" pitchFamily="34" charset="0"/>
                  <a:cs typeface="Arial" panose="020B0604020202020204" pitchFamily="34" charset="0"/>
                </a:rPr>
                <a:t>Housing Starts</a:t>
              </a:r>
            </a:p>
            <a:p>
              <a:r>
                <a:rPr lang="en-US" sz="700" dirty="0">
                  <a:solidFill>
                    <a:schemeClr val="bg1">
                      <a:lumMod val="50000"/>
                    </a:schemeClr>
                  </a:solidFill>
                  <a:latin typeface="Arial" panose="020B0604020202020204" pitchFamily="34" charset="0"/>
                  <a:cs typeface="Arial" panose="020B0604020202020204" pitchFamily="34" charset="0"/>
                </a:rPr>
                <a:t>(Right Axis; Thousands</a:t>
              </a:r>
            </a:p>
          </p:txBody>
        </p:sp>
        <p:sp>
          <p:nvSpPr>
            <p:cNvPr id="3" name="Oval 2">
              <a:extLst>
                <a:ext uri="{FF2B5EF4-FFF2-40B4-BE49-F238E27FC236}">
                  <a16:creationId xmlns:a16="http://schemas.microsoft.com/office/drawing/2014/main" id="{5698FB9E-4E5A-48A0-B2B6-619353B91A70}"/>
                </a:ext>
              </a:extLst>
            </p:cNvPr>
            <p:cNvSpPr/>
            <p:nvPr/>
          </p:nvSpPr>
          <p:spPr>
            <a:xfrm>
              <a:off x="3421225" y="2653064"/>
              <a:ext cx="80072" cy="83314"/>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BCEAB2E6-8521-48D9-8ABA-C8D9C256304E}"/>
              </a:ext>
            </a:extLst>
          </p:cNvPr>
          <p:cNvGrpSpPr/>
          <p:nvPr/>
        </p:nvGrpSpPr>
        <p:grpSpPr>
          <a:xfrm>
            <a:off x="4864003" y="4845248"/>
            <a:ext cx="2120588" cy="307777"/>
            <a:chOff x="2508597" y="4424030"/>
            <a:chExt cx="2120588" cy="307777"/>
          </a:xfrm>
        </p:grpSpPr>
        <p:sp>
          <p:nvSpPr>
            <p:cNvPr id="24" name="TextBox 23">
              <a:extLst>
                <a:ext uri="{FF2B5EF4-FFF2-40B4-BE49-F238E27FC236}">
                  <a16:creationId xmlns:a16="http://schemas.microsoft.com/office/drawing/2014/main" id="{5E33064D-BD92-4170-B72D-1DE3EC6940BD}"/>
                </a:ext>
              </a:extLst>
            </p:cNvPr>
            <p:cNvSpPr txBox="1"/>
            <p:nvPr/>
          </p:nvSpPr>
          <p:spPr>
            <a:xfrm>
              <a:off x="2584922" y="4424030"/>
              <a:ext cx="2044263" cy="307777"/>
            </a:xfrm>
            <a:prstGeom prst="rect">
              <a:avLst/>
            </a:prstGeom>
            <a:noFill/>
          </p:spPr>
          <p:txBody>
            <a:bodyPr wrap="square" numCol="1" rtlCol="0">
              <a:spAutoFit/>
            </a:bodyPr>
            <a:lstStyle/>
            <a:p>
              <a:r>
                <a:rPr lang="en-US" sz="700" dirty="0">
                  <a:solidFill>
                    <a:schemeClr val="bg1">
                      <a:lumMod val="50000"/>
                    </a:schemeClr>
                  </a:solidFill>
                  <a:latin typeface="Arial" panose="020B0604020202020204" pitchFamily="34" charset="0"/>
                  <a:cs typeface="Arial" panose="020B0604020202020204" pitchFamily="34" charset="0"/>
                </a:rPr>
                <a:t>Housing Construction Index</a:t>
              </a:r>
            </a:p>
            <a:p>
              <a:r>
                <a:rPr lang="en-US" sz="700" dirty="0">
                  <a:solidFill>
                    <a:schemeClr val="bg1">
                      <a:lumMod val="50000"/>
                    </a:schemeClr>
                  </a:solidFill>
                  <a:latin typeface="Arial" panose="020B0604020202020204" pitchFamily="34" charset="0"/>
                  <a:cs typeface="Arial" panose="020B0604020202020204" pitchFamily="34" charset="0"/>
                </a:rPr>
                <a:t>(Left Axis; Jan. 2002 =100)</a:t>
              </a:r>
              <a:endParaRPr lang="en-US" sz="800" dirty="0">
                <a:solidFill>
                  <a:schemeClr val="bg1">
                    <a:lumMod val="50000"/>
                  </a:schemeClr>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F0872059-B902-4F23-B74D-BC43F0F38608}"/>
                </a:ext>
              </a:extLst>
            </p:cNvPr>
            <p:cNvSpPr/>
            <p:nvPr/>
          </p:nvSpPr>
          <p:spPr>
            <a:xfrm>
              <a:off x="2508597" y="4495597"/>
              <a:ext cx="76325" cy="82321"/>
            </a:xfrm>
            <a:prstGeom prst="ellipse">
              <a:avLst/>
            </a:prstGeom>
            <a:solidFill>
              <a:srgbClr val="7138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3" name="Chart 22">
            <a:extLst>
              <a:ext uri="{FF2B5EF4-FFF2-40B4-BE49-F238E27FC236}">
                <a16:creationId xmlns:a16="http://schemas.microsoft.com/office/drawing/2014/main" id="{D679F1F3-3D8D-4D1C-BDE4-701ACF8E8FC6}"/>
              </a:ext>
            </a:extLst>
          </p:cNvPr>
          <p:cNvGraphicFramePr/>
          <p:nvPr/>
        </p:nvGraphicFramePr>
        <p:xfrm>
          <a:off x="7484882" y="2377968"/>
          <a:ext cx="4389120" cy="34386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70405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92008E-2A5C-3A49-BBA4-F824D94F5BD4}"/>
              </a:ext>
            </a:extLst>
          </p:cNvPr>
          <p:cNvSpPr/>
          <p:nvPr/>
        </p:nvSpPr>
        <p:spPr>
          <a:xfrm>
            <a:off x="0" y="0"/>
            <a:ext cx="3913632" cy="6858000"/>
          </a:xfrm>
          <a:prstGeom prst="rect">
            <a:avLst/>
          </a:prstGeom>
          <a:pattFill prst="pct5">
            <a:fgClr>
              <a:srgbClr val="71519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0DE740B-46F1-F944-A4ED-571ADAE09E3A}"/>
              </a:ext>
            </a:extLst>
          </p:cNvPr>
          <p:cNvSpPr txBox="1"/>
          <p:nvPr/>
        </p:nvSpPr>
        <p:spPr>
          <a:xfrm>
            <a:off x="4296092" y="1580069"/>
            <a:ext cx="7655018" cy="5260799"/>
          </a:xfrm>
          <a:prstGeom prst="rect">
            <a:avLst/>
          </a:prstGeom>
          <a:noFill/>
        </p:spPr>
        <p:txBody>
          <a:bodyPr wrap="square" rtlCol="0">
            <a:spAutoFit/>
          </a:bodyPr>
          <a:lstStyle/>
          <a:p>
            <a:pPr marL="0" marR="0" algn="just">
              <a:lnSpc>
                <a:spcPct val="115000"/>
              </a:lnSpc>
              <a:spcBef>
                <a:spcPts val="0"/>
              </a:spcBef>
              <a:spcAft>
                <a:spcPts val="1000"/>
              </a:spcAft>
            </a:pPr>
            <a:r>
              <a:rPr lang="en-US" sz="1100" dirty="0">
                <a:effectLst/>
                <a:latin typeface="Arial" panose="020B0604020202020204" pitchFamily="34" charset="0"/>
                <a:ea typeface="Century Gothic" panose="020B0502020202020204" pitchFamily="34" charset="0"/>
                <a:cs typeface="Arial" panose="020B0604020202020204" pitchFamily="34" charset="0"/>
              </a:rPr>
              <a:t>The LegalShield Housing Sales Index increased in March to the highest level in six months. Financially strong homebuyers and generational demand from millennials have kept home sales strong despite affordability constraints.</a:t>
            </a:r>
          </a:p>
          <a:p>
            <a:pPr marL="0" marR="0" algn="just">
              <a:lnSpc>
                <a:spcPct val="115000"/>
              </a:lnSpc>
              <a:spcBef>
                <a:spcPts val="0"/>
              </a:spcBef>
              <a:spcAft>
                <a:spcPts val="1000"/>
              </a:spcAft>
            </a:pPr>
            <a:r>
              <a:rPr lang="en-US" sz="1100" dirty="0">
                <a:effectLst/>
                <a:latin typeface="Arial" panose="020B0604020202020204" pitchFamily="34" charset="0"/>
                <a:ea typeface="Century Gothic" panose="020B0502020202020204" pitchFamily="34" charset="0"/>
                <a:cs typeface="Arial" panose="020B0604020202020204" pitchFamily="34" charset="0"/>
              </a:rPr>
              <a:t>The LegalShield Housing Sales Index rose sharply by 5.3 points to 115.8 in March. Meanwhile, existing home sales fell 7.2% in February and were down 2.4% compared to year-ago levels. </a:t>
            </a:r>
          </a:p>
          <a:p>
            <a:pPr marL="0" marR="0" algn="just">
              <a:lnSpc>
                <a:spcPct val="115000"/>
              </a:lnSpc>
              <a:spcBef>
                <a:spcPts val="0"/>
              </a:spcBef>
              <a:spcAft>
                <a:spcPts val="1000"/>
              </a:spcAft>
            </a:pPr>
            <a:r>
              <a:rPr lang="en-US" sz="1100" dirty="0">
                <a:latin typeface="Arial" panose="020B0604020202020204" pitchFamily="34" charset="0"/>
                <a:ea typeface="Century Gothic" panose="020B0502020202020204" pitchFamily="34" charset="0"/>
                <a:cs typeface="Arial" panose="020B0604020202020204" pitchFamily="34" charset="0"/>
              </a:rPr>
              <a:t>Housing demand has remained strong </a:t>
            </a:r>
            <a:r>
              <a:rPr lang="en-US" sz="1100" dirty="0">
                <a:effectLst/>
                <a:latin typeface="Arial" panose="020B0604020202020204" pitchFamily="34" charset="0"/>
                <a:ea typeface="Century Gothic" panose="020B0502020202020204" pitchFamily="34" charset="0"/>
                <a:cs typeface="Arial" panose="020B0604020202020204" pitchFamily="34" charset="0"/>
              </a:rPr>
              <a:t>due to financially well-positioned buyers and strong demographic trends. High demand for homes contrasted with limited inventories have led to fierce competition among buyers. According to </a:t>
            </a:r>
            <a:r>
              <a:rPr lang="en-US" sz="1100" dirty="0">
                <a:effectLst/>
                <a:latin typeface="Arial" panose="020B0604020202020204" pitchFamily="34" charset="0"/>
                <a:ea typeface="Century Gothic" panose="020B0502020202020204" pitchFamily="34" charset="0"/>
                <a:cs typeface="Arial" panose="020B0604020202020204" pitchFamily="34" charset="0"/>
                <a:hlinkClick r:id="rId2"/>
              </a:rPr>
              <a:t>Redfin</a:t>
            </a:r>
            <a:r>
              <a:rPr lang="en-US" sz="1100" dirty="0">
                <a:effectLst/>
                <a:latin typeface="Arial" panose="020B0604020202020204" pitchFamily="34" charset="0"/>
                <a:ea typeface="Century Gothic" panose="020B0502020202020204" pitchFamily="34" charset="0"/>
                <a:cs typeface="Arial" panose="020B0604020202020204" pitchFamily="34" charset="0"/>
              </a:rPr>
              <a:t>, in the four weeks ending mid-March, active listings fell to an all-tim</a:t>
            </a:r>
            <a:r>
              <a:rPr lang="en-US" sz="1100" dirty="0">
                <a:latin typeface="Arial" panose="020B0604020202020204" pitchFamily="34" charset="0"/>
                <a:ea typeface="Century Gothic" panose="020B0502020202020204" pitchFamily="34" charset="0"/>
                <a:cs typeface="Arial" panose="020B0604020202020204" pitchFamily="34" charset="0"/>
              </a:rPr>
              <a:t>e low and a record share of homes (45%) that went under contract had accepted an offer within a week of listing. Strong housing demand has been sustained by cash-flush buyers, </a:t>
            </a:r>
            <a:r>
              <a:rPr lang="en-US" sz="1100" dirty="0">
                <a:latin typeface="Arial" panose="020B0604020202020204" pitchFamily="34" charset="0"/>
                <a:ea typeface="Century Gothic" panose="020B0502020202020204" pitchFamily="34" charset="0"/>
                <a:cs typeface="Arial" panose="020B0604020202020204" pitchFamily="34" charset="0"/>
                <a:hlinkClick r:id="rId3"/>
              </a:rPr>
              <a:t>investors</a:t>
            </a:r>
            <a:r>
              <a:rPr lang="en-US" sz="1100" dirty="0">
                <a:latin typeface="Arial" panose="020B0604020202020204" pitchFamily="34" charset="0"/>
                <a:ea typeface="Century Gothic" panose="020B0502020202020204" pitchFamily="34" charset="0"/>
                <a:cs typeface="Arial" panose="020B0604020202020204" pitchFamily="34" charset="0"/>
              </a:rPr>
              <a:t>, and Millennials reaching prime home-buying age. Per the </a:t>
            </a:r>
            <a:r>
              <a:rPr lang="en-US" sz="1100" dirty="0">
                <a:latin typeface="Arial" panose="020B0604020202020204" pitchFamily="34" charset="0"/>
                <a:ea typeface="Century Gothic" panose="020B0502020202020204" pitchFamily="34" charset="0"/>
                <a:cs typeface="Arial" panose="020B0604020202020204" pitchFamily="34" charset="0"/>
                <a:hlinkClick r:id="rId4"/>
              </a:rPr>
              <a:t>National Association of Realtors</a:t>
            </a:r>
            <a:r>
              <a:rPr lang="en-US" sz="1100" dirty="0">
                <a:latin typeface="Arial" panose="020B0604020202020204" pitchFamily="34" charset="0"/>
                <a:ea typeface="Century Gothic" panose="020B0502020202020204" pitchFamily="34" charset="0"/>
                <a:cs typeface="Arial" panose="020B0604020202020204" pitchFamily="34" charset="0"/>
              </a:rPr>
              <a:t>, 43% of all home buyers in 2021 were Millennials, up six percentage points from a year ago. Having become the largest living adult generation, analysts expect Millennials to prop up housing demand for years to come.</a:t>
            </a:r>
          </a:p>
          <a:p>
            <a:pPr marL="0" marR="0" algn="just">
              <a:lnSpc>
                <a:spcPct val="115000"/>
              </a:lnSpc>
              <a:spcBef>
                <a:spcPts val="0"/>
              </a:spcBef>
              <a:spcAft>
                <a:spcPts val="1000"/>
              </a:spcAft>
            </a:pPr>
            <a:r>
              <a:rPr lang="en-US" sz="1100" dirty="0">
                <a:latin typeface="Arial" panose="020B0604020202020204" pitchFamily="34" charset="0"/>
                <a:ea typeface="Century Gothic" panose="020B0502020202020204" pitchFamily="34" charset="0"/>
                <a:cs typeface="Arial" panose="020B0604020202020204" pitchFamily="34" charset="0"/>
              </a:rPr>
              <a:t>At the same time, high home prices and rising mortgage rates have led to significant affordability constraints. According to the </a:t>
            </a:r>
            <a:r>
              <a:rPr lang="en-US" sz="1100" dirty="0">
                <a:latin typeface="Arial" panose="020B0604020202020204" pitchFamily="34" charset="0"/>
                <a:ea typeface="Century Gothic" panose="020B0502020202020204" pitchFamily="34" charset="0"/>
                <a:cs typeface="Arial" panose="020B0604020202020204" pitchFamily="34" charset="0"/>
                <a:hlinkClick r:id="rId5"/>
              </a:rPr>
              <a:t>Atlanta Fed</a:t>
            </a:r>
            <a:r>
              <a:rPr lang="en-US" sz="1100" dirty="0">
                <a:latin typeface="Arial" panose="020B0604020202020204" pitchFamily="34" charset="0"/>
                <a:ea typeface="Century Gothic" panose="020B0502020202020204" pitchFamily="34" charset="0"/>
                <a:cs typeface="Arial" panose="020B0604020202020204" pitchFamily="34" charset="0"/>
              </a:rPr>
              <a:t>, at the end of 2021 housing affordability fell to the lowest level since 2008, with households earning an average income needing to spend nearly a third of their paychecks on mortgage payments for a median-priced home. Meanwhile, over the last three months, mortgage rates have risen at the fastest pace since 1994 to the highest level in three years. High prices are negatively affecting homebuyer sentiment: a near record-low share of respondents to a recent </a:t>
            </a:r>
            <a:r>
              <a:rPr lang="en-US" sz="1100" dirty="0">
                <a:latin typeface="Arial" panose="020B0604020202020204" pitchFamily="34" charset="0"/>
                <a:ea typeface="Century Gothic" panose="020B0502020202020204" pitchFamily="34" charset="0"/>
                <a:cs typeface="Arial" panose="020B0604020202020204" pitchFamily="34" charset="0"/>
                <a:hlinkClick r:id="rId5"/>
              </a:rPr>
              <a:t>Fannie Mae</a:t>
            </a:r>
            <a:r>
              <a:rPr lang="en-US" sz="1100" dirty="0">
                <a:latin typeface="Arial" panose="020B0604020202020204" pitchFamily="34" charset="0"/>
                <a:ea typeface="Century Gothic" panose="020B0502020202020204" pitchFamily="34" charset="0"/>
                <a:cs typeface="Arial" panose="020B0604020202020204" pitchFamily="34" charset="0"/>
              </a:rPr>
              <a:t> survey believe it is a good time to buy a home. However, although affordability and rising borrowing costs are significant headwinds in the longer term, they may be having the opposite effect in the near term: the prospect of higher mortgage rates may be pulling demand forward for buyers who want to lock in a more favorable rate before things get even more expensive. Indeed, Redfin data show that home prices also logged their largest 4-week increase on record in the four-week period ending March 13, and pending home sales were up 3% Y/Y and 33% from just before the pandemic.</a:t>
            </a:r>
          </a:p>
          <a:p>
            <a:pPr marL="0" marR="0" algn="just">
              <a:lnSpc>
                <a:spcPct val="115000"/>
              </a:lnSpc>
              <a:spcBef>
                <a:spcPts val="0"/>
              </a:spcBef>
              <a:spcAft>
                <a:spcPts val="1000"/>
              </a:spcAft>
            </a:pPr>
            <a:r>
              <a:rPr lang="en-US" sz="1100" dirty="0">
                <a:effectLst/>
                <a:latin typeface="Arial" panose="020B0604020202020204" pitchFamily="34" charset="0"/>
                <a:ea typeface="Century Gothic" panose="020B0502020202020204" pitchFamily="34" charset="0"/>
                <a:cs typeface="Arial" panose="020B0604020202020204" pitchFamily="34" charset="0"/>
              </a:rPr>
              <a:t>In all, </a:t>
            </a:r>
            <a:r>
              <a:rPr lang="en-US" sz="1100" dirty="0">
                <a:latin typeface="Arial" panose="020B0604020202020204" pitchFamily="34" charset="0"/>
                <a:ea typeface="Century Gothic" panose="020B0502020202020204" pitchFamily="34" charset="0"/>
                <a:cs typeface="Arial" panose="020B0604020202020204" pitchFamily="34" charset="0"/>
              </a:rPr>
              <a:t>LegalShield data suggest that </a:t>
            </a:r>
            <a:r>
              <a:rPr lang="en-US" sz="1100" dirty="0">
                <a:effectLst/>
                <a:latin typeface="Arial" panose="020B0604020202020204" pitchFamily="34" charset="0"/>
                <a:ea typeface="Century Gothic" panose="020B0502020202020204" pitchFamily="34" charset="0"/>
                <a:cs typeface="Arial" panose="020B0604020202020204" pitchFamily="34" charset="0"/>
              </a:rPr>
              <a:t>home sales should remain healthy in the near term.</a:t>
            </a:r>
          </a:p>
        </p:txBody>
      </p:sp>
      <p:sp>
        <p:nvSpPr>
          <p:cNvPr id="17" name="TextBox 16">
            <a:extLst>
              <a:ext uri="{FF2B5EF4-FFF2-40B4-BE49-F238E27FC236}">
                <a16:creationId xmlns:a16="http://schemas.microsoft.com/office/drawing/2014/main" id="{A39AFAB1-C73C-BE43-8A3F-32FCAED96207}"/>
              </a:ext>
            </a:extLst>
          </p:cNvPr>
          <p:cNvSpPr txBox="1"/>
          <p:nvPr/>
        </p:nvSpPr>
        <p:spPr>
          <a:xfrm>
            <a:off x="4288536" y="482323"/>
            <a:ext cx="7324344"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Housing Sales Index</a:t>
            </a:r>
          </a:p>
        </p:txBody>
      </p:sp>
      <p:pic>
        <p:nvPicPr>
          <p:cNvPr id="3" name="Picture 2">
            <a:extLst>
              <a:ext uri="{FF2B5EF4-FFF2-40B4-BE49-F238E27FC236}">
                <a16:creationId xmlns:a16="http://schemas.microsoft.com/office/drawing/2014/main" id="{B1853E0A-75CD-3A43-A50F-963554666F5A}"/>
              </a:ext>
            </a:extLst>
          </p:cNvPr>
          <p:cNvPicPr>
            <a:picLocks noChangeAspect="1"/>
          </p:cNvPicPr>
          <p:nvPr/>
        </p:nvPicPr>
        <p:blipFill rotWithShape="1">
          <a:blip r:embed="rId6"/>
          <a:srcRect l="7941" t="14291" r="5193" b="-49"/>
          <a:stretch/>
        </p:blipFill>
        <p:spPr>
          <a:xfrm>
            <a:off x="0" y="6056"/>
            <a:ext cx="3913632" cy="6858000"/>
          </a:xfrm>
          <a:prstGeom prst="rect">
            <a:avLst/>
          </a:prstGeom>
        </p:spPr>
      </p:pic>
      <p:sp>
        <p:nvSpPr>
          <p:cNvPr id="5" name="Slide Number Placeholder 4">
            <a:extLst>
              <a:ext uri="{FF2B5EF4-FFF2-40B4-BE49-F238E27FC236}">
                <a16:creationId xmlns:a16="http://schemas.microsoft.com/office/drawing/2014/main" id="{85B71C22-5DDA-EF41-9F87-FA487AFC8A02}"/>
              </a:ext>
            </a:extLst>
          </p:cNvPr>
          <p:cNvSpPr>
            <a:spLocks noGrp="1"/>
          </p:cNvSpPr>
          <p:nvPr>
            <p:ph type="sldNum" sz="quarter" idx="12"/>
          </p:nvPr>
        </p:nvSpPr>
        <p:spPr/>
        <p:txBody>
          <a:bodyPr/>
          <a:lstStyle/>
          <a:p>
            <a:fld id="{476AAC42-F025-6F4A-812A-CAE76A37282A}" type="slidenum">
              <a:rPr lang="en-US" smtClean="0"/>
              <a:t>14</a:t>
            </a:fld>
            <a:endParaRPr lang="en-US" dirty="0"/>
          </a:p>
        </p:txBody>
      </p:sp>
    </p:spTree>
    <p:extLst>
      <p:ext uri="{BB962C8B-B14F-4D97-AF65-F5344CB8AC3E}">
        <p14:creationId xmlns:p14="http://schemas.microsoft.com/office/powerpoint/2010/main" val="2521765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6">
            <a:extLst>
              <a:ext uri="{FF2B5EF4-FFF2-40B4-BE49-F238E27FC236}">
                <a16:creationId xmlns:a16="http://schemas.microsoft.com/office/drawing/2014/main" id="{889E5DB4-AB81-4FEA-B7DC-33538BD95211}"/>
              </a:ext>
            </a:extLst>
          </p:cNvPr>
          <p:cNvGraphicFramePr>
            <a:graphicFrameLocks noGrp="1"/>
          </p:cNvGraphicFramePr>
          <p:nvPr/>
        </p:nvGraphicFramePr>
        <p:xfrm>
          <a:off x="529654" y="2256769"/>
          <a:ext cx="6671129" cy="3534663"/>
        </p:xfrm>
        <a:graphic>
          <a:graphicData uri="http://schemas.openxmlformats.org/drawingml/2006/table">
            <a:tbl>
              <a:tblPr firstRow="1" bandRow="1">
                <a:tableStyleId>{5C22544A-7EE6-4342-B048-85BDC9FD1C3A}</a:tableStyleId>
              </a:tblPr>
              <a:tblGrid>
                <a:gridCol w="6671129">
                  <a:extLst>
                    <a:ext uri="{9D8B030D-6E8A-4147-A177-3AD203B41FA5}">
                      <a16:colId xmlns:a16="http://schemas.microsoft.com/office/drawing/2014/main" val="3319403820"/>
                    </a:ext>
                  </a:extLst>
                </a:gridCol>
              </a:tblGrid>
              <a:tr h="3265315">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648339880"/>
                  </a:ext>
                </a:extLst>
              </a:tr>
              <a:tr h="269348">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2D3D5"/>
                    </a:solidFill>
                  </a:tcPr>
                </a:tc>
                <a:extLst>
                  <a:ext uri="{0D108BD9-81ED-4DB2-BD59-A6C34878D82A}">
                    <a16:rowId xmlns:a16="http://schemas.microsoft.com/office/drawing/2014/main" val="2920815311"/>
                  </a:ext>
                </a:extLst>
              </a:tr>
            </a:tbl>
          </a:graphicData>
        </a:graphic>
      </p:graphicFrame>
      <p:graphicFrame>
        <p:nvGraphicFramePr>
          <p:cNvPr id="28" name="Table 6">
            <a:extLst>
              <a:ext uri="{FF2B5EF4-FFF2-40B4-BE49-F238E27FC236}">
                <a16:creationId xmlns:a16="http://schemas.microsoft.com/office/drawing/2014/main" id="{E29EBE3B-7CEE-4A60-9DDF-5A5BD697C012}"/>
              </a:ext>
            </a:extLst>
          </p:cNvPr>
          <p:cNvGraphicFramePr>
            <a:graphicFrameLocks noGrp="1"/>
          </p:cNvGraphicFramePr>
          <p:nvPr/>
        </p:nvGraphicFramePr>
        <p:xfrm>
          <a:off x="7484882" y="2256770"/>
          <a:ext cx="4389120" cy="3534663"/>
        </p:xfrm>
        <a:graphic>
          <a:graphicData uri="http://schemas.openxmlformats.org/drawingml/2006/table">
            <a:tbl>
              <a:tblPr firstRow="1" bandRow="1">
                <a:tableStyleId>{5C22544A-7EE6-4342-B048-85BDC9FD1C3A}</a:tableStyleId>
              </a:tblPr>
              <a:tblGrid>
                <a:gridCol w="4389120">
                  <a:extLst>
                    <a:ext uri="{9D8B030D-6E8A-4147-A177-3AD203B41FA5}">
                      <a16:colId xmlns:a16="http://schemas.microsoft.com/office/drawing/2014/main" val="3319403820"/>
                    </a:ext>
                  </a:extLst>
                </a:gridCol>
              </a:tblGrid>
              <a:tr h="3266479">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648339880"/>
                  </a:ext>
                </a:extLst>
              </a:tr>
              <a:tr h="268184">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2D3D5"/>
                    </a:solidFill>
                  </a:tcPr>
                </a:tc>
                <a:extLst>
                  <a:ext uri="{0D108BD9-81ED-4DB2-BD59-A6C34878D82A}">
                    <a16:rowId xmlns:a16="http://schemas.microsoft.com/office/drawing/2014/main" val="3488302366"/>
                  </a:ext>
                </a:extLst>
              </a:tr>
            </a:tbl>
          </a:graphicData>
        </a:graphic>
      </p:graphicFrame>
      <p:sp>
        <p:nvSpPr>
          <p:cNvPr id="20" name="Rectangle 19">
            <a:extLst>
              <a:ext uri="{FF2B5EF4-FFF2-40B4-BE49-F238E27FC236}">
                <a16:creationId xmlns:a16="http://schemas.microsoft.com/office/drawing/2014/main" id="{012477E1-0865-42D1-AF48-D06357C9F845}"/>
              </a:ext>
            </a:extLst>
          </p:cNvPr>
          <p:cNvSpPr/>
          <p:nvPr/>
        </p:nvSpPr>
        <p:spPr>
          <a:xfrm>
            <a:off x="2349500" y="1901396"/>
            <a:ext cx="3304680" cy="3820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0000"/>
                </a:solidFill>
                <a:latin typeface="Lucida Bright" panose="02040602050505020304" pitchFamily="18" charset="0"/>
              </a:rPr>
              <a:t>Historical Trend Over Past 16 Years</a:t>
            </a:r>
            <a:endParaRPr lang="en-US" sz="1200" dirty="0">
              <a:solidFill>
                <a:srgbClr val="000000"/>
              </a:solidFill>
              <a:latin typeface="Lucida Bright" panose="02040602050505020304" pitchFamily="18" charset="0"/>
            </a:endParaRPr>
          </a:p>
        </p:txBody>
      </p:sp>
      <p:sp>
        <p:nvSpPr>
          <p:cNvPr id="25" name="Rectangle 24">
            <a:extLst>
              <a:ext uri="{FF2B5EF4-FFF2-40B4-BE49-F238E27FC236}">
                <a16:creationId xmlns:a16="http://schemas.microsoft.com/office/drawing/2014/main" id="{1916B34E-9357-44C0-A433-0A25211002B7}"/>
              </a:ext>
            </a:extLst>
          </p:cNvPr>
          <p:cNvSpPr/>
          <p:nvPr/>
        </p:nvSpPr>
        <p:spPr>
          <a:xfrm>
            <a:off x="8027102" y="1897497"/>
            <a:ext cx="3304680" cy="3820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ysClr val="windowText" lastClr="000000"/>
                </a:solidFill>
                <a:latin typeface="Lucida Bright" panose="02040602050505020304" pitchFamily="18" charset="77"/>
              </a:rPr>
              <a:t>Movement Over Past 12 Months </a:t>
            </a:r>
          </a:p>
        </p:txBody>
      </p:sp>
      <p:sp>
        <p:nvSpPr>
          <p:cNvPr id="4" name="Slide Number Placeholder 3">
            <a:extLst>
              <a:ext uri="{FF2B5EF4-FFF2-40B4-BE49-F238E27FC236}">
                <a16:creationId xmlns:a16="http://schemas.microsoft.com/office/drawing/2014/main" id="{2434E433-E28B-E643-910F-0C1001E84CF9}"/>
              </a:ext>
            </a:extLst>
          </p:cNvPr>
          <p:cNvSpPr>
            <a:spLocks noGrp="1"/>
          </p:cNvSpPr>
          <p:nvPr>
            <p:ph type="sldNum" sz="quarter" idx="12"/>
          </p:nvPr>
        </p:nvSpPr>
        <p:spPr/>
        <p:txBody>
          <a:bodyPr/>
          <a:lstStyle/>
          <a:p>
            <a:fld id="{476AAC42-F025-6F4A-812A-CAE76A37282A}" type="slidenum">
              <a:rPr lang="en-US" smtClean="0"/>
              <a:t>15</a:t>
            </a:fld>
            <a:endParaRPr lang="en-US"/>
          </a:p>
        </p:txBody>
      </p:sp>
      <p:graphicFrame>
        <p:nvGraphicFramePr>
          <p:cNvPr id="16" name="Chart 15">
            <a:extLst>
              <a:ext uri="{FF2B5EF4-FFF2-40B4-BE49-F238E27FC236}">
                <a16:creationId xmlns:a16="http://schemas.microsoft.com/office/drawing/2014/main" id="{95AB1986-0ACA-46F4-B44F-8A47B8CFBD1A}"/>
              </a:ext>
            </a:extLst>
          </p:cNvPr>
          <p:cNvGraphicFramePr/>
          <p:nvPr/>
        </p:nvGraphicFramePr>
        <p:xfrm>
          <a:off x="469900" y="2406543"/>
          <a:ext cx="6671129" cy="3527733"/>
        </p:xfrm>
        <a:graphic>
          <a:graphicData uri="http://schemas.openxmlformats.org/drawingml/2006/chart">
            <c:chart xmlns:c="http://schemas.openxmlformats.org/drawingml/2006/chart" xmlns:r="http://schemas.openxmlformats.org/officeDocument/2006/relationships" r:id="rId2"/>
          </a:graphicData>
        </a:graphic>
      </p:graphicFrame>
      <p:pic>
        <p:nvPicPr>
          <p:cNvPr id="18" name="Picture 17" descr="Graphical user interface, application&#10;&#10;Description automatically generated">
            <a:extLst>
              <a:ext uri="{FF2B5EF4-FFF2-40B4-BE49-F238E27FC236}">
                <a16:creationId xmlns:a16="http://schemas.microsoft.com/office/drawing/2014/main" id="{90D58068-B0AF-4381-A1B8-137BA384FEC4}"/>
              </a:ext>
            </a:extLst>
          </p:cNvPr>
          <p:cNvPicPr>
            <a:picLocks noChangeAspect="1"/>
          </p:cNvPicPr>
          <p:nvPr/>
        </p:nvPicPr>
        <p:blipFill rotWithShape="1">
          <a:blip r:embed="rId3"/>
          <a:srcRect r="78581" b="82978"/>
          <a:stretch/>
        </p:blipFill>
        <p:spPr>
          <a:xfrm>
            <a:off x="82369" y="952299"/>
            <a:ext cx="2681911" cy="904226"/>
          </a:xfrm>
          <a:prstGeom prst="rect">
            <a:avLst/>
          </a:prstGeom>
        </p:spPr>
      </p:pic>
      <p:sp>
        <p:nvSpPr>
          <p:cNvPr id="2" name="TextBox 1">
            <a:extLst>
              <a:ext uri="{FF2B5EF4-FFF2-40B4-BE49-F238E27FC236}">
                <a16:creationId xmlns:a16="http://schemas.microsoft.com/office/drawing/2014/main" id="{41B4667B-D90D-4F68-9615-E4A9C74E3D40}"/>
              </a:ext>
            </a:extLst>
          </p:cNvPr>
          <p:cNvSpPr txBox="1"/>
          <p:nvPr/>
        </p:nvSpPr>
        <p:spPr>
          <a:xfrm>
            <a:off x="4647202" y="1196280"/>
            <a:ext cx="3479800" cy="307777"/>
          </a:xfrm>
          <a:prstGeom prst="rect">
            <a:avLst/>
          </a:prstGeom>
          <a:noFill/>
        </p:spPr>
        <p:txBody>
          <a:bodyPr wrap="square" rtlCol="0">
            <a:spAutoFit/>
          </a:bodyPr>
          <a:lstStyle/>
          <a:p>
            <a:pPr algn="ctr"/>
            <a:r>
              <a:rPr lang="en-US" sz="1400" b="1" dirty="0">
                <a:latin typeface="Lucida Bright" panose="02040602050505020304" pitchFamily="18" charset="0"/>
              </a:rPr>
              <a:t>Housing Sales Index</a:t>
            </a:r>
          </a:p>
        </p:txBody>
      </p:sp>
      <p:grpSp>
        <p:nvGrpSpPr>
          <p:cNvPr id="6" name="Group 5">
            <a:extLst>
              <a:ext uri="{FF2B5EF4-FFF2-40B4-BE49-F238E27FC236}">
                <a16:creationId xmlns:a16="http://schemas.microsoft.com/office/drawing/2014/main" id="{89050029-3E68-468E-A9E0-A32CEAD4C964}"/>
              </a:ext>
            </a:extLst>
          </p:cNvPr>
          <p:cNvGrpSpPr/>
          <p:nvPr/>
        </p:nvGrpSpPr>
        <p:grpSpPr>
          <a:xfrm>
            <a:off x="4993871" y="3130206"/>
            <a:ext cx="2147158" cy="307777"/>
            <a:chOff x="3421225" y="2582490"/>
            <a:chExt cx="2147158" cy="307777"/>
          </a:xfrm>
        </p:grpSpPr>
        <p:sp>
          <p:nvSpPr>
            <p:cNvPr id="27" name="TextBox 26">
              <a:extLst>
                <a:ext uri="{FF2B5EF4-FFF2-40B4-BE49-F238E27FC236}">
                  <a16:creationId xmlns:a16="http://schemas.microsoft.com/office/drawing/2014/main" id="{54DEB54D-158C-4518-975E-A43FBA52AD8B}"/>
                </a:ext>
              </a:extLst>
            </p:cNvPr>
            <p:cNvSpPr txBox="1"/>
            <p:nvPr/>
          </p:nvSpPr>
          <p:spPr>
            <a:xfrm>
              <a:off x="3524120" y="2582490"/>
              <a:ext cx="2044263" cy="307777"/>
            </a:xfrm>
            <a:prstGeom prst="rect">
              <a:avLst/>
            </a:prstGeom>
            <a:noFill/>
          </p:spPr>
          <p:txBody>
            <a:bodyPr wrap="square" numCol="1" rtlCol="0">
              <a:spAutoFit/>
            </a:bodyPr>
            <a:lstStyle/>
            <a:p>
              <a:r>
                <a:rPr lang="en-US" sz="700" dirty="0">
                  <a:solidFill>
                    <a:schemeClr val="bg1">
                      <a:lumMod val="50000"/>
                    </a:schemeClr>
                  </a:solidFill>
                  <a:latin typeface="Arial" panose="020B0604020202020204" pitchFamily="34" charset="0"/>
                  <a:cs typeface="Arial" panose="020B0604020202020204" pitchFamily="34" charset="0"/>
                </a:rPr>
                <a:t>Existing Home Sales</a:t>
              </a:r>
            </a:p>
            <a:p>
              <a:r>
                <a:rPr lang="en-US" sz="700" dirty="0">
                  <a:solidFill>
                    <a:schemeClr val="bg1">
                      <a:lumMod val="50000"/>
                    </a:schemeClr>
                  </a:solidFill>
                  <a:latin typeface="Arial" panose="020B0604020202020204" pitchFamily="34" charset="0"/>
                  <a:cs typeface="Arial" panose="020B0604020202020204" pitchFamily="34" charset="0"/>
                </a:rPr>
                <a:t>(Right Axis; Thousands)</a:t>
              </a:r>
            </a:p>
          </p:txBody>
        </p:sp>
        <p:sp>
          <p:nvSpPr>
            <p:cNvPr id="3" name="Oval 2">
              <a:extLst>
                <a:ext uri="{FF2B5EF4-FFF2-40B4-BE49-F238E27FC236}">
                  <a16:creationId xmlns:a16="http://schemas.microsoft.com/office/drawing/2014/main" id="{5698FB9E-4E5A-48A0-B2B6-619353B91A70}"/>
                </a:ext>
              </a:extLst>
            </p:cNvPr>
            <p:cNvSpPr/>
            <p:nvPr/>
          </p:nvSpPr>
          <p:spPr>
            <a:xfrm>
              <a:off x="3421225" y="2653064"/>
              <a:ext cx="80072" cy="83314"/>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BCEAB2E6-8521-48D9-8ABA-C8D9C256304E}"/>
              </a:ext>
            </a:extLst>
          </p:cNvPr>
          <p:cNvGrpSpPr/>
          <p:nvPr/>
        </p:nvGrpSpPr>
        <p:grpSpPr>
          <a:xfrm>
            <a:off x="3085274" y="5153025"/>
            <a:ext cx="2120588" cy="307777"/>
            <a:chOff x="2508597" y="4424030"/>
            <a:chExt cx="2120588" cy="307777"/>
          </a:xfrm>
        </p:grpSpPr>
        <p:sp>
          <p:nvSpPr>
            <p:cNvPr id="24" name="TextBox 23">
              <a:extLst>
                <a:ext uri="{FF2B5EF4-FFF2-40B4-BE49-F238E27FC236}">
                  <a16:creationId xmlns:a16="http://schemas.microsoft.com/office/drawing/2014/main" id="{5E33064D-BD92-4170-B72D-1DE3EC6940BD}"/>
                </a:ext>
              </a:extLst>
            </p:cNvPr>
            <p:cNvSpPr txBox="1"/>
            <p:nvPr/>
          </p:nvSpPr>
          <p:spPr>
            <a:xfrm>
              <a:off x="2584922" y="4424030"/>
              <a:ext cx="2044263" cy="307777"/>
            </a:xfrm>
            <a:prstGeom prst="rect">
              <a:avLst/>
            </a:prstGeom>
            <a:noFill/>
          </p:spPr>
          <p:txBody>
            <a:bodyPr wrap="square" numCol="1" rtlCol="0">
              <a:spAutoFit/>
            </a:bodyPr>
            <a:lstStyle/>
            <a:p>
              <a:r>
                <a:rPr lang="en-US" sz="700" dirty="0">
                  <a:solidFill>
                    <a:schemeClr val="bg1">
                      <a:lumMod val="50000"/>
                    </a:schemeClr>
                  </a:solidFill>
                  <a:latin typeface="Arial" panose="020B0604020202020204" pitchFamily="34" charset="0"/>
                  <a:cs typeface="Arial" panose="020B0604020202020204" pitchFamily="34" charset="0"/>
                </a:rPr>
                <a:t>Housing Sales Index (Seasonally Adjusted)</a:t>
              </a:r>
            </a:p>
            <a:p>
              <a:r>
                <a:rPr lang="en-US" sz="700" dirty="0">
                  <a:solidFill>
                    <a:schemeClr val="bg1">
                      <a:lumMod val="50000"/>
                    </a:schemeClr>
                  </a:solidFill>
                  <a:latin typeface="Arial" panose="020B0604020202020204" pitchFamily="34" charset="0"/>
                  <a:cs typeface="Arial" panose="020B0604020202020204" pitchFamily="34" charset="0"/>
                </a:rPr>
                <a:t>(Left Axis; Jan. 2002 =100)</a:t>
              </a:r>
              <a:endParaRPr lang="en-US" sz="800" dirty="0">
                <a:solidFill>
                  <a:schemeClr val="bg1">
                    <a:lumMod val="50000"/>
                  </a:schemeClr>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F0872059-B902-4F23-B74D-BC43F0F38608}"/>
                </a:ext>
              </a:extLst>
            </p:cNvPr>
            <p:cNvSpPr/>
            <p:nvPr/>
          </p:nvSpPr>
          <p:spPr>
            <a:xfrm>
              <a:off x="2508597" y="4495597"/>
              <a:ext cx="76325" cy="82321"/>
            </a:xfrm>
            <a:prstGeom prst="ellipse">
              <a:avLst/>
            </a:prstGeom>
            <a:solidFill>
              <a:srgbClr val="7138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3" name="Chart 22">
            <a:extLst>
              <a:ext uri="{FF2B5EF4-FFF2-40B4-BE49-F238E27FC236}">
                <a16:creationId xmlns:a16="http://schemas.microsoft.com/office/drawing/2014/main" id="{D679F1F3-3D8D-4D1C-BDE4-701ACF8E8FC6}"/>
              </a:ext>
            </a:extLst>
          </p:cNvPr>
          <p:cNvGraphicFramePr/>
          <p:nvPr/>
        </p:nvGraphicFramePr>
        <p:xfrm>
          <a:off x="7484882" y="2377968"/>
          <a:ext cx="4389120" cy="34386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23568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holding flags&#10;&#10;Description automatically generated with low confidence">
            <a:extLst>
              <a:ext uri="{FF2B5EF4-FFF2-40B4-BE49-F238E27FC236}">
                <a16:creationId xmlns:a16="http://schemas.microsoft.com/office/drawing/2014/main" id="{2DDF396F-7879-EF47-B45B-8B81B1F02A6B}"/>
              </a:ext>
            </a:extLst>
          </p:cNvPr>
          <p:cNvPicPr>
            <a:picLocks noChangeAspect="1"/>
          </p:cNvPicPr>
          <p:nvPr/>
        </p:nvPicPr>
        <p:blipFill rotWithShape="1">
          <a:blip r:embed="rId2"/>
          <a:srcRect l="70034"/>
          <a:stretch/>
        </p:blipFill>
        <p:spPr>
          <a:xfrm>
            <a:off x="9113520" y="0"/>
            <a:ext cx="3078480" cy="6858000"/>
          </a:xfrm>
          <a:prstGeom prst="rect">
            <a:avLst/>
          </a:prstGeom>
        </p:spPr>
      </p:pic>
      <p:sp>
        <p:nvSpPr>
          <p:cNvPr id="5" name="Rectangle 4">
            <a:extLst>
              <a:ext uri="{FF2B5EF4-FFF2-40B4-BE49-F238E27FC236}">
                <a16:creationId xmlns:a16="http://schemas.microsoft.com/office/drawing/2014/main" id="{1440DE9F-E451-454C-88DD-4C9254260CC6}"/>
              </a:ext>
            </a:extLst>
          </p:cNvPr>
          <p:cNvSpPr/>
          <p:nvPr/>
        </p:nvSpPr>
        <p:spPr>
          <a:xfrm>
            <a:off x="0" y="0"/>
            <a:ext cx="9113520" cy="6858000"/>
          </a:xfrm>
          <a:prstGeom prst="rect">
            <a:avLst/>
          </a:prstGeom>
          <a:gradFill>
            <a:gsLst>
              <a:gs pos="3000">
                <a:srgbClr val="5900A1"/>
              </a:gs>
              <a:gs pos="100000">
                <a:srgbClr val="9400A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0476972-3A0A-F541-B45C-44586680A4F6}"/>
              </a:ext>
            </a:extLst>
          </p:cNvPr>
          <p:cNvSpPr txBox="1"/>
          <p:nvPr/>
        </p:nvSpPr>
        <p:spPr>
          <a:xfrm>
            <a:off x="0" y="2967335"/>
            <a:ext cx="9098280" cy="923330"/>
          </a:xfrm>
          <a:prstGeom prst="rect">
            <a:avLst/>
          </a:prstGeom>
          <a:noFill/>
        </p:spPr>
        <p:txBody>
          <a:bodyPr wrap="square" rtlCol="0">
            <a:spAutoFit/>
          </a:bodyPr>
          <a:lstStyle/>
          <a:p>
            <a:pPr algn="ctr"/>
            <a:r>
              <a:rPr lang="en-US" sz="5400" b="1" dirty="0">
                <a:solidFill>
                  <a:schemeClr val="bg1"/>
                </a:solidFill>
                <a:latin typeface="Lucida Bright" panose="02040602050505020304" pitchFamily="18" charset="77"/>
              </a:rPr>
              <a:t>Technical Appendix</a:t>
            </a:r>
          </a:p>
        </p:txBody>
      </p:sp>
    </p:spTree>
    <p:extLst>
      <p:ext uri="{BB962C8B-B14F-4D97-AF65-F5344CB8AC3E}">
        <p14:creationId xmlns:p14="http://schemas.microsoft.com/office/powerpoint/2010/main" val="2623538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0DE740B-46F1-F944-A4ED-571ADAE09E3A}"/>
              </a:ext>
            </a:extLst>
          </p:cNvPr>
          <p:cNvSpPr txBox="1"/>
          <p:nvPr/>
        </p:nvSpPr>
        <p:spPr>
          <a:xfrm>
            <a:off x="731520" y="1417154"/>
            <a:ext cx="10122408" cy="281231"/>
          </a:xfrm>
          <a:prstGeom prst="rect">
            <a:avLst/>
          </a:prstGeom>
          <a:noFill/>
        </p:spPr>
        <p:txBody>
          <a:bodyPr wrap="square" rtlCol="0">
            <a:spAutoFit/>
          </a:bodyPr>
          <a:lstStyle/>
          <a:p>
            <a:pPr>
              <a:lnSpc>
                <a:spcPts val="1640"/>
              </a:lnSpc>
            </a:pPr>
            <a:r>
              <a:rPr lang="en-US" sz="1200" dirty="0">
                <a:latin typeface="Arial" panose="020B0604020202020204" pitchFamily="34" charset="0"/>
                <a:cs typeface="Arial" panose="020B0604020202020204" pitchFamily="34" charset="0"/>
              </a:rPr>
              <a:t>Three individual AOLs demonstrated strong correlation and leading properties against five target macroeconomic indicators. </a:t>
            </a:r>
          </a:p>
        </p:txBody>
      </p:sp>
      <p:sp>
        <p:nvSpPr>
          <p:cNvPr id="17" name="TextBox 16">
            <a:extLst>
              <a:ext uri="{FF2B5EF4-FFF2-40B4-BE49-F238E27FC236}">
                <a16:creationId xmlns:a16="http://schemas.microsoft.com/office/drawing/2014/main" id="{A39AFAB1-C73C-BE43-8A3F-32FCAED96207}"/>
              </a:ext>
            </a:extLst>
          </p:cNvPr>
          <p:cNvSpPr txBox="1"/>
          <p:nvPr/>
        </p:nvSpPr>
        <p:spPr>
          <a:xfrm>
            <a:off x="731520" y="482323"/>
            <a:ext cx="7324344" cy="646331"/>
          </a:xfrm>
          <a:prstGeom prst="rect">
            <a:avLst/>
          </a:prstGeom>
          <a:noFill/>
        </p:spPr>
        <p:txBody>
          <a:bodyPr wrap="square" rtlCol="0">
            <a:spAutoFit/>
          </a:bodyPr>
          <a:lstStyle/>
          <a:p>
            <a:r>
              <a:rPr lang="en-US" sz="3600" b="1" dirty="0">
                <a:latin typeface="Lucida Bright" panose="02040602050505020304" pitchFamily="18" charset="77"/>
              </a:rPr>
              <a:t>Key Findings</a:t>
            </a:r>
          </a:p>
        </p:txBody>
      </p:sp>
      <p:graphicFrame>
        <p:nvGraphicFramePr>
          <p:cNvPr id="6" name="Table 6">
            <a:extLst>
              <a:ext uri="{FF2B5EF4-FFF2-40B4-BE49-F238E27FC236}">
                <a16:creationId xmlns:a16="http://schemas.microsoft.com/office/drawing/2014/main" id="{C5D37479-CE51-374B-A8BF-65AA4A764597}"/>
              </a:ext>
            </a:extLst>
          </p:cNvPr>
          <p:cNvGraphicFramePr>
            <a:graphicFrameLocks noGrp="1"/>
          </p:cNvGraphicFramePr>
          <p:nvPr>
            <p:extLst>
              <p:ext uri="{D42A27DB-BD31-4B8C-83A1-F6EECF244321}">
                <p14:modId xmlns:p14="http://schemas.microsoft.com/office/powerpoint/2010/main" val="1445190294"/>
              </p:ext>
            </p:extLst>
          </p:nvPr>
        </p:nvGraphicFramePr>
        <p:xfrm>
          <a:off x="731525" y="2405038"/>
          <a:ext cx="10728951" cy="2788920"/>
        </p:xfrm>
        <a:graphic>
          <a:graphicData uri="http://schemas.openxmlformats.org/drawingml/2006/table">
            <a:tbl>
              <a:tblPr firstRow="1" bandRow="1">
                <a:tableStyleId>{5C22544A-7EE6-4342-B048-85BDC9FD1C3A}</a:tableStyleId>
              </a:tblPr>
              <a:tblGrid>
                <a:gridCol w="1417315">
                  <a:extLst>
                    <a:ext uri="{9D8B030D-6E8A-4147-A177-3AD203B41FA5}">
                      <a16:colId xmlns:a16="http://schemas.microsoft.com/office/drawing/2014/main" val="3319403820"/>
                    </a:ext>
                  </a:extLst>
                </a:gridCol>
                <a:gridCol w="1792224">
                  <a:extLst>
                    <a:ext uri="{9D8B030D-6E8A-4147-A177-3AD203B41FA5}">
                      <a16:colId xmlns:a16="http://schemas.microsoft.com/office/drawing/2014/main" val="2246339672"/>
                    </a:ext>
                  </a:extLst>
                </a:gridCol>
                <a:gridCol w="1344168">
                  <a:extLst>
                    <a:ext uri="{9D8B030D-6E8A-4147-A177-3AD203B41FA5}">
                      <a16:colId xmlns:a16="http://schemas.microsoft.com/office/drawing/2014/main" val="3298691875"/>
                    </a:ext>
                  </a:extLst>
                </a:gridCol>
                <a:gridCol w="1371600">
                  <a:extLst>
                    <a:ext uri="{9D8B030D-6E8A-4147-A177-3AD203B41FA5}">
                      <a16:colId xmlns:a16="http://schemas.microsoft.com/office/drawing/2014/main" val="4239168597"/>
                    </a:ext>
                  </a:extLst>
                </a:gridCol>
                <a:gridCol w="1289304">
                  <a:extLst>
                    <a:ext uri="{9D8B030D-6E8A-4147-A177-3AD203B41FA5}">
                      <a16:colId xmlns:a16="http://schemas.microsoft.com/office/drawing/2014/main" val="3693482388"/>
                    </a:ext>
                  </a:extLst>
                </a:gridCol>
                <a:gridCol w="1179576">
                  <a:extLst>
                    <a:ext uri="{9D8B030D-6E8A-4147-A177-3AD203B41FA5}">
                      <a16:colId xmlns:a16="http://schemas.microsoft.com/office/drawing/2014/main" val="1627043146"/>
                    </a:ext>
                  </a:extLst>
                </a:gridCol>
                <a:gridCol w="1261872">
                  <a:extLst>
                    <a:ext uri="{9D8B030D-6E8A-4147-A177-3AD203B41FA5}">
                      <a16:colId xmlns:a16="http://schemas.microsoft.com/office/drawing/2014/main" val="508417211"/>
                    </a:ext>
                  </a:extLst>
                </a:gridCol>
                <a:gridCol w="1072892">
                  <a:extLst>
                    <a:ext uri="{9D8B030D-6E8A-4147-A177-3AD203B41FA5}">
                      <a16:colId xmlns:a16="http://schemas.microsoft.com/office/drawing/2014/main" val="2350055751"/>
                    </a:ext>
                  </a:extLst>
                </a:gridCol>
              </a:tblGrid>
              <a:tr h="594360">
                <a:tc grid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Lucida Bright" panose="02040602050505020304" pitchFamily="18" charset="77"/>
                        </a:rPr>
                        <a:t>Summary Of Results</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tc hMerge="1">
                  <a:txBody>
                    <a:bodyPr/>
                    <a:lstStyle/>
                    <a:p>
                      <a:pPr marL="0" marR="0" algn="ctr">
                        <a:lnSpc>
                          <a:spcPct val="100000"/>
                        </a:lnSpc>
                        <a:spcBef>
                          <a:spcPts val="0"/>
                        </a:spcBef>
                        <a:spcAft>
                          <a:spcPts val="0"/>
                        </a:spcAft>
                      </a:pPr>
                      <a:endParaRPr lang="en-US" sz="1200" b="1" i="0" dirty="0">
                        <a:effectLst/>
                        <a:latin typeface="Arial" panose="020B0604020202020204" pitchFamily="34" charset="0"/>
                        <a:ea typeface="Calibri" charset="0"/>
                        <a:cs typeface="Arial" panose="020B0604020202020204" pitchFamily="34" charset="0"/>
                      </a:endParaRPr>
                    </a:p>
                  </a:txBody>
                  <a:tcPr marL="68580" marR="68580" marT="0" marB="0" anchor="ctr"/>
                </a:tc>
                <a:tc hMerge="1">
                  <a:txBody>
                    <a:bodyPr/>
                    <a:lstStyle/>
                    <a:p>
                      <a:pPr marL="0" marR="0" algn="ctr">
                        <a:lnSpc>
                          <a:spcPct val="100000"/>
                        </a:lnSpc>
                        <a:spcBef>
                          <a:spcPts val="0"/>
                        </a:spcBef>
                        <a:spcAft>
                          <a:spcPts val="0"/>
                        </a:spcAft>
                      </a:pPr>
                      <a:endParaRPr lang="en-US" sz="1200" b="1" i="0" dirty="0">
                        <a:effectLst/>
                        <a:latin typeface="Arial" panose="020B0604020202020204" pitchFamily="34" charset="0"/>
                        <a:ea typeface="Calibri" charset="0"/>
                        <a:cs typeface="Arial" panose="020B0604020202020204" pitchFamily="34" charset="0"/>
                      </a:endParaRPr>
                    </a:p>
                  </a:txBody>
                  <a:tcPr marL="68580" marR="68580"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Lucida Bright" panose="02040602050505020304" pitchFamily="18" charset="77"/>
                      </a:endParaRP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Lucida Bright" panose="02040602050505020304" pitchFamily="18" charset="77"/>
                      </a:endParaRP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Lucida Bright" panose="02040602050505020304" pitchFamily="18" charset="77"/>
                      </a:endParaRP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Lucida Bright" panose="02040602050505020304" pitchFamily="18" charset="77"/>
                      </a:endParaRP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Lucida Bright" panose="02040602050505020304" pitchFamily="18" charset="77"/>
                      </a:endParaRP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extLst>
                  <a:ext uri="{0D108BD9-81ED-4DB2-BD59-A6C34878D82A}">
                    <a16:rowId xmlns:a16="http://schemas.microsoft.com/office/drawing/2014/main" val="3303297116"/>
                  </a:ext>
                </a:extLst>
              </a:tr>
              <a:tr h="548640">
                <a:tc>
                  <a:txBody>
                    <a:bodyPr/>
                    <a:lstStyle/>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LEGALSHIELD AREA OF LAW</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TARGET MACRO INDICATOR(S)</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CORRELATION (LEVEL)</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CORRELATION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(Y/Y)</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CORRELATION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(Q/Q)</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TRACKS HISTORICAL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TREND?</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ESTIMATED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LEAD</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ROBUST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OVER TIME?</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extLst>
                  <a:ext uri="{0D108BD9-81ED-4DB2-BD59-A6C34878D82A}">
                    <a16:rowId xmlns:a16="http://schemas.microsoft.com/office/drawing/2014/main" val="70452185"/>
                  </a:ext>
                </a:extLst>
              </a:tr>
              <a:tr h="548640">
                <a:tc>
                  <a:txBody>
                    <a:bodyPr/>
                    <a:lstStyle/>
                    <a:p>
                      <a:pPr marL="0" marR="0" algn="ctr">
                        <a:lnSpc>
                          <a:spcPct val="100000"/>
                        </a:lnSpc>
                        <a:spcBef>
                          <a:spcPts val="0"/>
                        </a:spcBef>
                        <a:spcAft>
                          <a:spcPts val="0"/>
                        </a:spcAft>
                      </a:pPr>
                      <a:r>
                        <a:rPr lang="en-US" sz="1100" dirty="0">
                          <a:effectLst/>
                          <a:latin typeface="Arial" panose="020B0604020202020204" pitchFamily="34" charset="0"/>
                          <a:cs typeface="Arial" panose="020B0604020202020204" pitchFamily="34" charset="0"/>
                        </a:rPr>
                        <a:t>Bankruptcy</a:t>
                      </a:r>
                      <a:endParaRPr lang="en-US" sz="1100" b="1"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Bankruptcies</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118872"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0.75</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0.74</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0.22</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kern="1200" dirty="0">
                          <a:effectLst/>
                          <a:latin typeface="Arial" panose="020B0604020202020204" pitchFamily="34" charset="0"/>
                          <a:cs typeface="Arial" panose="020B0604020202020204" pitchFamily="34" charset="0"/>
                        </a:rPr>
                        <a:t>≈ 1 mo.</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453700823"/>
                  </a:ext>
                </a:extLst>
              </a:tr>
              <a:tr h="548640">
                <a:tc>
                  <a:txBody>
                    <a:bodyPr/>
                    <a:lstStyle/>
                    <a:p>
                      <a:pPr marL="0" marR="0" algn="ctr">
                        <a:lnSpc>
                          <a:spcPct val="100000"/>
                        </a:lnSpc>
                        <a:spcBef>
                          <a:spcPts val="0"/>
                        </a:spcBef>
                        <a:spcAft>
                          <a:spcPts val="0"/>
                        </a:spcAft>
                      </a:pPr>
                      <a:r>
                        <a:rPr lang="en-US" sz="1100" dirty="0">
                          <a:effectLst/>
                          <a:latin typeface="Arial" panose="020B0604020202020204" pitchFamily="34" charset="0"/>
                          <a:cs typeface="Arial" panose="020B0604020202020204" pitchFamily="34" charset="0"/>
                        </a:rPr>
                        <a:t>Foreclosure</a:t>
                      </a:r>
                      <a:endParaRPr lang="en-US" sz="1100" b="1"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Foreclosures</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118872"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0.96</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0.88</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0.47</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kern="1200" dirty="0">
                          <a:effectLst/>
                          <a:latin typeface="Arial" panose="020B0604020202020204" pitchFamily="34" charset="0"/>
                          <a:cs typeface="Arial" panose="020B0604020202020204" pitchFamily="34" charset="0"/>
                        </a:rPr>
                        <a:t>Coincident*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372163958"/>
                  </a:ext>
                </a:extLst>
              </a:tr>
              <a:tr h="5486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Real Estate</a:t>
                      </a:r>
                      <a:endParaRPr kumimoji="0" lang="en-US" sz="11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charset="0"/>
                        <a:cs typeface="Arial" panose="020B0604020202020204" pitchFamily="34" charset="0"/>
                      </a:endParaRP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Existing Home Sales</a:t>
                      </a:r>
                      <a:endParaRPr kumimoji="0" lang="en-US" sz="11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charset="0"/>
                        <a:cs typeface="Arial" panose="020B0604020202020204" pitchFamily="34" charset="0"/>
                      </a:endParaRPr>
                    </a:p>
                  </a:txBody>
                  <a:tcPr marL="118872"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100" kern="1200" dirty="0">
                          <a:effectLst/>
                          <a:latin typeface="Arial" panose="020B0604020202020204" pitchFamily="34" charset="0"/>
                          <a:cs typeface="Arial" panose="020B0604020202020204" pitchFamily="34" charset="0"/>
                        </a:rPr>
                        <a:t>0.87</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100" kern="1200" dirty="0">
                          <a:effectLst/>
                          <a:latin typeface="Arial" panose="020B0604020202020204" pitchFamily="34" charset="0"/>
                          <a:cs typeface="Arial" panose="020B0604020202020204" pitchFamily="34" charset="0"/>
                        </a:rPr>
                        <a:t>0.65</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100" kern="1200" dirty="0">
                          <a:effectLst/>
                          <a:latin typeface="Arial" panose="020B0604020202020204" pitchFamily="34" charset="0"/>
                          <a:cs typeface="Arial" panose="020B0604020202020204" pitchFamily="34" charset="0"/>
                        </a:rPr>
                        <a:t>0.46</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kern="1200" dirty="0">
                          <a:effectLst/>
                          <a:latin typeface="Arial" panose="020B0604020202020204" pitchFamily="34" charset="0"/>
                          <a:cs typeface="Arial" panose="020B0604020202020204" pitchFamily="34" charset="0"/>
                        </a:rPr>
                        <a:t>≈ 0-1 mo.*</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648339880"/>
                  </a:ext>
                </a:extLst>
              </a:tr>
            </a:tbl>
          </a:graphicData>
        </a:graphic>
      </p:graphicFrame>
      <p:sp>
        <p:nvSpPr>
          <p:cNvPr id="9" name="TextBox 8">
            <a:extLst>
              <a:ext uri="{FF2B5EF4-FFF2-40B4-BE49-F238E27FC236}">
                <a16:creationId xmlns:a16="http://schemas.microsoft.com/office/drawing/2014/main" id="{C536F1EA-7AD2-9744-AD32-3BBDE1015A25}"/>
              </a:ext>
            </a:extLst>
          </p:cNvPr>
          <p:cNvSpPr txBox="1"/>
          <p:nvPr/>
        </p:nvSpPr>
        <p:spPr>
          <a:xfrm>
            <a:off x="731520" y="5433575"/>
            <a:ext cx="10122408" cy="272447"/>
          </a:xfrm>
          <a:prstGeom prst="rect">
            <a:avLst/>
          </a:prstGeom>
          <a:noFill/>
        </p:spPr>
        <p:txBody>
          <a:bodyPr wrap="square" rtlCol="0">
            <a:spAutoFit/>
          </a:bodyPr>
          <a:lstStyle/>
          <a:p>
            <a:pPr>
              <a:lnSpc>
                <a:spcPts val="1640"/>
              </a:lnSpc>
            </a:pPr>
            <a:r>
              <a:rPr lang="en-US" sz="800" dirty="0">
                <a:solidFill>
                  <a:schemeClr val="bg2">
                    <a:lumMod val="50000"/>
                  </a:schemeClr>
                </a:solidFill>
                <a:latin typeface="Arial" panose="020B0604020202020204" pitchFamily="34" charset="0"/>
                <a:cs typeface="Arial" panose="020B0604020202020204" pitchFamily="34" charset="0"/>
              </a:rPr>
              <a:t>*These indices have a timing advantage over their target indicators due to the release schedule of the target series.</a:t>
            </a:r>
          </a:p>
        </p:txBody>
      </p:sp>
      <p:sp>
        <p:nvSpPr>
          <p:cNvPr id="2" name="Slide Number Placeholder 1">
            <a:extLst>
              <a:ext uri="{FF2B5EF4-FFF2-40B4-BE49-F238E27FC236}">
                <a16:creationId xmlns:a16="http://schemas.microsoft.com/office/drawing/2014/main" id="{D808ED77-D0CD-4F47-95DE-C9E30CA6AFB9}"/>
              </a:ext>
            </a:extLst>
          </p:cNvPr>
          <p:cNvSpPr>
            <a:spLocks noGrp="1"/>
          </p:cNvSpPr>
          <p:nvPr>
            <p:ph type="sldNum" sz="quarter" idx="12"/>
          </p:nvPr>
        </p:nvSpPr>
        <p:spPr/>
        <p:txBody>
          <a:bodyPr/>
          <a:lstStyle/>
          <a:p>
            <a:fld id="{476AAC42-F025-6F4A-812A-CAE76A37282A}" type="slidenum">
              <a:rPr lang="en-US" smtClean="0"/>
              <a:t>17</a:t>
            </a:fld>
            <a:endParaRPr lang="en-US"/>
          </a:p>
        </p:txBody>
      </p:sp>
    </p:spTree>
    <p:extLst>
      <p:ext uri="{BB962C8B-B14F-4D97-AF65-F5344CB8AC3E}">
        <p14:creationId xmlns:p14="http://schemas.microsoft.com/office/powerpoint/2010/main" val="3706347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0DE740B-46F1-F944-A4ED-571ADAE09E3A}"/>
              </a:ext>
            </a:extLst>
          </p:cNvPr>
          <p:cNvSpPr txBox="1"/>
          <p:nvPr/>
        </p:nvSpPr>
        <p:spPr>
          <a:xfrm>
            <a:off x="731520" y="1417154"/>
            <a:ext cx="10122408" cy="281231"/>
          </a:xfrm>
          <a:prstGeom prst="rect">
            <a:avLst/>
          </a:prstGeom>
          <a:noFill/>
        </p:spPr>
        <p:txBody>
          <a:bodyPr wrap="square" rtlCol="0">
            <a:spAutoFit/>
          </a:bodyPr>
          <a:lstStyle/>
          <a:p>
            <a:pPr>
              <a:lnSpc>
                <a:spcPts val="1640"/>
              </a:lnSpc>
            </a:pPr>
            <a:r>
              <a:rPr lang="en-US" sz="1200" dirty="0">
                <a:latin typeface="Arial" panose="020B0604020202020204" pitchFamily="34" charset="0"/>
                <a:cs typeface="Arial" panose="020B0604020202020204" pitchFamily="34" charset="0"/>
              </a:rPr>
              <a:t>We developed two composite indexes that are strongly correlated with and tend to lead economic indicators of interest.</a:t>
            </a:r>
          </a:p>
        </p:txBody>
      </p:sp>
      <p:sp>
        <p:nvSpPr>
          <p:cNvPr id="17" name="TextBox 16">
            <a:extLst>
              <a:ext uri="{FF2B5EF4-FFF2-40B4-BE49-F238E27FC236}">
                <a16:creationId xmlns:a16="http://schemas.microsoft.com/office/drawing/2014/main" id="{A39AFAB1-C73C-BE43-8A3F-32FCAED96207}"/>
              </a:ext>
            </a:extLst>
          </p:cNvPr>
          <p:cNvSpPr txBox="1"/>
          <p:nvPr/>
        </p:nvSpPr>
        <p:spPr>
          <a:xfrm>
            <a:off x="731520" y="482323"/>
            <a:ext cx="7324344" cy="646331"/>
          </a:xfrm>
          <a:prstGeom prst="rect">
            <a:avLst/>
          </a:prstGeom>
          <a:noFill/>
        </p:spPr>
        <p:txBody>
          <a:bodyPr wrap="square" rtlCol="0">
            <a:spAutoFit/>
          </a:bodyPr>
          <a:lstStyle/>
          <a:p>
            <a:r>
              <a:rPr lang="en-US" sz="3600" b="1" dirty="0">
                <a:latin typeface="Lucida Bright" panose="02040602050505020304" pitchFamily="18" charset="77"/>
              </a:rPr>
              <a:t>Composite Indices</a:t>
            </a:r>
          </a:p>
        </p:txBody>
      </p:sp>
      <p:sp>
        <p:nvSpPr>
          <p:cNvPr id="9" name="TextBox 8">
            <a:extLst>
              <a:ext uri="{FF2B5EF4-FFF2-40B4-BE49-F238E27FC236}">
                <a16:creationId xmlns:a16="http://schemas.microsoft.com/office/drawing/2014/main" id="{C536F1EA-7AD2-9744-AD32-3BBDE1015A25}"/>
              </a:ext>
            </a:extLst>
          </p:cNvPr>
          <p:cNvSpPr txBox="1"/>
          <p:nvPr/>
        </p:nvSpPr>
        <p:spPr>
          <a:xfrm>
            <a:off x="731520" y="6062306"/>
            <a:ext cx="10122408" cy="269561"/>
          </a:xfrm>
          <a:prstGeom prst="rect">
            <a:avLst/>
          </a:prstGeom>
          <a:noFill/>
        </p:spPr>
        <p:txBody>
          <a:bodyPr wrap="square" rtlCol="0">
            <a:spAutoFit/>
          </a:bodyPr>
          <a:lstStyle/>
          <a:p>
            <a:pPr>
              <a:lnSpc>
                <a:spcPts val="1640"/>
              </a:lnSpc>
            </a:pPr>
            <a:r>
              <a:rPr lang="en-US" sz="800" dirty="0">
                <a:solidFill>
                  <a:schemeClr val="bg2">
                    <a:lumMod val="50000"/>
                  </a:schemeClr>
                </a:solidFill>
                <a:latin typeface="Arial" panose="020B0604020202020204" pitchFamily="34" charset="0"/>
                <a:cs typeface="Arial" panose="020B0604020202020204" pitchFamily="34" charset="0"/>
              </a:rPr>
              <a:t>*In addition to its statistical lead time, the Index also has a timing advantage over housing starts of roughly one week due to release schedules.</a:t>
            </a:r>
          </a:p>
        </p:txBody>
      </p:sp>
      <p:sp>
        <p:nvSpPr>
          <p:cNvPr id="46" name="TextBox 45">
            <a:extLst>
              <a:ext uri="{FF2B5EF4-FFF2-40B4-BE49-F238E27FC236}">
                <a16:creationId xmlns:a16="http://schemas.microsoft.com/office/drawing/2014/main" id="{0E8B9366-4407-6943-ACDF-144853F40294}"/>
              </a:ext>
            </a:extLst>
          </p:cNvPr>
          <p:cNvSpPr txBox="1"/>
          <p:nvPr/>
        </p:nvSpPr>
        <p:spPr>
          <a:xfrm>
            <a:off x="1609344" y="2573503"/>
            <a:ext cx="3008376" cy="281231"/>
          </a:xfrm>
          <a:prstGeom prst="rect">
            <a:avLst/>
          </a:prstGeom>
          <a:noFill/>
        </p:spPr>
        <p:txBody>
          <a:bodyPr wrap="square" rtlCol="0">
            <a:spAutoFit/>
          </a:bodyPr>
          <a:lstStyle/>
          <a:p>
            <a:pPr>
              <a:lnSpc>
                <a:spcPts val="1640"/>
              </a:lnSpc>
            </a:pPr>
            <a:r>
              <a:rPr lang="en-US" sz="1200" dirty="0">
                <a:latin typeface="Arial" panose="020B0604020202020204" pitchFamily="34" charset="0"/>
                <a:cs typeface="Arial" panose="020B0604020202020204" pitchFamily="34" charset="0"/>
              </a:rPr>
              <a:t>LegalShield “Consumer Stress” Index</a:t>
            </a:r>
          </a:p>
        </p:txBody>
      </p:sp>
      <p:sp>
        <p:nvSpPr>
          <p:cNvPr id="48" name="TextBox 47">
            <a:extLst>
              <a:ext uri="{FF2B5EF4-FFF2-40B4-BE49-F238E27FC236}">
                <a16:creationId xmlns:a16="http://schemas.microsoft.com/office/drawing/2014/main" id="{96AD6715-E89F-1F40-A08B-630BC119E4B5}"/>
              </a:ext>
            </a:extLst>
          </p:cNvPr>
          <p:cNvSpPr txBox="1"/>
          <p:nvPr/>
        </p:nvSpPr>
        <p:spPr>
          <a:xfrm>
            <a:off x="7013448" y="2573503"/>
            <a:ext cx="3145536" cy="281231"/>
          </a:xfrm>
          <a:prstGeom prst="rect">
            <a:avLst/>
          </a:prstGeom>
          <a:noFill/>
        </p:spPr>
        <p:txBody>
          <a:bodyPr wrap="square" rtlCol="0">
            <a:spAutoFit/>
          </a:bodyPr>
          <a:lstStyle/>
          <a:p>
            <a:pPr>
              <a:lnSpc>
                <a:spcPts val="1640"/>
              </a:lnSpc>
            </a:pPr>
            <a:r>
              <a:rPr lang="en-US" sz="1200" dirty="0">
                <a:latin typeface="Arial" panose="020B0604020202020204" pitchFamily="34" charset="0"/>
                <a:cs typeface="Arial" panose="020B0604020202020204" pitchFamily="34" charset="0"/>
              </a:rPr>
              <a:t>LegalShield “Housing Construction” Index</a:t>
            </a:r>
          </a:p>
        </p:txBody>
      </p:sp>
      <p:grpSp>
        <p:nvGrpSpPr>
          <p:cNvPr id="3" name="Group 2">
            <a:extLst>
              <a:ext uri="{FF2B5EF4-FFF2-40B4-BE49-F238E27FC236}">
                <a16:creationId xmlns:a16="http://schemas.microsoft.com/office/drawing/2014/main" id="{44F75080-CEFC-374E-A0AE-AA5624BB53AC}"/>
              </a:ext>
            </a:extLst>
          </p:cNvPr>
          <p:cNvGrpSpPr/>
          <p:nvPr/>
        </p:nvGrpSpPr>
        <p:grpSpPr>
          <a:xfrm>
            <a:off x="1729266" y="3252336"/>
            <a:ext cx="3968323" cy="486415"/>
            <a:chOff x="1729266" y="3429000"/>
            <a:chExt cx="3968323" cy="486415"/>
          </a:xfrm>
        </p:grpSpPr>
        <p:sp>
          <p:nvSpPr>
            <p:cNvPr id="49" name="TextBox 48">
              <a:extLst>
                <a:ext uri="{FF2B5EF4-FFF2-40B4-BE49-F238E27FC236}">
                  <a16:creationId xmlns:a16="http://schemas.microsoft.com/office/drawing/2014/main" id="{DBFF1072-79BB-5141-88EA-C220EB4F422D}"/>
                </a:ext>
              </a:extLst>
            </p:cNvPr>
            <p:cNvSpPr txBox="1"/>
            <p:nvPr/>
          </p:nvSpPr>
          <p:spPr>
            <a:xfrm>
              <a:off x="2102854" y="3429000"/>
              <a:ext cx="3594735" cy="486415"/>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Component AOLs: </a:t>
              </a:r>
              <a:r>
                <a:rPr lang="en-US" sz="1200" dirty="0">
                  <a:latin typeface="Arial" panose="020B0604020202020204" pitchFamily="34" charset="0"/>
                  <a:cs typeface="Arial" panose="020B0604020202020204" pitchFamily="34" charset="0"/>
                </a:rPr>
                <a:t>(1) Bankruptcy;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(2) Consumer/Finance; (3) Foreclosure</a:t>
              </a:r>
            </a:p>
          </p:txBody>
        </p:sp>
        <p:pic>
          <p:nvPicPr>
            <p:cNvPr id="50" name="Graphic 49" descr="Checkmark">
              <a:extLst>
                <a:ext uri="{FF2B5EF4-FFF2-40B4-BE49-F238E27FC236}">
                  <a16:creationId xmlns:a16="http://schemas.microsoft.com/office/drawing/2014/main" id="{DB8F05E9-DA08-474A-B54A-D757631843A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29266" y="3497222"/>
              <a:ext cx="225968" cy="225968"/>
            </a:xfrm>
            <a:prstGeom prst="rect">
              <a:avLst/>
            </a:prstGeom>
          </p:spPr>
        </p:pic>
      </p:grpSp>
      <p:grpSp>
        <p:nvGrpSpPr>
          <p:cNvPr id="4" name="Group 3">
            <a:extLst>
              <a:ext uri="{FF2B5EF4-FFF2-40B4-BE49-F238E27FC236}">
                <a16:creationId xmlns:a16="http://schemas.microsoft.com/office/drawing/2014/main" id="{02D92196-B392-2940-BCC0-6D664B16555E}"/>
              </a:ext>
            </a:extLst>
          </p:cNvPr>
          <p:cNvGrpSpPr/>
          <p:nvPr/>
        </p:nvGrpSpPr>
        <p:grpSpPr>
          <a:xfrm>
            <a:off x="1729266" y="4093584"/>
            <a:ext cx="3968323" cy="281231"/>
            <a:chOff x="1729266" y="4270248"/>
            <a:chExt cx="3968323" cy="281231"/>
          </a:xfrm>
        </p:grpSpPr>
        <p:sp>
          <p:nvSpPr>
            <p:cNvPr id="51" name="TextBox 50">
              <a:extLst>
                <a:ext uri="{FF2B5EF4-FFF2-40B4-BE49-F238E27FC236}">
                  <a16:creationId xmlns:a16="http://schemas.microsoft.com/office/drawing/2014/main" id="{42FEF351-54D8-8C49-A8E3-9B5DACD6F129}"/>
                </a:ext>
              </a:extLst>
            </p:cNvPr>
            <p:cNvSpPr txBox="1"/>
            <p:nvPr/>
          </p:nvSpPr>
          <p:spPr>
            <a:xfrm>
              <a:off x="2102854" y="4270248"/>
              <a:ext cx="3594735" cy="281231"/>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Target Indicator: </a:t>
              </a:r>
              <a:r>
                <a:rPr lang="en-US" sz="1200" dirty="0">
                  <a:latin typeface="Arial" panose="020B0604020202020204" pitchFamily="34" charset="0"/>
                  <a:cs typeface="Arial" panose="020B0604020202020204" pitchFamily="34" charset="0"/>
                </a:rPr>
                <a:t>Consumer Confidence</a:t>
              </a:r>
            </a:p>
          </p:txBody>
        </p:sp>
        <p:pic>
          <p:nvPicPr>
            <p:cNvPr id="52" name="Graphic 51" descr="Checkmark">
              <a:extLst>
                <a:ext uri="{FF2B5EF4-FFF2-40B4-BE49-F238E27FC236}">
                  <a16:creationId xmlns:a16="http://schemas.microsoft.com/office/drawing/2014/main" id="{A76AD1AC-342E-8244-B8F0-9543181DA6A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29266" y="4301894"/>
              <a:ext cx="225968" cy="225968"/>
            </a:xfrm>
            <a:prstGeom prst="rect">
              <a:avLst/>
            </a:prstGeom>
          </p:spPr>
        </p:pic>
      </p:grpSp>
      <p:grpSp>
        <p:nvGrpSpPr>
          <p:cNvPr id="5" name="Group 4">
            <a:extLst>
              <a:ext uri="{FF2B5EF4-FFF2-40B4-BE49-F238E27FC236}">
                <a16:creationId xmlns:a16="http://schemas.microsoft.com/office/drawing/2014/main" id="{68871A90-78C2-D74D-A143-EFE8E0155D1E}"/>
              </a:ext>
            </a:extLst>
          </p:cNvPr>
          <p:cNvGrpSpPr/>
          <p:nvPr/>
        </p:nvGrpSpPr>
        <p:grpSpPr>
          <a:xfrm>
            <a:off x="1729266" y="4779384"/>
            <a:ext cx="3968323" cy="486415"/>
            <a:chOff x="1729266" y="4956048"/>
            <a:chExt cx="3968323" cy="486415"/>
          </a:xfrm>
        </p:grpSpPr>
        <p:sp>
          <p:nvSpPr>
            <p:cNvPr id="53" name="TextBox 52">
              <a:extLst>
                <a:ext uri="{FF2B5EF4-FFF2-40B4-BE49-F238E27FC236}">
                  <a16:creationId xmlns:a16="http://schemas.microsoft.com/office/drawing/2014/main" id="{1FE15947-FB90-6B41-B94D-8DB8C55EC63E}"/>
                </a:ext>
              </a:extLst>
            </p:cNvPr>
            <p:cNvSpPr txBox="1"/>
            <p:nvPr/>
          </p:nvSpPr>
          <p:spPr>
            <a:xfrm>
              <a:off x="2102854" y="4956048"/>
              <a:ext cx="3594735" cy="486415"/>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Performance:</a:t>
              </a:r>
              <a:r>
                <a:rPr lang="en-US" sz="1200" dirty="0">
                  <a:latin typeface="Arial" panose="020B0604020202020204" pitchFamily="34" charset="0"/>
                  <a:cs typeface="Arial" panose="020B0604020202020204" pitchFamily="34" charset="0"/>
                </a:rPr>
                <a:t> -0.85 Correlation;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1-3 Month Lead</a:t>
              </a:r>
            </a:p>
          </p:txBody>
        </p:sp>
        <p:pic>
          <p:nvPicPr>
            <p:cNvPr id="54" name="Graphic 53" descr="Checkmark">
              <a:extLst>
                <a:ext uri="{FF2B5EF4-FFF2-40B4-BE49-F238E27FC236}">
                  <a16:creationId xmlns:a16="http://schemas.microsoft.com/office/drawing/2014/main" id="{0A828C43-2F1D-8A45-9C27-32241EC4D23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29266" y="5024270"/>
              <a:ext cx="225968" cy="225968"/>
            </a:xfrm>
            <a:prstGeom prst="rect">
              <a:avLst/>
            </a:prstGeom>
          </p:spPr>
        </p:pic>
      </p:grpSp>
      <p:grpSp>
        <p:nvGrpSpPr>
          <p:cNvPr id="55" name="Group 54">
            <a:extLst>
              <a:ext uri="{FF2B5EF4-FFF2-40B4-BE49-F238E27FC236}">
                <a16:creationId xmlns:a16="http://schemas.microsoft.com/office/drawing/2014/main" id="{44C8AFA4-7A83-C14A-97AA-6EA41A0A5932}"/>
              </a:ext>
            </a:extLst>
          </p:cNvPr>
          <p:cNvGrpSpPr/>
          <p:nvPr/>
        </p:nvGrpSpPr>
        <p:grpSpPr>
          <a:xfrm>
            <a:off x="7188234" y="3252336"/>
            <a:ext cx="3968323" cy="486415"/>
            <a:chOff x="1729266" y="3429000"/>
            <a:chExt cx="3968323" cy="486415"/>
          </a:xfrm>
        </p:grpSpPr>
        <p:sp>
          <p:nvSpPr>
            <p:cNvPr id="56" name="TextBox 55">
              <a:extLst>
                <a:ext uri="{FF2B5EF4-FFF2-40B4-BE49-F238E27FC236}">
                  <a16:creationId xmlns:a16="http://schemas.microsoft.com/office/drawing/2014/main" id="{0D971BE6-5EA3-A345-95EE-3AB3B7EEFCBA}"/>
                </a:ext>
              </a:extLst>
            </p:cNvPr>
            <p:cNvSpPr txBox="1"/>
            <p:nvPr/>
          </p:nvSpPr>
          <p:spPr>
            <a:xfrm>
              <a:off x="2102854" y="3429000"/>
              <a:ext cx="3594735" cy="486415"/>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Component AOLs:</a:t>
              </a:r>
              <a:r>
                <a:rPr lang="en-US" sz="1200" dirty="0">
                  <a:latin typeface="Arial" panose="020B0604020202020204" pitchFamily="34" charset="0"/>
                  <a:cs typeface="Arial" panose="020B0604020202020204" pitchFamily="34" charset="0"/>
                </a:rPr>
                <a:t> (1) Real Estate; </a:t>
              </a:r>
            </a:p>
            <a:p>
              <a:pPr>
                <a:lnSpc>
                  <a:spcPts val="1640"/>
                </a:lnSpc>
              </a:pPr>
              <a:r>
                <a:rPr lang="en-US" sz="1200" dirty="0">
                  <a:latin typeface="Arial" panose="020B0604020202020204" pitchFamily="34" charset="0"/>
                  <a:cs typeface="Arial" panose="020B0604020202020204" pitchFamily="34" charset="0"/>
                </a:rPr>
                <a:t>(2) Foreclosure</a:t>
              </a:r>
            </a:p>
          </p:txBody>
        </p:sp>
        <p:pic>
          <p:nvPicPr>
            <p:cNvPr id="57" name="Graphic 56" descr="Checkmark">
              <a:extLst>
                <a:ext uri="{FF2B5EF4-FFF2-40B4-BE49-F238E27FC236}">
                  <a16:creationId xmlns:a16="http://schemas.microsoft.com/office/drawing/2014/main" id="{B142B13E-004D-9443-AD0A-408B7CC8CF9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29266" y="3497222"/>
              <a:ext cx="225968" cy="225968"/>
            </a:xfrm>
            <a:prstGeom prst="rect">
              <a:avLst/>
            </a:prstGeom>
          </p:spPr>
        </p:pic>
      </p:grpSp>
      <p:grpSp>
        <p:nvGrpSpPr>
          <p:cNvPr id="58" name="Group 57">
            <a:extLst>
              <a:ext uri="{FF2B5EF4-FFF2-40B4-BE49-F238E27FC236}">
                <a16:creationId xmlns:a16="http://schemas.microsoft.com/office/drawing/2014/main" id="{2D257618-820E-4942-9D59-78FCECBB2ABB}"/>
              </a:ext>
            </a:extLst>
          </p:cNvPr>
          <p:cNvGrpSpPr/>
          <p:nvPr/>
        </p:nvGrpSpPr>
        <p:grpSpPr>
          <a:xfrm>
            <a:off x="7188234" y="4093584"/>
            <a:ext cx="3968323" cy="281231"/>
            <a:chOff x="1729266" y="4270248"/>
            <a:chExt cx="3968323" cy="281231"/>
          </a:xfrm>
        </p:grpSpPr>
        <p:sp>
          <p:nvSpPr>
            <p:cNvPr id="59" name="TextBox 58">
              <a:extLst>
                <a:ext uri="{FF2B5EF4-FFF2-40B4-BE49-F238E27FC236}">
                  <a16:creationId xmlns:a16="http://schemas.microsoft.com/office/drawing/2014/main" id="{332D4CED-D8CA-2045-B970-889C90006BC7}"/>
                </a:ext>
              </a:extLst>
            </p:cNvPr>
            <p:cNvSpPr txBox="1"/>
            <p:nvPr/>
          </p:nvSpPr>
          <p:spPr>
            <a:xfrm>
              <a:off x="2102854" y="4270248"/>
              <a:ext cx="3594735" cy="281231"/>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Target Indicator: </a:t>
              </a:r>
              <a:r>
                <a:rPr lang="en-US" sz="1200" dirty="0">
                  <a:latin typeface="Arial" panose="020B0604020202020204" pitchFamily="34" charset="0"/>
                  <a:cs typeface="Arial" panose="020B0604020202020204" pitchFamily="34" charset="0"/>
                </a:rPr>
                <a:t>Housing Starts</a:t>
              </a:r>
            </a:p>
          </p:txBody>
        </p:sp>
        <p:pic>
          <p:nvPicPr>
            <p:cNvPr id="60" name="Graphic 59" descr="Checkmark">
              <a:extLst>
                <a:ext uri="{FF2B5EF4-FFF2-40B4-BE49-F238E27FC236}">
                  <a16:creationId xmlns:a16="http://schemas.microsoft.com/office/drawing/2014/main" id="{53EA6493-D377-D148-A3E7-0711C0558D7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29266" y="4301894"/>
              <a:ext cx="225968" cy="225968"/>
            </a:xfrm>
            <a:prstGeom prst="rect">
              <a:avLst/>
            </a:prstGeom>
          </p:spPr>
        </p:pic>
      </p:grpSp>
      <p:grpSp>
        <p:nvGrpSpPr>
          <p:cNvPr id="61" name="Group 60">
            <a:extLst>
              <a:ext uri="{FF2B5EF4-FFF2-40B4-BE49-F238E27FC236}">
                <a16:creationId xmlns:a16="http://schemas.microsoft.com/office/drawing/2014/main" id="{AB97FD11-C586-2C4D-B6D7-6B6AC655AC78}"/>
              </a:ext>
            </a:extLst>
          </p:cNvPr>
          <p:cNvGrpSpPr/>
          <p:nvPr/>
        </p:nvGrpSpPr>
        <p:grpSpPr>
          <a:xfrm>
            <a:off x="7188234" y="4779384"/>
            <a:ext cx="3968323" cy="486415"/>
            <a:chOff x="1729266" y="4956048"/>
            <a:chExt cx="3968323" cy="486415"/>
          </a:xfrm>
        </p:grpSpPr>
        <p:sp>
          <p:nvSpPr>
            <p:cNvPr id="62" name="TextBox 61">
              <a:extLst>
                <a:ext uri="{FF2B5EF4-FFF2-40B4-BE49-F238E27FC236}">
                  <a16:creationId xmlns:a16="http://schemas.microsoft.com/office/drawing/2014/main" id="{0922B7ED-D091-074C-BFA5-201451280A51}"/>
                </a:ext>
              </a:extLst>
            </p:cNvPr>
            <p:cNvSpPr txBox="1"/>
            <p:nvPr/>
          </p:nvSpPr>
          <p:spPr>
            <a:xfrm>
              <a:off x="2102854" y="4956048"/>
              <a:ext cx="3594735" cy="486415"/>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Performance:</a:t>
              </a:r>
              <a:r>
                <a:rPr lang="en-US" sz="1200" dirty="0">
                  <a:latin typeface="Arial" panose="020B0604020202020204" pitchFamily="34" charset="0"/>
                  <a:cs typeface="Arial" panose="020B0604020202020204" pitchFamily="34" charset="0"/>
                </a:rPr>
                <a:t> 0.91 Correlation;</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0-2 Month Lead*</a:t>
              </a:r>
            </a:p>
          </p:txBody>
        </p:sp>
        <p:pic>
          <p:nvPicPr>
            <p:cNvPr id="63" name="Graphic 62" descr="Checkmark">
              <a:extLst>
                <a:ext uri="{FF2B5EF4-FFF2-40B4-BE49-F238E27FC236}">
                  <a16:creationId xmlns:a16="http://schemas.microsoft.com/office/drawing/2014/main" id="{ED2FE4C2-73A0-BA49-B574-16907C13C46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29266" y="5024270"/>
              <a:ext cx="225968" cy="225968"/>
            </a:xfrm>
            <a:prstGeom prst="rect">
              <a:avLst/>
            </a:prstGeom>
          </p:spPr>
        </p:pic>
      </p:grpSp>
      <p:sp>
        <p:nvSpPr>
          <p:cNvPr id="2" name="Slide Number Placeholder 1">
            <a:extLst>
              <a:ext uri="{FF2B5EF4-FFF2-40B4-BE49-F238E27FC236}">
                <a16:creationId xmlns:a16="http://schemas.microsoft.com/office/drawing/2014/main" id="{C0C25F24-3263-FF4F-8B1E-42047A7BBF13}"/>
              </a:ext>
            </a:extLst>
          </p:cNvPr>
          <p:cNvSpPr>
            <a:spLocks noGrp="1"/>
          </p:cNvSpPr>
          <p:nvPr>
            <p:ph type="sldNum" sz="quarter" idx="12"/>
          </p:nvPr>
        </p:nvSpPr>
        <p:spPr/>
        <p:txBody>
          <a:bodyPr/>
          <a:lstStyle/>
          <a:p>
            <a:fld id="{476AAC42-F025-6F4A-812A-CAE76A37282A}" type="slidenum">
              <a:rPr lang="en-US" smtClean="0"/>
              <a:t>18</a:t>
            </a:fld>
            <a:endParaRPr lang="en-US"/>
          </a:p>
        </p:txBody>
      </p:sp>
      <p:pic>
        <p:nvPicPr>
          <p:cNvPr id="7" name="Picture 6">
            <a:extLst>
              <a:ext uri="{FF2B5EF4-FFF2-40B4-BE49-F238E27FC236}">
                <a16:creationId xmlns:a16="http://schemas.microsoft.com/office/drawing/2014/main" id="{BCC73B12-F366-C040-8C1C-0E4F27F2CE19}"/>
              </a:ext>
            </a:extLst>
          </p:cNvPr>
          <p:cNvPicPr>
            <a:picLocks noChangeAspect="1"/>
          </p:cNvPicPr>
          <p:nvPr/>
        </p:nvPicPr>
        <p:blipFill>
          <a:blip r:embed="rId4"/>
          <a:srcRect/>
          <a:stretch/>
        </p:blipFill>
        <p:spPr>
          <a:xfrm>
            <a:off x="832957" y="2414388"/>
            <a:ext cx="646439" cy="599459"/>
          </a:xfrm>
          <a:prstGeom prst="rect">
            <a:avLst/>
          </a:prstGeom>
        </p:spPr>
      </p:pic>
      <p:pic>
        <p:nvPicPr>
          <p:cNvPr id="30" name="Picture 29">
            <a:extLst>
              <a:ext uri="{FF2B5EF4-FFF2-40B4-BE49-F238E27FC236}">
                <a16:creationId xmlns:a16="http://schemas.microsoft.com/office/drawing/2014/main" id="{696196E7-AD82-704C-8D5F-7ABB1D9F3E93}"/>
              </a:ext>
            </a:extLst>
          </p:cNvPr>
          <p:cNvPicPr>
            <a:picLocks noChangeAspect="1"/>
          </p:cNvPicPr>
          <p:nvPr/>
        </p:nvPicPr>
        <p:blipFill>
          <a:blip r:embed="rId5"/>
          <a:srcRect/>
          <a:stretch/>
        </p:blipFill>
        <p:spPr>
          <a:xfrm>
            <a:off x="6192143" y="2414388"/>
            <a:ext cx="646439" cy="599459"/>
          </a:xfrm>
          <a:prstGeom prst="rect">
            <a:avLst/>
          </a:prstGeom>
        </p:spPr>
      </p:pic>
    </p:spTree>
    <p:extLst>
      <p:ext uri="{BB962C8B-B14F-4D97-AF65-F5344CB8AC3E}">
        <p14:creationId xmlns:p14="http://schemas.microsoft.com/office/powerpoint/2010/main" val="184068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66BD0A-FC03-694A-BA29-2F1C973B1A52}"/>
              </a:ext>
            </a:extLst>
          </p:cNvPr>
          <p:cNvSpPr/>
          <p:nvPr/>
        </p:nvSpPr>
        <p:spPr>
          <a:xfrm>
            <a:off x="0" y="0"/>
            <a:ext cx="9113520" cy="6858000"/>
          </a:xfrm>
          <a:prstGeom prst="rect">
            <a:avLst/>
          </a:prstGeom>
          <a:gradFill>
            <a:gsLst>
              <a:gs pos="3000">
                <a:srgbClr val="5900A1"/>
              </a:gs>
              <a:gs pos="100000">
                <a:srgbClr val="9400A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group of people holding flags&#10;&#10;Description automatically generated with low confidence">
            <a:extLst>
              <a:ext uri="{FF2B5EF4-FFF2-40B4-BE49-F238E27FC236}">
                <a16:creationId xmlns:a16="http://schemas.microsoft.com/office/drawing/2014/main" id="{2DDF396F-7879-EF47-B45B-8B81B1F02A6B}"/>
              </a:ext>
            </a:extLst>
          </p:cNvPr>
          <p:cNvPicPr>
            <a:picLocks noChangeAspect="1"/>
          </p:cNvPicPr>
          <p:nvPr/>
        </p:nvPicPr>
        <p:blipFill rotWithShape="1">
          <a:blip r:embed="rId2"/>
          <a:srcRect l="70034"/>
          <a:stretch/>
        </p:blipFill>
        <p:spPr>
          <a:xfrm>
            <a:off x="9113520" y="0"/>
            <a:ext cx="3078480" cy="6858000"/>
          </a:xfrm>
          <a:prstGeom prst="rect">
            <a:avLst/>
          </a:prstGeom>
        </p:spPr>
      </p:pic>
      <p:grpSp>
        <p:nvGrpSpPr>
          <p:cNvPr id="5" name="Group 4">
            <a:extLst>
              <a:ext uri="{FF2B5EF4-FFF2-40B4-BE49-F238E27FC236}">
                <a16:creationId xmlns:a16="http://schemas.microsoft.com/office/drawing/2014/main" id="{2093A887-A38F-AF44-9EBF-357BF11AC429}"/>
              </a:ext>
            </a:extLst>
          </p:cNvPr>
          <p:cNvGrpSpPr/>
          <p:nvPr/>
        </p:nvGrpSpPr>
        <p:grpSpPr>
          <a:xfrm>
            <a:off x="0" y="2015020"/>
            <a:ext cx="9098280" cy="2827961"/>
            <a:chOff x="0" y="1970639"/>
            <a:chExt cx="9098280" cy="2827961"/>
          </a:xfrm>
        </p:grpSpPr>
        <p:sp>
          <p:nvSpPr>
            <p:cNvPr id="6" name="TextBox 5">
              <a:extLst>
                <a:ext uri="{FF2B5EF4-FFF2-40B4-BE49-F238E27FC236}">
                  <a16:creationId xmlns:a16="http://schemas.microsoft.com/office/drawing/2014/main" id="{DCE595CF-E61F-BA46-B51D-1EA41D82035F}"/>
                </a:ext>
              </a:extLst>
            </p:cNvPr>
            <p:cNvSpPr txBox="1"/>
            <p:nvPr/>
          </p:nvSpPr>
          <p:spPr>
            <a:xfrm>
              <a:off x="0" y="3598271"/>
              <a:ext cx="9098280" cy="1200329"/>
            </a:xfrm>
            <a:prstGeom prst="rect">
              <a:avLst/>
            </a:prstGeom>
            <a:noFill/>
          </p:spPr>
          <p:txBody>
            <a:bodyPr wrap="square" rtlCol="0">
              <a:spAutoFit/>
            </a:bodyPr>
            <a:lstStyle/>
            <a:p>
              <a:pPr algn="ctr"/>
              <a:r>
                <a:rPr lang="en-US" sz="3600" b="1" dirty="0">
                  <a:solidFill>
                    <a:schemeClr val="bg1"/>
                  </a:solidFill>
                  <a:latin typeface="Lucida Bright" panose="02040602050505020304" pitchFamily="18" charset="77"/>
                </a:rPr>
                <a:t>Individual Index </a:t>
              </a:r>
            </a:p>
            <a:p>
              <a:pPr algn="ctr"/>
              <a:r>
                <a:rPr lang="en-US" sz="3600" b="1" dirty="0">
                  <a:solidFill>
                    <a:schemeClr val="bg1"/>
                  </a:solidFill>
                  <a:latin typeface="Lucida Bright" panose="02040602050505020304" pitchFamily="18" charset="77"/>
                </a:rPr>
                <a:t>Development</a:t>
              </a:r>
            </a:p>
          </p:txBody>
        </p:sp>
        <p:sp>
          <p:nvSpPr>
            <p:cNvPr id="8" name="TextBox 7">
              <a:extLst>
                <a:ext uri="{FF2B5EF4-FFF2-40B4-BE49-F238E27FC236}">
                  <a16:creationId xmlns:a16="http://schemas.microsoft.com/office/drawing/2014/main" id="{10D04284-B77B-8143-B049-74F806692BBF}"/>
                </a:ext>
              </a:extLst>
            </p:cNvPr>
            <p:cNvSpPr txBox="1"/>
            <p:nvPr/>
          </p:nvSpPr>
          <p:spPr>
            <a:xfrm>
              <a:off x="0" y="1970639"/>
              <a:ext cx="9098280" cy="923330"/>
            </a:xfrm>
            <a:prstGeom prst="rect">
              <a:avLst/>
            </a:prstGeom>
            <a:noFill/>
          </p:spPr>
          <p:txBody>
            <a:bodyPr wrap="square" rtlCol="0">
              <a:spAutoFit/>
            </a:bodyPr>
            <a:lstStyle/>
            <a:p>
              <a:pPr algn="ctr"/>
              <a:r>
                <a:rPr lang="en-US" sz="5400" b="1" dirty="0">
                  <a:solidFill>
                    <a:schemeClr val="bg1"/>
                  </a:solidFill>
                  <a:latin typeface="Lucida Bright" panose="02040602050505020304" pitchFamily="18" charset="77"/>
                </a:rPr>
                <a:t>Methodology:</a:t>
              </a:r>
            </a:p>
          </p:txBody>
        </p:sp>
      </p:grpSp>
    </p:spTree>
    <p:extLst>
      <p:ext uri="{BB962C8B-B14F-4D97-AF65-F5344CB8AC3E}">
        <p14:creationId xmlns:p14="http://schemas.microsoft.com/office/powerpoint/2010/main" val="2915053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92008E-2A5C-3A49-BBA4-F824D94F5BD4}"/>
              </a:ext>
            </a:extLst>
          </p:cNvPr>
          <p:cNvSpPr>
            <a:spLocks/>
          </p:cNvSpPr>
          <p:nvPr/>
        </p:nvSpPr>
        <p:spPr>
          <a:xfrm>
            <a:off x="0" y="0"/>
            <a:ext cx="3913632" cy="6858000"/>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0DE740B-46F1-F944-A4ED-571ADAE09E3A}"/>
              </a:ext>
            </a:extLst>
          </p:cNvPr>
          <p:cNvSpPr txBox="1"/>
          <p:nvPr/>
        </p:nvSpPr>
        <p:spPr>
          <a:xfrm>
            <a:off x="5123358" y="2420936"/>
            <a:ext cx="2706624" cy="492058"/>
          </a:xfrm>
          <a:prstGeom prst="rect">
            <a:avLst/>
          </a:prstGeom>
          <a:noFill/>
        </p:spPr>
        <p:txBody>
          <a:bodyPr wrap="square" rtlCol="0">
            <a:spAutoFit/>
          </a:bodyPr>
          <a:lstStyle/>
          <a:p>
            <a:pPr>
              <a:lnSpc>
                <a:spcPts val="1640"/>
              </a:lnSpc>
            </a:pPr>
            <a:r>
              <a:rPr lang="en-US" sz="1100" b="1" dirty="0">
                <a:latin typeface="Arial" panose="020B0604020202020204" pitchFamily="34" charset="0"/>
                <a:cs typeface="Arial" panose="020B0604020202020204" pitchFamily="34" charset="0"/>
              </a:rPr>
              <a:t>#1 Provider </a:t>
            </a:r>
            <a:r>
              <a:rPr lang="en-US" sz="1100" dirty="0">
                <a:latin typeface="Arial" panose="020B0604020202020204" pitchFamily="34" charset="0"/>
                <a:cs typeface="Arial" panose="020B0604020202020204" pitchFamily="34" charset="0"/>
              </a:rPr>
              <a:t>of subscription-based legal plans to households</a:t>
            </a:r>
          </a:p>
        </p:txBody>
      </p:sp>
      <p:sp>
        <p:nvSpPr>
          <p:cNvPr id="17" name="TextBox 16">
            <a:extLst>
              <a:ext uri="{FF2B5EF4-FFF2-40B4-BE49-F238E27FC236}">
                <a16:creationId xmlns:a16="http://schemas.microsoft.com/office/drawing/2014/main" id="{A39AFAB1-C73C-BE43-8A3F-32FCAED96207}"/>
              </a:ext>
            </a:extLst>
          </p:cNvPr>
          <p:cNvSpPr txBox="1"/>
          <p:nvPr/>
        </p:nvSpPr>
        <p:spPr>
          <a:xfrm>
            <a:off x="4288536" y="482323"/>
            <a:ext cx="477012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About LegalShield</a:t>
            </a:r>
          </a:p>
        </p:txBody>
      </p:sp>
      <p:sp>
        <p:nvSpPr>
          <p:cNvPr id="19" name="TextBox 18">
            <a:extLst>
              <a:ext uri="{FF2B5EF4-FFF2-40B4-BE49-F238E27FC236}">
                <a16:creationId xmlns:a16="http://schemas.microsoft.com/office/drawing/2014/main" id="{F57FA181-CA20-5345-8390-61D9EB259722}"/>
              </a:ext>
            </a:extLst>
          </p:cNvPr>
          <p:cNvSpPr txBox="1"/>
          <p:nvPr/>
        </p:nvSpPr>
        <p:spPr>
          <a:xfrm>
            <a:off x="5123358" y="3892898"/>
            <a:ext cx="2706624" cy="286873"/>
          </a:xfrm>
          <a:prstGeom prst="rect">
            <a:avLst/>
          </a:prstGeom>
          <a:noFill/>
        </p:spPr>
        <p:txBody>
          <a:bodyPr wrap="square" rtlCol="0">
            <a:spAutoFit/>
          </a:bodyPr>
          <a:lstStyle/>
          <a:p>
            <a:pPr>
              <a:lnSpc>
                <a:spcPts val="1640"/>
              </a:lnSpc>
            </a:pPr>
            <a:r>
              <a:rPr lang="en-US" sz="1100" b="1" dirty="0">
                <a:latin typeface="Arial" panose="020B0604020202020204" pitchFamily="34" charset="0"/>
                <a:cs typeface="Arial" panose="020B0604020202020204" pitchFamily="34" charset="0"/>
              </a:rPr>
              <a:t>49 </a:t>
            </a:r>
            <a:r>
              <a:rPr lang="en-US" sz="1100" dirty="0">
                <a:latin typeface="Arial" panose="020B0604020202020204" pitchFamily="34" charset="0"/>
                <a:cs typeface="Arial" panose="020B0604020202020204" pitchFamily="34" charset="0"/>
              </a:rPr>
              <a:t>year history and counting</a:t>
            </a:r>
          </a:p>
        </p:txBody>
      </p:sp>
      <p:sp>
        <p:nvSpPr>
          <p:cNvPr id="21" name="TextBox 20">
            <a:extLst>
              <a:ext uri="{FF2B5EF4-FFF2-40B4-BE49-F238E27FC236}">
                <a16:creationId xmlns:a16="http://schemas.microsoft.com/office/drawing/2014/main" id="{F513997C-36B8-4A4C-8502-B2055710FD5C}"/>
              </a:ext>
            </a:extLst>
          </p:cNvPr>
          <p:cNvSpPr txBox="1"/>
          <p:nvPr/>
        </p:nvSpPr>
        <p:spPr>
          <a:xfrm>
            <a:off x="5123358" y="5412765"/>
            <a:ext cx="2706624" cy="492058"/>
          </a:xfrm>
          <a:prstGeom prst="rect">
            <a:avLst/>
          </a:prstGeom>
          <a:noFill/>
        </p:spPr>
        <p:txBody>
          <a:bodyPr wrap="square" rtlCol="0">
            <a:spAutoFit/>
          </a:bodyPr>
          <a:lstStyle/>
          <a:p>
            <a:pPr>
              <a:lnSpc>
                <a:spcPts val="1640"/>
              </a:lnSpc>
            </a:pPr>
            <a:r>
              <a:rPr lang="en-US" sz="1100" b="1" dirty="0">
                <a:latin typeface="Arial" panose="020B0604020202020204" pitchFamily="34" charset="0"/>
                <a:cs typeface="Arial" panose="020B0604020202020204" pitchFamily="34" charset="0"/>
              </a:rPr>
              <a:t>6,900 broker &amp; agency clients </a:t>
            </a:r>
            <a:r>
              <a:rPr lang="en-US" sz="1100" dirty="0">
                <a:latin typeface="Arial" panose="020B0604020202020204" pitchFamily="34" charset="0"/>
                <a:cs typeface="Arial" panose="020B0604020202020204" pitchFamily="34" charset="0"/>
              </a:rPr>
              <a:t>served by our dedicated B2B division</a:t>
            </a:r>
          </a:p>
        </p:txBody>
      </p:sp>
      <p:sp>
        <p:nvSpPr>
          <p:cNvPr id="23" name="TextBox 22">
            <a:extLst>
              <a:ext uri="{FF2B5EF4-FFF2-40B4-BE49-F238E27FC236}">
                <a16:creationId xmlns:a16="http://schemas.microsoft.com/office/drawing/2014/main" id="{47CC0545-4D2B-1C48-BF80-56040AEAD0FD}"/>
              </a:ext>
            </a:extLst>
          </p:cNvPr>
          <p:cNvSpPr txBox="1"/>
          <p:nvPr/>
        </p:nvSpPr>
        <p:spPr>
          <a:xfrm>
            <a:off x="8906256" y="2318344"/>
            <a:ext cx="2706624" cy="697242"/>
          </a:xfrm>
          <a:prstGeom prst="rect">
            <a:avLst/>
          </a:prstGeom>
          <a:noFill/>
        </p:spPr>
        <p:txBody>
          <a:bodyPr wrap="square" rtlCol="0">
            <a:spAutoFit/>
          </a:bodyPr>
          <a:lstStyle/>
          <a:p>
            <a:pPr>
              <a:lnSpc>
                <a:spcPts val="1640"/>
              </a:lnSpc>
            </a:pPr>
            <a:r>
              <a:rPr lang="en-US" sz="1100" b="1" dirty="0">
                <a:latin typeface="Arial" panose="020B0604020202020204" pitchFamily="34" charset="0"/>
                <a:cs typeface="Arial" panose="020B0604020202020204" pitchFamily="34" charset="0"/>
              </a:rPr>
              <a:t>1.8 million+ memberships </a:t>
            </a:r>
            <a:r>
              <a:rPr lang="en-US" sz="1100" dirty="0">
                <a:latin typeface="Arial" panose="020B0604020202020204" pitchFamily="34" charset="0"/>
                <a:cs typeface="Arial" panose="020B0604020202020204" pitchFamily="34" charset="0"/>
              </a:rPr>
              <a:t>paying monthly via credit card/ debit card/payroll deduction</a:t>
            </a:r>
          </a:p>
        </p:txBody>
      </p:sp>
      <p:sp>
        <p:nvSpPr>
          <p:cNvPr id="25" name="TextBox 24">
            <a:extLst>
              <a:ext uri="{FF2B5EF4-FFF2-40B4-BE49-F238E27FC236}">
                <a16:creationId xmlns:a16="http://schemas.microsoft.com/office/drawing/2014/main" id="{FB4303D7-9654-AF40-9592-552F0EFB4509}"/>
              </a:ext>
            </a:extLst>
          </p:cNvPr>
          <p:cNvSpPr txBox="1"/>
          <p:nvPr/>
        </p:nvSpPr>
        <p:spPr>
          <a:xfrm>
            <a:off x="8906256" y="3892898"/>
            <a:ext cx="2706624" cy="286873"/>
          </a:xfrm>
          <a:prstGeom prst="rect">
            <a:avLst/>
          </a:prstGeom>
          <a:noFill/>
        </p:spPr>
        <p:txBody>
          <a:bodyPr wrap="square" rtlCol="0">
            <a:spAutoFit/>
          </a:bodyPr>
          <a:lstStyle/>
          <a:p>
            <a:pPr>
              <a:lnSpc>
                <a:spcPts val="1640"/>
              </a:lnSpc>
            </a:pPr>
            <a:r>
              <a:rPr lang="en-US" sz="1100" b="1" dirty="0">
                <a:latin typeface="Arial" panose="020B0604020202020204" pitchFamily="34" charset="0"/>
                <a:cs typeface="Arial" panose="020B0604020202020204" pitchFamily="34" charset="0"/>
              </a:rPr>
              <a:t>47,000</a:t>
            </a:r>
            <a:r>
              <a:rPr lang="en-US" sz="1100" dirty="0">
                <a:latin typeface="Arial" panose="020B0604020202020204" pitchFamily="34" charset="0"/>
                <a:cs typeface="Arial" panose="020B0604020202020204" pitchFamily="34" charset="0"/>
              </a:rPr>
              <a:t> small business accounts</a:t>
            </a:r>
          </a:p>
        </p:txBody>
      </p:sp>
      <p:sp>
        <p:nvSpPr>
          <p:cNvPr id="27" name="TextBox 26">
            <a:extLst>
              <a:ext uri="{FF2B5EF4-FFF2-40B4-BE49-F238E27FC236}">
                <a16:creationId xmlns:a16="http://schemas.microsoft.com/office/drawing/2014/main" id="{A3167FC5-CF58-C14C-911C-3333D10FDEFA}"/>
              </a:ext>
            </a:extLst>
          </p:cNvPr>
          <p:cNvSpPr txBox="1"/>
          <p:nvPr/>
        </p:nvSpPr>
        <p:spPr>
          <a:xfrm>
            <a:off x="8906256" y="5006340"/>
            <a:ext cx="2706624" cy="1102033"/>
          </a:xfrm>
          <a:prstGeom prst="rect">
            <a:avLst/>
          </a:prstGeom>
          <a:noFill/>
        </p:spPr>
        <p:txBody>
          <a:bodyPr wrap="square" rtlCol="0">
            <a:spAutoFit/>
          </a:bodyPr>
          <a:lstStyle/>
          <a:p>
            <a:pPr>
              <a:lnSpc>
                <a:spcPts val="1640"/>
              </a:lnSpc>
            </a:pPr>
            <a:r>
              <a:rPr lang="en-US" sz="1100" b="1" dirty="0">
                <a:latin typeface="Arial" panose="020B0604020202020204" pitchFamily="34" charset="0"/>
                <a:cs typeface="Arial" panose="020B0604020202020204" pitchFamily="34" charset="0"/>
              </a:rPr>
              <a:t>39 law firms in 50 states, Canada and the United Kingdom </a:t>
            </a:r>
            <a:r>
              <a:rPr lang="en-US" sz="1100" dirty="0">
                <a:latin typeface="Arial" panose="020B0604020202020204" pitchFamily="34" charset="0"/>
                <a:cs typeface="Arial" panose="020B0604020202020204" pitchFamily="34" charset="0"/>
              </a:rPr>
              <a:t>with a total of 900 lawyers, and a referral network of 4,600 lawyers, with average of 22 years experience</a:t>
            </a:r>
          </a:p>
        </p:txBody>
      </p:sp>
      <p:sp>
        <p:nvSpPr>
          <p:cNvPr id="2" name="Slide Number Placeholder 1">
            <a:extLst>
              <a:ext uri="{FF2B5EF4-FFF2-40B4-BE49-F238E27FC236}">
                <a16:creationId xmlns:a16="http://schemas.microsoft.com/office/drawing/2014/main" id="{5DD99969-AAF3-7E43-9298-EBE50A5170F6}"/>
              </a:ext>
            </a:extLst>
          </p:cNvPr>
          <p:cNvSpPr>
            <a:spLocks noGrp="1"/>
          </p:cNvSpPr>
          <p:nvPr>
            <p:ph type="sldNum" sz="quarter" idx="12"/>
          </p:nvPr>
        </p:nvSpPr>
        <p:spPr/>
        <p:txBody>
          <a:bodyPr/>
          <a:lstStyle/>
          <a:p>
            <a:fld id="{476AAC42-F025-6F4A-812A-CAE76A37282A}" type="slidenum">
              <a:rPr lang="en-US" smtClean="0"/>
              <a:t>2</a:t>
            </a:fld>
            <a:endParaRPr lang="en-US"/>
          </a:p>
        </p:txBody>
      </p:sp>
      <p:pic>
        <p:nvPicPr>
          <p:cNvPr id="6" name="Picture 5">
            <a:extLst>
              <a:ext uri="{FF2B5EF4-FFF2-40B4-BE49-F238E27FC236}">
                <a16:creationId xmlns:a16="http://schemas.microsoft.com/office/drawing/2014/main" id="{805AB066-4669-9C40-AA35-E679D7ABEA1F}"/>
              </a:ext>
            </a:extLst>
          </p:cNvPr>
          <p:cNvPicPr>
            <a:picLocks noChangeAspect="1"/>
          </p:cNvPicPr>
          <p:nvPr/>
        </p:nvPicPr>
        <p:blipFill>
          <a:blip r:embed="rId2"/>
          <a:srcRect/>
          <a:stretch/>
        </p:blipFill>
        <p:spPr>
          <a:xfrm>
            <a:off x="4402773" y="2367235"/>
            <a:ext cx="646439" cy="599459"/>
          </a:xfrm>
          <a:prstGeom prst="rect">
            <a:avLst/>
          </a:prstGeom>
        </p:spPr>
      </p:pic>
      <p:pic>
        <p:nvPicPr>
          <p:cNvPr id="8" name="Picture 7">
            <a:extLst>
              <a:ext uri="{FF2B5EF4-FFF2-40B4-BE49-F238E27FC236}">
                <a16:creationId xmlns:a16="http://schemas.microsoft.com/office/drawing/2014/main" id="{77BA19CC-5ED7-B942-829A-031723AA5C85}"/>
              </a:ext>
            </a:extLst>
          </p:cNvPr>
          <p:cNvPicPr>
            <a:picLocks noChangeAspect="1"/>
          </p:cNvPicPr>
          <p:nvPr/>
        </p:nvPicPr>
        <p:blipFill>
          <a:blip r:embed="rId3"/>
          <a:srcRect/>
          <a:stretch/>
        </p:blipFill>
        <p:spPr>
          <a:xfrm>
            <a:off x="4402773" y="3736604"/>
            <a:ext cx="646439" cy="599459"/>
          </a:xfrm>
          <a:prstGeom prst="rect">
            <a:avLst/>
          </a:prstGeom>
        </p:spPr>
      </p:pic>
      <p:pic>
        <p:nvPicPr>
          <p:cNvPr id="10" name="Picture 9">
            <a:extLst>
              <a:ext uri="{FF2B5EF4-FFF2-40B4-BE49-F238E27FC236}">
                <a16:creationId xmlns:a16="http://schemas.microsoft.com/office/drawing/2014/main" id="{2B8B7B92-F01C-8840-BB3A-EDD69AFBB77E}"/>
              </a:ext>
            </a:extLst>
          </p:cNvPr>
          <p:cNvPicPr>
            <a:picLocks noChangeAspect="1"/>
          </p:cNvPicPr>
          <p:nvPr/>
        </p:nvPicPr>
        <p:blipFill>
          <a:blip r:embed="rId4"/>
          <a:srcRect/>
          <a:stretch/>
        </p:blipFill>
        <p:spPr>
          <a:xfrm>
            <a:off x="4427487" y="5359064"/>
            <a:ext cx="646439" cy="599459"/>
          </a:xfrm>
          <a:prstGeom prst="rect">
            <a:avLst/>
          </a:prstGeom>
        </p:spPr>
      </p:pic>
      <p:pic>
        <p:nvPicPr>
          <p:cNvPr id="12" name="Picture 11">
            <a:extLst>
              <a:ext uri="{FF2B5EF4-FFF2-40B4-BE49-F238E27FC236}">
                <a16:creationId xmlns:a16="http://schemas.microsoft.com/office/drawing/2014/main" id="{9F77053A-6249-EF40-937C-10AAD110ABBB}"/>
              </a:ext>
            </a:extLst>
          </p:cNvPr>
          <p:cNvPicPr>
            <a:picLocks noChangeAspect="1"/>
          </p:cNvPicPr>
          <p:nvPr/>
        </p:nvPicPr>
        <p:blipFill>
          <a:blip r:embed="rId5"/>
          <a:srcRect/>
          <a:stretch/>
        </p:blipFill>
        <p:spPr>
          <a:xfrm>
            <a:off x="8181974" y="2367235"/>
            <a:ext cx="646439" cy="599459"/>
          </a:xfrm>
          <a:prstGeom prst="rect">
            <a:avLst/>
          </a:prstGeom>
        </p:spPr>
      </p:pic>
      <p:pic>
        <p:nvPicPr>
          <p:cNvPr id="14" name="Picture 13">
            <a:extLst>
              <a:ext uri="{FF2B5EF4-FFF2-40B4-BE49-F238E27FC236}">
                <a16:creationId xmlns:a16="http://schemas.microsoft.com/office/drawing/2014/main" id="{B3475022-F3D0-C545-B7CE-46CF1E53FA9C}"/>
              </a:ext>
            </a:extLst>
          </p:cNvPr>
          <p:cNvPicPr>
            <a:picLocks noChangeAspect="1"/>
          </p:cNvPicPr>
          <p:nvPr/>
        </p:nvPicPr>
        <p:blipFill>
          <a:blip r:embed="rId6"/>
          <a:srcRect/>
          <a:stretch/>
        </p:blipFill>
        <p:spPr>
          <a:xfrm>
            <a:off x="8181974" y="3736604"/>
            <a:ext cx="646439" cy="599459"/>
          </a:xfrm>
          <a:prstGeom prst="rect">
            <a:avLst/>
          </a:prstGeom>
        </p:spPr>
      </p:pic>
      <p:pic>
        <p:nvPicPr>
          <p:cNvPr id="29" name="Picture 28">
            <a:extLst>
              <a:ext uri="{FF2B5EF4-FFF2-40B4-BE49-F238E27FC236}">
                <a16:creationId xmlns:a16="http://schemas.microsoft.com/office/drawing/2014/main" id="{3052AAFA-A467-C541-BCE4-AE8DD0D0F987}"/>
              </a:ext>
            </a:extLst>
          </p:cNvPr>
          <p:cNvPicPr>
            <a:picLocks noChangeAspect="1"/>
          </p:cNvPicPr>
          <p:nvPr/>
        </p:nvPicPr>
        <p:blipFill>
          <a:blip r:embed="rId7"/>
          <a:srcRect/>
          <a:stretch/>
        </p:blipFill>
        <p:spPr>
          <a:xfrm>
            <a:off x="8184569" y="5359064"/>
            <a:ext cx="646439" cy="599459"/>
          </a:xfrm>
          <a:prstGeom prst="rect">
            <a:avLst/>
          </a:prstGeom>
        </p:spPr>
      </p:pic>
      <p:pic>
        <p:nvPicPr>
          <p:cNvPr id="7" name="Picture 6" descr="A sign in front of a building&#10;&#10;Description automatically generated">
            <a:extLst>
              <a:ext uri="{FF2B5EF4-FFF2-40B4-BE49-F238E27FC236}">
                <a16:creationId xmlns:a16="http://schemas.microsoft.com/office/drawing/2014/main" id="{F4FE720C-4590-F448-B997-89E4711A14EA}"/>
              </a:ext>
            </a:extLst>
          </p:cNvPr>
          <p:cNvPicPr>
            <a:picLocks noChangeAspect="1"/>
          </p:cNvPicPr>
          <p:nvPr/>
        </p:nvPicPr>
        <p:blipFill rotWithShape="1">
          <a:blip r:embed="rId8"/>
          <a:srcRect l="32599" r="36470" b="3646"/>
          <a:stretch/>
        </p:blipFill>
        <p:spPr>
          <a:xfrm>
            <a:off x="-3787" y="0"/>
            <a:ext cx="3913632" cy="6858000"/>
          </a:xfrm>
          <a:prstGeom prst="rect">
            <a:avLst/>
          </a:prstGeom>
        </p:spPr>
      </p:pic>
      <p:pic>
        <p:nvPicPr>
          <p:cNvPr id="5" name="Picture 4">
            <a:extLst>
              <a:ext uri="{FF2B5EF4-FFF2-40B4-BE49-F238E27FC236}">
                <a16:creationId xmlns:a16="http://schemas.microsoft.com/office/drawing/2014/main" id="{8378E8E1-EC33-8A4E-B3B9-7626AF149ECB}"/>
              </a:ext>
            </a:extLst>
          </p:cNvPr>
          <p:cNvPicPr>
            <a:picLocks noChangeAspect="1"/>
          </p:cNvPicPr>
          <p:nvPr/>
        </p:nvPicPr>
        <p:blipFill rotWithShape="1">
          <a:blip r:embed="rId9"/>
          <a:srcRect l="32263" r="35668"/>
          <a:stretch/>
        </p:blipFill>
        <p:spPr>
          <a:xfrm>
            <a:off x="0" y="0"/>
            <a:ext cx="3909845" cy="6858000"/>
          </a:xfrm>
          <a:prstGeom prst="rect">
            <a:avLst/>
          </a:prstGeom>
        </p:spPr>
      </p:pic>
    </p:spTree>
    <p:extLst>
      <p:ext uri="{BB962C8B-B14F-4D97-AF65-F5344CB8AC3E}">
        <p14:creationId xmlns:p14="http://schemas.microsoft.com/office/powerpoint/2010/main" val="729585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0DE740B-46F1-F944-A4ED-571ADAE09E3A}"/>
              </a:ext>
            </a:extLst>
          </p:cNvPr>
          <p:cNvSpPr txBox="1"/>
          <p:nvPr/>
        </p:nvSpPr>
        <p:spPr>
          <a:xfrm>
            <a:off x="731520" y="1417154"/>
            <a:ext cx="10122408" cy="281231"/>
          </a:xfrm>
          <a:prstGeom prst="rect">
            <a:avLst/>
          </a:prstGeom>
          <a:noFill/>
        </p:spPr>
        <p:txBody>
          <a:bodyPr wrap="square" rtlCol="0">
            <a:spAutoFit/>
          </a:bodyPr>
          <a:lstStyle/>
          <a:p>
            <a:pPr>
              <a:lnSpc>
                <a:spcPts val="1640"/>
              </a:lnSpc>
            </a:pPr>
            <a:r>
              <a:rPr lang="en-US" sz="1200" dirty="0">
                <a:latin typeface="Arial" panose="020B0604020202020204" pitchFamily="34" charset="0"/>
                <a:cs typeface="Arial" panose="020B0604020202020204" pitchFamily="34" charset="0"/>
              </a:rPr>
              <a:t>A six-step process was used to convert LegalShield intake data into potential indices.</a:t>
            </a:r>
          </a:p>
        </p:txBody>
      </p:sp>
      <p:sp>
        <p:nvSpPr>
          <p:cNvPr id="17" name="TextBox 16">
            <a:extLst>
              <a:ext uri="{FF2B5EF4-FFF2-40B4-BE49-F238E27FC236}">
                <a16:creationId xmlns:a16="http://schemas.microsoft.com/office/drawing/2014/main" id="{A39AFAB1-C73C-BE43-8A3F-32FCAED96207}"/>
              </a:ext>
            </a:extLst>
          </p:cNvPr>
          <p:cNvSpPr txBox="1"/>
          <p:nvPr/>
        </p:nvSpPr>
        <p:spPr>
          <a:xfrm>
            <a:off x="731520" y="482323"/>
            <a:ext cx="7324344" cy="646331"/>
          </a:xfrm>
          <a:prstGeom prst="rect">
            <a:avLst/>
          </a:prstGeom>
          <a:noFill/>
        </p:spPr>
        <p:txBody>
          <a:bodyPr wrap="square" rtlCol="0">
            <a:spAutoFit/>
          </a:bodyPr>
          <a:lstStyle/>
          <a:p>
            <a:r>
              <a:rPr lang="en-US" sz="3600" b="1" dirty="0">
                <a:latin typeface="Lucida Bright" panose="02040602050505020304" pitchFamily="18" charset="77"/>
              </a:rPr>
              <a:t>Methodology</a:t>
            </a:r>
          </a:p>
        </p:txBody>
      </p:sp>
      <p:sp>
        <p:nvSpPr>
          <p:cNvPr id="31" name="Oval 30">
            <a:extLst>
              <a:ext uri="{FF2B5EF4-FFF2-40B4-BE49-F238E27FC236}">
                <a16:creationId xmlns:a16="http://schemas.microsoft.com/office/drawing/2014/main" id="{D095891D-54BF-C843-B024-6789F4CA96AA}"/>
              </a:ext>
            </a:extLst>
          </p:cNvPr>
          <p:cNvSpPr/>
          <p:nvPr/>
        </p:nvSpPr>
        <p:spPr>
          <a:xfrm>
            <a:off x="900684" y="2435399"/>
            <a:ext cx="491974" cy="491974"/>
          </a:xfrm>
          <a:prstGeom prst="ellipse">
            <a:avLst/>
          </a:prstGeom>
          <a:solidFill>
            <a:srgbClr val="715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a:t>
            </a:r>
          </a:p>
        </p:txBody>
      </p:sp>
      <p:sp>
        <p:nvSpPr>
          <p:cNvPr id="77" name="Oval 76">
            <a:extLst>
              <a:ext uri="{FF2B5EF4-FFF2-40B4-BE49-F238E27FC236}">
                <a16:creationId xmlns:a16="http://schemas.microsoft.com/office/drawing/2014/main" id="{C775CCEB-D95F-6A47-A7EE-8385A1519E98}"/>
              </a:ext>
            </a:extLst>
          </p:cNvPr>
          <p:cNvSpPr/>
          <p:nvPr/>
        </p:nvSpPr>
        <p:spPr>
          <a:xfrm>
            <a:off x="900684" y="3826793"/>
            <a:ext cx="491974" cy="491974"/>
          </a:xfrm>
          <a:prstGeom prst="ellipse">
            <a:avLst/>
          </a:prstGeom>
          <a:solidFill>
            <a:srgbClr val="3E2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2</a:t>
            </a:r>
          </a:p>
        </p:txBody>
      </p:sp>
      <p:sp>
        <p:nvSpPr>
          <p:cNvPr id="78" name="Oval 77">
            <a:extLst>
              <a:ext uri="{FF2B5EF4-FFF2-40B4-BE49-F238E27FC236}">
                <a16:creationId xmlns:a16="http://schemas.microsoft.com/office/drawing/2014/main" id="{1ED91B01-AC4E-404E-954A-3E1F7ADFABF8}"/>
              </a:ext>
            </a:extLst>
          </p:cNvPr>
          <p:cNvSpPr/>
          <p:nvPr/>
        </p:nvSpPr>
        <p:spPr>
          <a:xfrm>
            <a:off x="900684" y="5244842"/>
            <a:ext cx="491974" cy="491974"/>
          </a:xfrm>
          <a:prstGeom prst="ellipse">
            <a:avLst/>
          </a:prstGeom>
          <a:solidFill>
            <a:srgbClr val="715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3</a:t>
            </a:r>
          </a:p>
        </p:txBody>
      </p:sp>
      <p:sp>
        <p:nvSpPr>
          <p:cNvPr id="79" name="Oval 78">
            <a:extLst>
              <a:ext uri="{FF2B5EF4-FFF2-40B4-BE49-F238E27FC236}">
                <a16:creationId xmlns:a16="http://schemas.microsoft.com/office/drawing/2014/main" id="{19CF5ADF-6650-7843-81E7-276A8D338901}"/>
              </a:ext>
            </a:extLst>
          </p:cNvPr>
          <p:cNvSpPr/>
          <p:nvPr/>
        </p:nvSpPr>
        <p:spPr>
          <a:xfrm>
            <a:off x="6518426" y="2435399"/>
            <a:ext cx="491974" cy="491974"/>
          </a:xfrm>
          <a:prstGeom prst="ellipse">
            <a:avLst/>
          </a:prstGeom>
          <a:solidFill>
            <a:srgbClr val="3E2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4</a:t>
            </a:r>
          </a:p>
        </p:txBody>
      </p:sp>
      <p:sp>
        <p:nvSpPr>
          <p:cNvPr id="80" name="Oval 79">
            <a:extLst>
              <a:ext uri="{FF2B5EF4-FFF2-40B4-BE49-F238E27FC236}">
                <a16:creationId xmlns:a16="http://schemas.microsoft.com/office/drawing/2014/main" id="{178592C5-4232-FD42-8937-3AFF174493A1}"/>
              </a:ext>
            </a:extLst>
          </p:cNvPr>
          <p:cNvSpPr/>
          <p:nvPr/>
        </p:nvSpPr>
        <p:spPr>
          <a:xfrm>
            <a:off x="6518426" y="3826793"/>
            <a:ext cx="491974" cy="491974"/>
          </a:xfrm>
          <a:prstGeom prst="ellipse">
            <a:avLst/>
          </a:prstGeom>
          <a:solidFill>
            <a:srgbClr val="715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5</a:t>
            </a:r>
          </a:p>
        </p:txBody>
      </p:sp>
      <p:sp>
        <p:nvSpPr>
          <p:cNvPr id="81" name="Oval 80">
            <a:extLst>
              <a:ext uri="{FF2B5EF4-FFF2-40B4-BE49-F238E27FC236}">
                <a16:creationId xmlns:a16="http://schemas.microsoft.com/office/drawing/2014/main" id="{2D3A5625-BBFC-2648-84D8-1DD6BBDDA0E6}"/>
              </a:ext>
            </a:extLst>
          </p:cNvPr>
          <p:cNvSpPr/>
          <p:nvPr/>
        </p:nvSpPr>
        <p:spPr>
          <a:xfrm>
            <a:off x="6518426" y="5244842"/>
            <a:ext cx="491974" cy="491974"/>
          </a:xfrm>
          <a:prstGeom prst="ellipse">
            <a:avLst/>
          </a:prstGeom>
          <a:solidFill>
            <a:srgbClr val="3E2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6</a:t>
            </a:r>
          </a:p>
        </p:txBody>
      </p:sp>
      <p:sp>
        <p:nvSpPr>
          <p:cNvPr id="82" name="TextBox 81">
            <a:extLst>
              <a:ext uri="{FF2B5EF4-FFF2-40B4-BE49-F238E27FC236}">
                <a16:creationId xmlns:a16="http://schemas.microsoft.com/office/drawing/2014/main" id="{FBCE0C50-F873-7649-B54D-EB1D14867372}"/>
              </a:ext>
            </a:extLst>
          </p:cNvPr>
          <p:cNvSpPr txBox="1"/>
          <p:nvPr/>
        </p:nvSpPr>
        <p:spPr>
          <a:xfrm>
            <a:off x="1649998" y="2335586"/>
            <a:ext cx="3803348" cy="691600"/>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CONSTRUCT DATASET:</a:t>
            </a:r>
          </a:p>
          <a:p>
            <a:pPr>
              <a:lnSpc>
                <a:spcPts val="1640"/>
              </a:lnSpc>
            </a:pPr>
            <a:r>
              <a:rPr lang="en-US" sz="1200" dirty="0">
                <a:latin typeface="Arial" panose="020B0604020202020204" pitchFamily="34" charset="0"/>
                <a:cs typeface="Arial" panose="020B0604020202020204" pitchFamily="34" charset="0"/>
              </a:rPr>
              <a:t>Conduct preliminary data cleaning, processing,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and formatting.</a:t>
            </a:r>
          </a:p>
        </p:txBody>
      </p:sp>
      <p:sp>
        <p:nvSpPr>
          <p:cNvPr id="83" name="TextBox 82">
            <a:extLst>
              <a:ext uri="{FF2B5EF4-FFF2-40B4-BE49-F238E27FC236}">
                <a16:creationId xmlns:a16="http://schemas.microsoft.com/office/drawing/2014/main" id="{B3BD1FAF-F0E0-7B41-B4F8-6FDE9F3A6174}"/>
              </a:ext>
            </a:extLst>
          </p:cNvPr>
          <p:cNvSpPr txBox="1"/>
          <p:nvPr/>
        </p:nvSpPr>
        <p:spPr>
          <a:xfrm>
            <a:off x="1649998" y="3624388"/>
            <a:ext cx="3803348" cy="896784"/>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DETERMINE SCOPE OF ANALYSIS: </a:t>
            </a:r>
          </a:p>
          <a:p>
            <a:pPr>
              <a:lnSpc>
                <a:spcPts val="1640"/>
              </a:lnSpc>
            </a:pPr>
            <a:r>
              <a:rPr lang="en-US" sz="1200" dirty="0">
                <a:latin typeface="Arial" panose="020B0604020202020204" pitchFamily="34" charset="0"/>
                <a:cs typeface="Arial" panose="020B0604020202020204" pitchFamily="34" charset="0"/>
              </a:rPr>
              <a:t>Examine differences across plan types and subscriber samples to determine the optimal “subscriber universe” for index development.</a:t>
            </a:r>
          </a:p>
        </p:txBody>
      </p:sp>
      <p:sp>
        <p:nvSpPr>
          <p:cNvPr id="84" name="TextBox 83">
            <a:extLst>
              <a:ext uri="{FF2B5EF4-FFF2-40B4-BE49-F238E27FC236}">
                <a16:creationId xmlns:a16="http://schemas.microsoft.com/office/drawing/2014/main" id="{72B788F6-8DEE-CD47-B8DC-2C9D6273D012}"/>
              </a:ext>
            </a:extLst>
          </p:cNvPr>
          <p:cNvSpPr txBox="1"/>
          <p:nvPr/>
        </p:nvSpPr>
        <p:spPr>
          <a:xfrm>
            <a:off x="1649998" y="5145029"/>
            <a:ext cx="3803348" cy="691600"/>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DEFINE INTAKE METRIC:</a:t>
            </a:r>
          </a:p>
          <a:p>
            <a:pPr>
              <a:lnSpc>
                <a:spcPts val="1640"/>
              </a:lnSpc>
            </a:pPr>
            <a:r>
              <a:rPr lang="en-US" sz="1200" dirty="0">
                <a:latin typeface="Arial" panose="020B0604020202020204" pitchFamily="34" charset="0"/>
                <a:cs typeface="Arial" panose="020B0604020202020204" pitchFamily="34" charset="0"/>
              </a:rPr>
              <a:t>Test competing approaches for normalizing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intake data.</a:t>
            </a:r>
          </a:p>
        </p:txBody>
      </p:sp>
      <p:sp>
        <p:nvSpPr>
          <p:cNvPr id="85" name="TextBox 84">
            <a:extLst>
              <a:ext uri="{FF2B5EF4-FFF2-40B4-BE49-F238E27FC236}">
                <a16:creationId xmlns:a16="http://schemas.microsoft.com/office/drawing/2014/main" id="{611BA72C-673D-444B-A283-C7D7CCAD223C}"/>
              </a:ext>
            </a:extLst>
          </p:cNvPr>
          <p:cNvSpPr txBox="1"/>
          <p:nvPr/>
        </p:nvSpPr>
        <p:spPr>
          <a:xfrm>
            <a:off x="7267740" y="2232994"/>
            <a:ext cx="3803348" cy="896784"/>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FILTER AOLS:</a:t>
            </a:r>
          </a:p>
          <a:p>
            <a:pPr>
              <a:lnSpc>
                <a:spcPts val="1640"/>
              </a:lnSpc>
            </a:pPr>
            <a:r>
              <a:rPr lang="en-US" sz="1200" dirty="0">
                <a:latin typeface="Arial" panose="020B0604020202020204" pitchFamily="34" charset="0"/>
                <a:cs typeface="Arial" panose="020B0604020202020204" pitchFamily="34" charset="0"/>
              </a:rPr>
              <a:t>Evaluate and scope the original list of 65 areas of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law (AOLs) to identify the best candidates for index development. </a:t>
            </a:r>
          </a:p>
        </p:txBody>
      </p:sp>
      <p:sp>
        <p:nvSpPr>
          <p:cNvPr id="86" name="TextBox 85">
            <a:extLst>
              <a:ext uri="{FF2B5EF4-FFF2-40B4-BE49-F238E27FC236}">
                <a16:creationId xmlns:a16="http://schemas.microsoft.com/office/drawing/2014/main" id="{1D782ADE-3E2E-CE4D-A689-911EFAF03161}"/>
              </a:ext>
            </a:extLst>
          </p:cNvPr>
          <p:cNvSpPr txBox="1"/>
          <p:nvPr/>
        </p:nvSpPr>
        <p:spPr>
          <a:xfrm>
            <a:off x="7267740" y="3521796"/>
            <a:ext cx="3803348" cy="1101968"/>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TEST:</a:t>
            </a:r>
          </a:p>
          <a:p>
            <a:pPr>
              <a:lnSpc>
                <a:spcPts val="1640"/>
              </a:lnSpc>
            </a:pPr>
            <a:r>
              <a:rPr lang="en-US" sz="1200" dirty="0">
                <a:latin typeface="Arial" panose="020B0604020202020204" pitchFamily="34" charset="0"/>
                <a:cs typeface="Arial" panose="020B0604020202020204" pitchFamily="34" charset="0"/>
              </a:rPr>
              <a:t>Run the scoped AOLs through a series of transformations and statistical tests to identify quantitative relationships with key macroeconomic indicators. </a:t>
            </a:r>
          </a:p>
        </p:txBody>
      </p:sp>
      <p:sp>
        <p:nvSpPr>
          <p:cNvPr id="87" name="TextBox 86">
            <a:extLst>
              <a:ext uri="{FF2B5EF4-FFF2-40B4-BE49-F238E27FC236}">
                <a16:creationId xmlns:a16="http://schemas.microsoft.com/office/drawing/2014/main" id="{ECF5A196-E7E1-0E4E-926E-6448DE35D73E}"/>
              </a:ext>
            </a:extLst>
          </p:cNvPr>
          <p:cNvSpPr txBox="1"/>
          <p:nvPr/>
        </p:nvSpPr>
        <p:spPr>
          <a:xfrm>
            <a:off x="7267740" y="5145029"/>
            <a:ext cx="3803348" cy="691600"/>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DEVELOP INDEXES:</a:t>
            </a:r>
          </a:p>
          <a:p>
            <a:pPr>
              <a:lnSpc>
                <a:spcPts val="1640"/>
              </a:lnSpc>
            </a:pPr>
            <a:r>
              <a:rPr lang="en-US" sz="1200" dirty="0">
                <a:latin typeface="Arial" panose="020B0604020202020204" pitchFamily="34" charset="0"/>
                <a:cs typeface="Arial" panose="020B0604020202020204" pitchFamily="34" charset="0"/>
              </a:rPr>
              <a:t>Combine specific AOLs into composite indexes and test relationships with key macroeconomic indicators. </a:t>
            </a:r>
          </a:p>
        </p:txBody>
      </p:sp>
      <p:sp>
        <p:nvSpPr>
          <p:cNvPr id="2" name="Slide Number Placeholder 1">
            <a:extLst>
              <a:ext uri="{FF2B5EF4-FFF2-40B4-BE49-F238E27FC236}">
                <a16:creationId xmlns:a16="http://schemas.microsoft.com/office/drawing/2014/main" id="{C322F75B-A434-F346-B3E9-44522D8FCC8F}"/>
              </a:ext>
            </a:extLst>
          </p:cNvPr>
          <p:cNvSpPr>
            <a:spLocks noGrp="1"/>
          </p:cNvSpPr>
          <p:nvPr>
            <p:ph type="sldNum" sz="quarter" idx="12"/>
          </p:nvPr>
        </p:nvSpPr>
        <p:spPr/>
        <p:txBody>
          <a:bodyPr/>
          <a:lstStyle/>
          <a:p>
            <a:fld id="{476AAC42-F025-6F4A-812A-CAE76A37282A}" type="slidenum">
              <a:rPr lang="en-US" smtClean="0"/>
              <a:t>20</a:t>
            </a:fld>
            <a:endParaRPr lang="en-US"/>
          </a:p>
        </p:txBody>
      </p:sp>
    </p:spTree>
    <p:extLst>
      <p:ext uri="{BB962C8B-B14F-4D97-AF65-F5344CB8AC3E}">
        <p14:creationId xmlns:p14="http://schemas.microsoft.com/office/powerpoint/2010/main" val="3904047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able 6">
            <a:extLst>
              <a:ext uri="{FF2B5EF4-FFF2-40B4-BE49-F238E27FC236}">
                <a16:creationId xmlns:a16="http://schemas.microsoft.com/office/drawing/2014/main" id="{A23CCEBB-4572-FA48-82B8-5820452CFF84}"/>
              </a:ext>
            </a:extLst>
          </p:cNvPr>
          <p:cNvGraphicFramePr>
            <a:graphicFrameLocks noGrp="1"/>
          </p:cNvGraphicFramePr>
          <p:nvPr>
            <p:extLst>
              <p:ext uri="{D42A27DB-BD31-4B8C-83A1-F6EECF244321}">
                <p14:modId xmlns:p14="http://schemas.microsoft.com/office/powerpoint/2010/main" val="3769292537"/>
              </p:ext>
            </p:extLst>
          </p:nvPr>
        </p:nvGraphicFramePr>
        <p:xfrm>
          <a:off x="731520" y="2359153"/>
          <a:ext cx="10489790" cy="3815356"/>
        </p:xfrm>
        <a:graphic>
          <a:graphicData uri="http://schemas.openxmlformats.org/drawingml/2006/table">
            <a:tbl>
              <a:tblPr firstRow="1" bandRow="1">
                <a:tableStyleId>{5C22544A-7EE6-4342-B048-85BDC9FD1C3A}</a:tableStyleId>
              </a:tblPr>
              <a:tblGrid>
                <a:gridCol w="10489790">
                  <a:extLst>
                    <a:ext uri="{9D8B030D-6E8A-4147-A177-3AD203B41FA5}">
                      <a16:colId xmlns:a16="http://schemas.microsoft.com/office/drawing/2014/main" val="3319403820"/>
                    </a:ext>
                  </a:extLst>
                </a:gridCol>
              </a:tblGrid>
              <a:tr h="3815356">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648339880"/>
                  </a:ext>
                </a:extLst>
              </a:tr>
            </a:tbl>
          </a:graphicData>
        </a:graphic>
      </p:graphicFrame>
      <p:sp>
        <p:nvSpPr>
          <p:cNvPr id="16" name="TextBox 15">
            <a:extLst>
              <a:ext uri="{FF2B5EF4-FFF2-40B4-BE49-F238E27FC236}">
                <a16:creationId xmlns:a16="http://schemas.microsoft.com/office/drawing/2014/main" id="{D0DE740B-46F1-F944-A4ED-571ADAE09E3A}"/>
              </a:ext>
            </a:extLst>
          </p:cNvPr>
          <p:cNvSpPr txBox="1"/>
          <p:nvPr/>
        </p:nvSpPr>
        <p:spPr>
          <a:xfrm>
            <a:off x="731520" y="1417154"/>
            <a:ext cx="10122408" cy="281231"/>
          </a:xfrm>
          <a:prstGeom prst="rect">
            <a:avLst/>
          </a:prstGeom>
          <a:noFill/>
        </p:spPr>
        <p:txBody>
          <a:bodyPr wrap="square" rtlCol="0">
            <a:spAutoFit/>
          </a:bodyPr>
          <a:lstStyle/>
          <a:p>
            <a:pPr>
              <a:lnSpc>
                <a:spcPts val="1640"/>
              </a:lnSpc>
            </a:pPr>
            <a:r>
              <a:rPr lang="en-US" sz="1200" dirty="0">
                <a:latin typeface="Arial" panose="020B0604020202020204" pitchFamily="34" charset="0"/>
                <a:cs typeface="Arial" panose="020B0604020202020204" pitchFamily="34" charset="0"/>
              </a:rPr>
              <a:t>Monthly subscriber and intake data was trimmed to improve the stability of the dataset over time.</a:t>
            </a:r>
          </a:p>
        </p:txBody>
      </p:sp>
      <p:sp>
        <p:nvSpPr>
          <p:cNvPr id="17" name="TextBox 16">
            <a:extLst>
              <a:ext uri="{FF2B5EF4-FFF2-40B4-BE49-F238E27FC236}">
                <a16:creationId xmlns:a16="http://schemas.microsoft.com/office/drawing/2014/main" id="{A39AFAB1-C73C-BE43-8A3F-32FCAED96207}"/>
              </a:ext>
            </a:extLst>
          </p:cNvPr>
          <p:cNvSpPr txBox="1"/>
          <p:nvPr/>
        </p:nvSpPr>
        <p:spPr>
          <a:xfrm>
            <a:off x="731520" y="482323"/>
            <a:ext cx="7324344" cy="646331"/>
          </a:xfrm>
          <a:prstGeom prst="rect">
            <a:avLst/>
          </a:prstGeom>
          <a:noFill/>
        </p:spPr>
        <p:txBody>
          <a:bodyPr wrap="square" rtlCol="0">
            <a:spAutoFit/>
          </a:bodyPr>
          <a:lstStyle/>
          <a:p>
            <a:r>
              <a:rPr lang="en-US" sz="3600" b="1" dirty="0">
                <a:latin typeface="Lucida Bright" panose="02040602050505020304" pitchFamily="18" charset="77"/>
              </a:rPr>
              <a:t>Data Construction &amp; Cleaning</a:t>
            </a:r>
          </a:p>
        </p:txBody>
      </p:sp>
      <p:grpSp>
        <p:nvGrpSpPr>
          <p:cNvPr id="18" name="Group 17">
            <a:extLst>
              <a:ext uri="{FF2B5EF4-FFF2-40B4-BE49-F238E27FC236}">
                <a16:creationId xmlns:a16="http://schemas.microsoft.com/office/drawing/2014/main" id="{A1B3C7C1-F510-A549-BFF7-D7A9B30C2EAC}"/>
              </a:ext>
            </a:extLst>
          </p:cNvPr>
          <p:cNvGrpSpPr/>
          <p:nvPr/>
        </p:nvGrpSpPr>
        <p:grpSpPr>
          <a:xfrm>
            <a:off x="561668" y="2139696"/>
            <a:ext cx="10829493" cy="4160520"/>
            <a:chOff x="107350" y="2040557"/>
            <a:chExt cx="11703650" cy="4496357"/>
          </a:xfrm>
        </p:grpSpPr>
        <p:sp>
          <p:nvSpPr>
            <p:cNvPr id="19" name="Rectangle 18">
              <a:extLst>
                <a:ext uri="{FF2B5EF4-FFF2-40B4-BE49-F238E27FC236}">
                  <a16:creationId xmlns:a16="http://schemas.microsoft.com/office/drawing/2014/main" id="{5E5A5AD7-5123-2F41-8EA7-1147EF3A35D7}"/>
                </a:ext>
              </a:extLst>
            </p:cNvPr>
            <p:cNvSpPr/>
            <p:nvPr/>
          </p:nvSpPr>
          <p:spPr>
            <a:xfrm>
              <a:off x="833865" y="2849077"/>
              <a:ext cx="3272309" cy="3007089"/>
            </a:xfrm>
            <a:prstGeom prst="rect">
              <a:avLst/>
            </a:prstGeom>
            <a:solidFill>
              <a:schemeClr val="bg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0" name="Chart 19">
              <a:extLst>
                <a:ext uri="{FF2B5EF4-FFF2-40B4-BE49-F238E27FC236}">
                  <a16:creationId xmlns:a16="http://schemas.microsoft.com/office/drawing/2014/main" id="{8C177515-A94E-EB4F-87E4-3F9717F90AA2}"/>
                </a:ext>
              </a:extLst>
            </p:cNvPr>
            <p:cNvGraphicFramePr/>
            <p:nvPr>
              <p:extLst>
                <p:ext uri="{D42A27DB-BD31-4B8C-83A1-F6EECF244321}">
                  <p14:modId xmlns:p14="http://schemas.microsoft.com/office/powerpoint/2010/main" val="2738524690"/>
                </p:ext>
              </p:extLst>
            </p:nvPr>
          </p:nvGraphicFramePr>
          <p:xfrm>
            <a:off x="107350" y="2040557"/>
            <a:ext cx="11703650" cy="4496357"/>
          </p:xfrm>
          <a:graphic>
            <a:graphicData uri="http://schemas.openxmlformats.org/drawingml/2006/chart">
              <c:chart xmlns:c="http://schemas.openxmlformats.org/drawingml/2006/chart" xmlns:r="http://schemas.openxmlformats.org/officeDocument/2006/relationships" r:id="rId2"/>
            </a:graphicData>
          </a:graphic>
        </p:graphicFrame>
        <p:sp>
          <p:nvSpPr>
            <p:cNvPr id="21" name="Rectangular Callout 20">
              <a:extLst>
                <a:ext uri="{FF2B5EF4-FFF2-40B4-BE49-F238E27FC236}">
                  <a16:creationId xmlns:a16="http://schemas.microsoft.com/office/drawing/2014/main" id="{93193189-0152-5547-B934-1C5F30213C52}"/>
                </a:ext>
              </a:extLst>
            </p:cNvPr>
            <p:cNvSpPr/>
            <p:nvPr/>
          </p:nvSpPr>
          <p:spPr>
            <a:xfrm>
              <a:off x="4365184" y="5071672"/>
              <a:ext cx="4207586" cy="687200"/>
            </a:xfrm>
            <a:prstGeom prst="wedgeRectCallout">
              <a:avLst>
                <a:gd name="adj1" fmla="val -55521"/>
                <a:gd name="adj2" fmla="val -26810"/>
              </a:avLst>
            </a:prstGeom>
            <a:solidFill>
              <a:schemeClr val="bg1">
                <a:lumMod val="9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rPr>
                <a:t>Excluded data prior to 2002, as the rapid expansion of intakes (presumably due to overall business growth) has the potential to distort measures of “pure demand” for legal services.</a:t>
              </a:r>
            </a:p>
          </p:txBody>
        </p:sp>
      </p:grpSp>
      <p:grpSp>
        <p:nvGrpSpPr>
          <p:cNvPr id="27" name="Group 26">
            <a:extLst>
              <a:ext uri="{FF2B5EF4-FFF2-40B4-BE49-F238E27FC236}">
                <a16:creationId xmlns:a16="http://schemas.microsoft.com/office/drawing/2014/main" id="{DD905FD5-AAC9-B44B-9B9D-B6B26A415C5D}"/>
              </a:ext>
            </a:extLst>
          </p:cNvPr>
          <p:cNvGrpSpPr/>
          <p:nvPr/>
        </p:nvGrpSpPr>
        <p:grpSpPr>
          <a:xfrm>
            <a:off x="5693227" y="2582904"/>
            <a:ext cx="2255776" cy="410305"/>
            <a:chOff x="4361688" y="3338147"/>
            <a:chExt cx="2255776" cy="410305"/>
          </a:xfrm>
        </p:grpSpPr>
        <p:sp>
          <p:nvSpPr>
            <p:cNvPr id="28" name="Rectangle 27">
              <a:extLst>
                <a:ext uri="{FF2B5EF4-FFF2-40B4-BE49-F238E27FC236}">
                  <a16:creationId xmlns:a16="http://schemas.microsoft.com/office/drawing/2014/main" id="{2550B7BD-888C-B54E-866A-31D7D7E6C754}"/>
                </a:ext>
              </a:extLst>
            </p:cNvPr>
            <p:cNvSpPr/>
            <p:nvPr/>
          </p:nvSpPr>
          <p:spPr>
            <a:xfrm>
              <a:off x="4361688" y="3456432"/>
              <a:ext cx="173736" cy="173736"/>
            </a:xfrm>
            <a:prstGeom prst="rect">
              <a:avLst/>
            </a:prstGeom>
            <a:solidFill>
              <a:srgbClr val="3E2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D5B639A-B26D-0E4A-955C-DF32320066A8}"/>
                </a:ext>
              </a:extLst>
            </p:cNvPr>
            <p:cNvSpPr txBox="1"/>
            <p:nvPr/>
          </p:nvSpPr>
          <p:spPr>
            <a:xfrm>
              <a:off x="4573201" y="3338147"/>
              <a:ext cx="2044263" cy="410305"/>
            </a:xfrm>
            <a:prstGeom prst="rect">
              <a:avLst/>
            </a:prstGeom>
            <a:noFill/>
          </p:spPr>
          <p:txBody>
            <a:bodyPr wrap="square" numCol="1" rtlCol="0">
              <a:spAutoFit/>
            </a:bodyPr>
            <a:lstStyle/>
            <a:p>
              <a:pPr>
                <a:lnSpc>
                  <a:spcPts val="1280"/>
                </a:lnSpc>
              </a:pPr>
              <a:r>
                <a:rPr lang="en-US" sz="900" dirty="0">
                  <a:latin typeface="Arial" panose="020B0604020202020204" pitchFamily="34" charset="0"/>
                  <a:cs typeface="Arial" panose="020B0604020202020204" pitchFamily="34" charset="0"/>
                </a:rPr>
                <a:t>Active Subscribers</a:t>
              </a:r>
            </a:p>
            <a:p>
              <a:pPr>
                <a:lnSpc>
                  <a:spcPts val="1280"/>
                </a:lnSpc>
              </a:pPr>
              <a:r>
                <a:rPr lang="en-US" sz="900" dirty="0">
                  <a:latin typeface="Arial" panose="020B0604020202020204" pitchFamily="34" charset="0"/>
                  <a:cs typeface="Arial" panose="020B0604020202020204" pitchFamily="34" charset="0"/>
                </a:rPr>
                <a:t>(Left Axis; Thousands)</a:t>
              </a:r>
            </a:p>
          </p:txBody>
        </p:sp>
      </p:grpSp>
      <p:grpSp>
        <p:nvGrpSpPr>
          <p:cNvPr id="30" name="Group 29">
            <a:extLst>
              <a:ext uri="{FF2B5EF4-FFF2-40B4-BE49-F238E27FC236}">
                <a16:creationId xmlns:a16="http://schemas.microsoft.com/office/drawing/2014/main" id="{05C9452F-8AFC-9248-B3D5-69427EDBA784}"/>
              </a:ext>
            </a:extLst>
          </p:cNvPr>
          <p:cNvGrpSpPr/>
          <p:nvPr/>
        </p:nvGrpSpPr>
        <p:grpSpPr>
          <a:xfrm>
            <a:off x="7655273" y="2582903"/>
            <a:ext cx="2255776" cy="410305"/>
            <a:chOff x="2917731" y="4910915"/>
            <a:chExt cx="2255776" cy="410305"/>
          </a:xfrm>
        </p:grpSpPr>
        <p:sp>
          <p:nvSpPr>
            <p:cNvPr id="32" name="Rectangle 31">
              <a:extLst>
                <a:ext uri="{FF2B5EF4-FFF2-40B4-BE49-F238E27FC236}">
                  <a16:creationId xmlns:a16="http://schemas.microsoft.com/office/drawing/2014/main" id="{646F82EC-8A63-164B-8EC8-0652EC61D4C2}"/>
                </a:ext>
              </a:extLst>
            </p:cNvPr>
            <p:cNvSpPr/>
            <p:nvPr/>
          </p:nvSpPr>
          <p:spPr>
            <a:xfrm>
              <a:off x="2917731" y="5029200"/>
              <a:ext cx="173736" cy="1737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0DC310A-6F1D-064D-AE0F-A44108C40A99}"/>
                </a:ext>
              </a:extLst>
            </p:cNvPr>
            <p:cNvSpPr txBox="1"/>
            <p:nvPr/>
          </p:nvSpPr>
          <p:spPr>
            <a:xfrm>
              <a:off x="3129244" y="4910915"/>
              <a:ext cx="2044263" cy="410305"/>
            </a:xfrm>
            <a:prstGeom prst="rect">
              <a:avLst/>
            </a:prstGeom>
            <a:noFill/>
          </p:spPr>
          <p:txBody>
            <a:bodyPr wrap="square" numCol="1" rtlCol="0">
              <a:spAutoFit/>
            </a:bodyPr>
            <a:lstStyle/>
            <a:p>
              <a:pPr>
                <a:lnSpc>
                  <a:spcPts val="1280"/>
                </a:lnSpc>
              </a:pPr>
              <a:r>
                <a:rPr lang="en-US" sz="900" dirty="0">
                  <a:latin typeface="Arial" panose="020B0604020202020204" pitchFamily="34" charset="0"/>
                  <a:cs typeface="Arial" panose="020B0604020202020204" pitchFamily="34" charset="0"/>
                </a:rPr>
                <a:t>Total Intakes</a:t>
              </a:r>
            </a:p>
            <a:p>
              <a:pPr>
                <a:lnSpc>
                  <a:spcPts val="1280"/>
                </a:lnSpc>
              </a:pPr>
              <a:r>
                <a:rPr lang="en-US" sz="900" dirty="0">
                  <a:latin typeface="Arial" panose="020B0604020202020204" pitchFamily="34" charset="0"/>
                  <a:cs typeface="Arial" panose="020B0604020202020204" pitchFamily="34" charset="0"/>
                </a:rPr>
                <a:t>(Right Axis; Thousands)</a:t>
              </a:r>
            </a:p>
          </p:txBody>
        </p:sp>
      </p:grpSp>
      <p:sp>
        <p:nvSpPr>
          <p:cNvPr id="2" name="Slide Number Placeholder 1">
            <a:extLst>
              <a:ext uri="{FF2B5EF4-FFF2-40B4-BE49-F238E27FC236}">
                <a16:creationId xmlns:a16="http://schemas.microsoft.com/office/drawing/2014/main" id="{0F32E239-A92E-6C4C-9806-13741D4824F6}"/>
              </a:ext>
            </a:extLst>
          </p:cNvPr>
          <p:cNvSpPr>
            <a:spLocks noGrp="1"/>
          </p:cNvSpPr>
          <p:nvPr>
            <p:ph type="sldNum" sz="quarter" idx="12"/>
          </p:nvPr>
        </p:nvSpPr>
        <p:spPr/>
        <p:txBody>
          <a:bodyPr/>
          <a:lstStyle/>
          <a:p>
            <a:fld id="{476AAC42-F025-6F4A-812A-CAE76A37282A}" type="slidenum">
              <a:rPr lang="en-US" smtClean="0"/>
              <a:t>21</a:t>
            </a:fld>
            <a:endParaRPr lang="en-US"/>
          </a:p>
        </p:txBody>
      </p:sp>
    </p:spTree>
    <p:extLst>
      <p:ext uri="{BB962C8B-B14F-4D97-AF65-F5344CB8AC3E}">
        <p14:creationId xmlns:p14="http://schemas.microsoft.com/office/powerpoint/2010/main" val="2399325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 name="Table 6">
            <a:extLst>
              <a:ext uri="{FF2B5EF4-FFF2-40B4-BE49-F238E27FC236}">
                <a16:creationId xmlns:a16="http://schemas.microsoft.com/office/drawing/2014/main" id="{901B20B5-0508-574D-AA09-C2B5A403FABE}"/>
              </a:ext>
            </a:extLst>
          </p:cNvPr>
          <p:cNvGraphicFramePr>
            <a:graphicFrameLocks noGrp="1"/>
          </p:cNvGraphicFramePr>
          <p:nvPr>
            <p:extLst>
              <p:ext uri="{D42A27DB-BD31-4B8C-83A1-F6EECF244321}">
                <p14:modId xmlns:p14="http://schemas.microsoft.com/office/powerpoint/2010/main" val="3454998562"/>
              </p:ext>
            </p:extLst>
          </p:nvPr>
        </p:nvGraphicFramePr>
        <p:xfrm>
          <a:off x="731520" y="1833832"/>
          <a:ext cx="10736584" cy="4371287"/>
        </p:xfrm>
        <a:graphic>
          <a:graphicData uri="http://schemas.openxmlformats.org/drawingml/2006/table">
            <a:tbl>
              <a:tblPr firstRow="1" bandRow="1">
                <a:tableStyleId>{5C22544A-7EE6-4342-B048-85BDC9FD1C3A}</a:tableStyleId>
              </a:tblPr>
              <a:tblGrid>
                <a:gridCol w="10736584">
                  <a:extLst>
                    <a:ext uri="{9D8B030D-6E8A-4147-A177-3AD203B41FA5}">
                      <a16:colId xmlns:a16="http://schemas.microsoft.com/office/drawing/2014/main" val="3319403820"/>
                    </a:ext>
                  </a:extLst>
                </a:gridCol>
              </a:tblGrid>
              <a:tr h="4371287">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648339880"/>
                  </a:ext>
                </a:extLst>
              </a:tr>
            </a:tbl>
          </a:graphicData>
        </a:graphic>
      </p:graphicFrame>
      <p:sp>
        <p:nvSpPr>
          <p:cNvPr id="16" name="TextBox 15">
            <a:extLst>
              <a:ext uri="{FF2B5EF4-FFF2-40B4-BE49-F238E27FC236}">
                <a16:creationId xmlns:a16="http://schemas.microsoft.com/office/drawing/2014/main" id="{D0DE740B-46F1-F944-A4ED-571ADAE09E3A}"/>
              </a:ext>
            </a:extLst>
          </p:cNvPr>
          <p:cNvSpPr txBox="1"/>
          <p:nvPr/>
        </p:nvSpPr>
        <p:spPr>
          <a:xfrm>
            <a:off x="731520" y="1228681"/>
            <a:ext cx="10122408" cy="281231"/>
          </a:xfrm>
          <a:prstGeom prst="rect">
            <a:avLst/>
          </a:prstGeom>
          <a:noFill/>
        </p:spPr>
        <p:txBody>
          <a:bodyPr wrap="square" rtlCol="0">
            <a:spAutoFit/>
          </a:bodyPr>
          <a:lstStyle/>
          <a:p>
            <a:pPr>
              <a:lnSpc>
                <a:spcPts val="1640"/>
              </a:lnSpc>
            </a:pPr>
            <a:r>
              <a:rPr lang="en-US" sz="1200" dirty="0">
                <a:latin typeface="Arial" panose="020B0604020202020204" pitchFamily="34" charset="0"/>
                <a:cs typeface="Arial" panose="020B0604020202020204" pitchFamily="34" charset="0"/>
              </a:rPr>
              <a:t>Testing and index development used intake data from all subscribers across all plan types, standardized by total intakes.</a:t>
            </a:r>
          </a:p>
        </p:txBody>
      </p:sp>
      <p:sp>
        <p:nvSpPr>
          <p:cNvPr id="17" name="TextBox 16">
            <a:extLst>
              <a:ext uri="{FF2B5EF4-FFF2-40B4-BE49-F238E27FC236}">
                <a16:creationId xmlns:a16="http://schemas.microsoft.com/office/drawing/2014/main" id="{A39AFAB1-C73C-BE43-8A3F-32FCAED96207}"/>
              </a:ext>
            </a:extLst>
          </p:cNvPr>
          <p:cNvSpPr txBox="1"/>
          <p:nvPr/>
        </p:nvSpPr>
        <p:spPr>
          <a:xfrm>
            <a:off x="731520" y="482323"/>
            <a:ext cx="7324344" cy="646331"/>
          </a:xfrm>
          <a:prstGeom prst="rect">
            <a:avLst/>
          </a:prstGeom>
          <a:noFill/>
        </p:spPr>
        <p:txBody>
          <a:bodyPr wrap="square" rtlCol="0">
            <a:spAutoFit/>
          </a:bodyPr>
          <a:lstStyle/>
          <a:p>
            <a:r>
              <a:rPr lang="en-US" sz="3600" b="1" dirty="0">
                <a:latin typeface="Lucida Bright" panose="02040602050505020304" pitchFamily="18" charset="77"/>
              </a:rPr>
              <a:t>Analytical Scope</a:t>
            </a:r>
          </a:p>
        </p:txBody>
      </p:sp>
      <p:sp>
        <p:nvSpPr>
          <p:cNvPr id="81" name="TextBox 80">
            <a:extLst>
              <a:ext uri="{FF2B5EF4-FFF2-40B4-BE49-F238E27FC236}">
                <a16:creationId xmlns:a16="http://schemas.microsoft.com/office/drawing/2014/main" id="{5ECC4F58-17AF-DA40-B734-D016C7D4B76E}"/>
              </a:ext>
            </a:extLst>
          </p:cNvPr>
          <p:cNvSpPr txBox="1"/>
          <p:nvPr/>
        </p:nvSpPr>
        <p:spPr>
          <a:xfrm>
            <a:off x="676556" y="6233351"/>
            <a:ext cx="11537929" cy="338554"/>
          </a:xfrm>
          <a:prstGeom prst="rect">
            <a:avLst/>
          </a:prstGeom>
          <a:noFill/>
        </p:spPr>
        <p:txBody>
          <a:bodyPr wrap="square" rtlCol="0">
            <a:spAutoFit/>
          </a:bodyPr>
          <a:lstStyle/>
          <a:p>
            <a:r>
              <a:rPr lang="en-US" sz="800" dirty="0">
                <a:solidFill>
                  <a:schemeClr val="bg2">
                    <a:lumMod val="50000"/>
                  </a:schemeClr>
                </a:solidFill>
                <a:latin typeface="Arial" panose="020B0604020202020204" pitchFamily="34" charset="0"/>
                <a:cs typeface="Arial" panose="020B0604020202020204" pitchFamily="34" charset="0"/>
              </a:rPr>
              <a:t>*Standardizing intake data as a share of active subscribers controls for the change in the size of the subscriber base over time. Standardizing intake data as a share of </a:t>
            </a:r>
            <a:br>
              <a:rPr lang="en-US" sz="800" dirty="0">
                <a:solidFill>
                  <a:schemeClr val="bg2">
                    <a:lumMod val="50000"/>
                  </a:schemeClr>
                </a:solidFill>
                <a:latin typeface="Arial" panose="020B0604020202020204" pitchFamily="34" charset="0"/>
                <a:cs typeface="Arial" panose="020B0604020202020204" pitchFamily="34" charset="0"/>
              </a:rPr>
            </a:br>
            <a:r>
              <a:rPr lang="en-US" sz="800" dirty="0">
                <a:solidFill>
                  <a:schemeClr val="bg2">
                    <a:lumMod val="50000"/>
                  </a:schemeClr>
                </a:solidFill>
                <a:latin typeface="Arial" panose="020B0604020202020204" pitchFamily="34" charset="0"/>
                <a:cs typeface="Arial" panose="020B0604020202020204" pitchFamily="34" charset="0"/>
              </a:rPr>
              <a:t>total intakes controls for shifts in the relative demand for different AOLs over time.</a:t>
            </a:r>
          </a:p>
        </p:txBody>
      </p:sp>
      <p:grpSp>
        <p:nvGrpSpPr>
          <p:cNvPr id="156" name="Group 155">
            <a:extLst>
              <a:ext uri="{FF2B5EF4-FFF2-40B4-BE49-F238E27FC236}">
                <a16:creationId xmlns:a16="http://schemas.microsoft.com/office/drawing/2014/main" id="{59544263-5C3F-4341-9B55-2710B2B73BA4}"/>
              </a:ext>
            </a:extLst>
          </p:cNvPr>
          <p:cNvGrpSpPr/>
          <p:nvPr/>
        </p:nvGrpSpPr>
        <p:grpSpPr>
          <a:xfrm>
            <a:off x="1334477" y="5728895"/>
            <a:ext cx="8887942" cy="311097"/>
            <a:chOff x="1334477" y="5927676"/>
            <a:chExt cx="8887942" cy="311096"/>
          </a:xfrm>
        </p:grpSpPr>
        <p:sp>
          <p:nvSpPr>
            <p:cNvPr id="83" name="Rectangle 82">
              <a:extLst>
                <a:ext uri="{FF2B5EF4-FFF2-40B4-BE49-F238E27FC236}">
                  <a16:creationId xmlns:a16="http://schemas.microsoft.com/office/drawing/2014/main" id="{8DABA8FD-CD5C-6A47-8E20-AB05030FA82D}"/>
                </a:ext>
              </a:extLst>
            </p:cNvPr>
            <p:cNvSpPr/>
            <p:nvPr/>
          </p:nvSpPr>
          <p:spPr>
            <a:xfrm>
              <a:off x="3122177" y="6030220"/>
              <a:ext cx="2191553" cy="208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a:r>
                <a:rPr lang="en-US" sz="800" i="1" dirty="0">
                  <a:solidFill>
                    <a:schemeClr val="tx1"/>
                  </a:solidFill>
                  <a:latin typeface="Arial" panose="020B0604020202020204" pitchFamily="34" charset="0"/>
                  <a:ea typeface="Calibri" charset="0"/>
                  <a:cs typeface="Arial" panose="020B0604020202020204" pitchFamily="34" charset="0"/>
                </a:rPr>
                <a:t>Determine Scope of Analysis</a:t>
              </a:r>
            </a:p>
          </p:txBody>
        </p:sp>
        <p:sp>
          <p:nvSpPr>
            <p:cNvPr id="85" name="Rectangle 84">
              <a:extLst>
                <a:ext uri="{FF2B5EF4-FFF2-40B4-BE49-F238E27FC236}">
                  <a16:creationId xmlns:a16="http://schemas.microsoft.com/office/drawing/2014/main" id="{22929F51-6827-C54F-8E45-26BC41B43B21}"/>
                </a:ext>
              </a:extLst>
            </p:cNvPr>
            <p:cNvSpPr/>
            <p:nvPr/>
          </p:nvSpPr>
          <p:spPr>
            <a:xfrm>
              <a:off x="8310010" y="6030220"/>
              <a:ext cx="1453876" cy="208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a:r>
                <a:rPr lang="en-US" sz="800" i="1" dirty="0">
                  <a:solidFill>
                    <a:schemeClr val="tx1"/>
                  </a:solidFill>
                  <a:latin typeface="Arial" panose="020B0604020202020204" pitchFamily="34" charset="0"/>
                  <a:ea typeface="Calibri" charset="0"/>
                  <a:cs typeface="Arial" panose="020B0604020202020204" pitchFamily="34" charset="0"/>
                </a:rPr>
                <a:t>Define Intake Metric*</a:t>
              </a:r>
            </a:p>
          </p:txBody>
        </p:sp>
        <p:grpSp>
          <p:nvGrpSpPr>
            <p:cNvPr id="155" name="Group 154">
              <a:extLst>
                <a:ext uri="{FF2B5EF4-FFF2-40B4-BE49-F238E27FC236}">
                  <a16:creationId xmlns:a16="http://schemas.microsoft.com/office/drawing/2014/main" id="{B73FCE92-46DD-3E41-976F-00103EAD7DC9}"/>
                </a:ext>
              </a:extLst>
            </p:cNvPr>
            <p:cNvGrpSpPr/>
            <p:nvPr/>
          </p:nvGrpSpPr>
          <p:grpSpPr>
            <a:xfrm>
              <a:off x="1334477" y="5927676"/>
              <a:ext cx="8887942" cy="194621"/>
              <a:chOff x="1334477" y="5927676"/>
              <a:chExt cx="8887942" cy="194621"/>
            </a:xfrm>
          </p:grpSpPr>
          <p:cxnSp>
            <p:nvCxnSpPr>
              <p:cNvPr id="98" name="Straight Connector 97">
                <a:extLst>
                  <a:ext uri="{FF2B5EF4-FFF2-40B4-BE49-F238E27FC236}">
                    <a16:creationId xmlns:a16="http://schemas.microsoft.com/office/drawing/2014/main" id="{30064260-C9A9-DB44-8A47-5ADE6708BEF8}"/>
                  </a:ext>
                </a:extLst>
              </p:cNvPr>
              <p:cNvCxnSpPr>
                <a:cxnSpLocks/>
              </p:cNvCxnSpPr>
              <p:nvPr/>
            </p:nvCxnSpPr>
            <p:spPr>
              <a:xfrm>
                <a:off x="1334477" y="6031998"/>
                <a:ext cx="8887942" cy="0"/>
              </a:xfrm>
              <a:prstGeom prst="line">
                <a:avLst/>
              </a:prstGeom>
              <a:ln w="22225">
                <a:solidFill>
                  <a:srgbClr val="3E2B56"/>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671E09A-3059-7A47-88C2-4B86B26E4420}"/>
                  </a:ext>
                </a:extLst>
              </p:cNvPr>
              <p:cNvCxnSpPr>
                <a:cxnSpLocks/>
              </p:cNvCxnSpPr>
              <p:nvPr/>
            </p:nvCxnSpPr>
            <p:spPr>
              <a:xfrm>
                <a:off x="1334477" y="5927676"/>
                <a:ext cx="0" cy="194621"/>
              </a:xfrm>
              <a:prstGeom prst="line">
                <a:avLst/>
              </a:prstGeom>
              <a:ln w="22225">
                <a:solidFill>
                  <a:srgbClr val="3E2B56"/>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B2FFBB22-4A52-EB4F-8106-97AF248C2AF7}"/>
                  </a:ext>
                </a:extLst>
              </p:cNvPr>
              <p:cNvCxnSpPr>
                <a:cxnSpLocks/>
              </p:cNvCxnSpPr>
              <p:nvPr/>
            </p:nvCxnSpPr>
            <p:spPr>
              <a:xfrm>
                <a:off x="7928991" y="5927676"/>
                <a:ext cx="0" cy="194621"/>
              </a:xfrm>
              <a:prstGeom prst="line">
                <a:avLst/>
              </a:prstGeom>
              <a:ln w="22225">
                <a:solidFill>
                  <a:srgbClr val="3E2B5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3E288F4-5698-6E42-8BA2-204BC4F341DF}"/>
                  </a:ext>
                </a:extLst>
              </p:cNvPr>
              <p:cNvCxnSpPr>
                <a:cxnSpLocks/>
              </p:cNvCxnSpPr>
              <p:nvPr/>
            </p:nvCxnSpPr>
            <p:spPr>
              <a:xfrm>
                <a:off x="10215791" y="5927676"/>
                <a:ext cx="0" cy="194621"/>
              </a:xfrm>
              <a:prstGeom prst="line">
                <a:avLst/>
              </a:prstGeom>
              <a:ln w="22225">
                <a:solidFill>
                  <a:srgbClr val="3E2B56"/>
                </a:solidFill>
              </a:ln>
            </p:spPr>
            <p:style>
              <a:lnRef idx="1">
                <a:schemeClr val="accent1"/>
              </a:lnRef>
              <a:fillRef idx="0">
                <a:schemeClr val="accent1"/>
              </a:fillRef>
              <a:effectRef idx="0">
                <a:schemeClr val="accent1"/>
              </a:effectRef>
              <a:fontRef idx="minor">
                <a:schemeClr val="tx1"/>
              </a:fontRef>
            </p:style>
          </p:cxnSp>
        </p:grpSp>
      </p:grpSp>
      <p:grpSp>
        <p:nvGrpSpPr>
          <p:cNvPr id="157" name="Group 156">
            <a:extLst>
              <a:ext uri="{FF2B5EF4-FFF2-40B4-BE49-F238E27FC236}">
                <a16:creationId xmlns:a16="http://schemas.microsoft.com/office/drawing/2014/main" id="{0530AD70-6140-6546-B2B9-678500E89CAE}"/>
              </a:ext>
            </a:extLst>
          </p:cNvPr>
          <p:cNvGrpSpPr/>
          <p:nvPr/>
        </p:nvGrpSpPr>
        <p:grpSpPr>
          <a:xfrm>
            <a:off x="1334477" y="2479354"/>
            <a:ext cx="8830169" cy="3089671"/>
            <a:chOff x="1334477" y="2736002"/>
            <a:chExt cx="8830169" cy="3089671"/>
          </a:xfrm>
        </p:grpSpPr>
        <p:grpSp>
          <p:nvGrpSpPr>
            <p:cNvPr id="15" name="Group 14">
              <a:extLst>
                <a:ext uri="{FF2B5EF4-FFF2-40B4-BE49-F238E27FC236}">
                  <a16:creationId xmlns:a16="http://schemas.microsoft.com/office/drawing/2014/main" id="{744FA379-8A46-AF41-A2DC-F8B1BE201FCC}"/>
                </a:ext>
              </a:extLst>
            </p:cNvPr>
            <p:cNvGrpSpPr/>
            <p:nvPr/>
          </p:nvGrpSpPr>
          <p:grpSpPr>
            <a:xfrm>
              <a:off x="1334477" y="2969895"/>
              <a:ext cx="8830169" cy="2855778"/>
              <a:chOff x="575331" y="3187704"/>
              <a:chExt cx="11126791" cy="3008164"/>
            </a:xfrm>
          </p:grpSpPr>
          <p:sp>
            <p:nvSpPr>
              <p:cNvPr id="22" name="Rectangle 21">
                <a:extLst>
                  <a:ext uri="{FF2B5EF4-FFF2-40B4-BE49-F238E27FC236}">
                    <a16:creationId xmlns:a16="http://schemas.microsoft.com/office/drawing/2014/main" id="{A8C16610-445E-C34A-A064-7DDF6D5732E2}"/>
                  </a:ext>
                </a:extLst>
              </p:cNvPr>
              <p:cNvSpPr/>
              <p:nvPr/>
            </p:nvSpPr>
            <p:spPr>
              <a:xfrm>
                <a:off x="6402796" y="3305749"/>
                <a:ext cx="1703892" cy="18729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09" rIns="45720" bIns="45709" rtlCol="0" anchor="ctr"/>
              <a:lstStyle/>
              <a:p>
                <a:pPr algn="ctr"/>
                <a:r>
                  <a:rPr lang="en-US" sz="900" b="1" dirty="0">
                    <a:solidFill>
                      <a:schemeClr val="bg1"/>
                    </a:solidFill>
                    <a:latin typeface="Arial" panose="020B0604020202020204" pitchFamily="34" charset="0"/>
                    <a:cs typeface="Arial" panose="020B0604020202020204" pitchFamily="34" charset="0"/>
                  </a:rPr>
                  <a:t>All Subscribers</a:t>
                </a:r>
              </a:p>
            </p:txBody>
          </p:sp>
          <p:sp>
            <p:nvSpPr>
              <p:cNvPr id="23" name="Rectangle 22">
                <a:extLst>
                  <a:ext uri="{FF2B5EF4-FFF2-40B4-BE49-F238E27FC236}">
                    <a16:creationId xmlns:a16="http://schemas.microsoft.com/office/drawing/2014/main" id="{2C891614-C30F-EA41-8A77-5417A08B0463}"/>
                  </a:ext>
                </a:extLst>
              </p:cNvPr>
              <p:cNvSpPr/>
              <p:nvPr/>
            </p:nvSpPr>
            <p:spPr>
              <a:xfrm>
                <a:off x="9669727" y="3187704"/>
                <a:ext cx="2032395" cy="18729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09" rIns="45720" bIns="45709" rtlCol="0" anchor="ctr"/>
              <a:lstStyle/>
              <a:p>
                <a:pPr algn="ctr"/>
                <a:r>
                  <a:rPr lang="en-US" sz="900" b="1" dirty="0">
                    <a:solidFill>
                      <a:schemeClr val="bg1"/>
                    </a:solidFill>
                    <a:latin typeface="Arial" panose="020B0604020202020204" pitchFamily="34" charset="0"/>
                    <a:cs typeface="Arial" panose="020B0604020202020204" pitchFamily="34" charset="0"/>
                  </a:rPr>
                  <a:t>Share of Total Intakes</a:t>
                </a:r>
              </a:p>
            </p:txBody>
          </p:sp>
          <p:sp>
            <p:nvSpPr>
              <p:cNvPr id="24" name="Rectangle 23">
                <a:extLst>
                  <a:ext uri="{FF2B5EF4-FFF2-40B4-BE49-F238E27FC236}">
                    <a16:creationId xmlns:a16="http://schemas.microsoft.com/office/drawing/2014/main" id="{3EF67ED0-E932-2A42-8262-4B2A8212C16E}"/>
                  </a:ext>
                </a:extLst>
              </p:cNvPr>
              <p:cNvSpPr/>
              <p:nvPr/>
            </p:nvSpPr>
            <p:spPr>
              <a:xfrm>
                <a:off x="575331" y="4215865"/>
                <a:ext cx="1280160" cy="895352"/>
              </a:xfrm>
              <a:prstGeom prst="rect">
                <a:avLst/>
              </a:prstGeom>
              <a:solidFill>
                <a:srgbClr val="3E2B5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09" rIns="45720" bIns="45709" rtlCol="0" anchor="ctr"/>
              <a:lstStyle/>
              <a:p>
                <a:pPr algn="ctr"/>
                <a:r>
                  <a:rPr lang="en-US" sz="1000" b="1" dirty="0">
                    <a:solidFill>
                      <a:schemeClr val="bg1"/>
                    </a:solidFill>
                    <a:latin typeface="Arial" panose="020B0604020202020204" pitchFamily="34" charset="0"/>
                    <a:cs typeface="Arial" panose="020B0604020202020204" pitchFamily="34" charset="0"/>
                  </a:rPr>
                  <a:t>Full LegalShield Intake Dataset</a:t>
                </a:r>
              </a:p>
              <a:p>
                <a:pPr algn="ctr"/>
                <a:r>
                  <a:rPr lang="en-US" sz="1000" b="1" dirty="0">
                    <a:solidFill>
                      <a:schemeClr val="bg1"/>
                    </a:solidFill>
                    <a:latin typeface="Arial" panose="020B0604020202020204" pitchFamily="34" charset="0"/>
                    <a:cs typeface="Arial" panose="020B0604020202020204" pitchFamily="34" charset="0"/>
                  </a:rPr>
                  <a:t>(2000 – 2015)</a:t>
                </a:r>
              </a:p>
            </p:txBody>
          </p:sp>
          <p:sp>
            <p:nvSpPr>
              <p:cNvPr id="25" name="Rectangle 24">
                <a:extLst>
                  <a:ext uri="{FF2B5EF4-FFF2-40B4-BE49-F238E27FC236}">
                    <a16:creationId xmlns:a16="http://schemas.microsoft.com/office/drawing/2014/main" id="{4749FA88-DE3C-7B46-9916-84E18BB30801}"/>
                  </a:ext>
                </a:extLst>
              </p:cNvPr>
              <p:cNvSpPr/>
              <p:nvPr/>
            </p:nvSpPr>
            <p:spPr>
              <a:xfrm>
                <a:off x="6402796" y="3774079"/>
                <a:ext cx="1703892" cy="187293"/>
              </a:xfrm>
              <a:prstGeom prst="rect">
                <a:avLst/>
              </a:prstGeom>
              <a:solidFill>
                <a:srgbClr val="EBE9E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09" rIns="45720" bIns="45709" rtlCol="0" anchor="ctr"/>
              <a:lstStyle/>
              <a:p>
                <a:pPr algn="ctr"/>
                <a:r>
                  <a:rPr lang="en-US" sz="900" b="1" dirty="0">
                    <a:solidFill>
                      <a:schemeClr val="bg1">
                        <a:lumMod val="65000"/>
                      </a:schemeClr>
                    </a:solidFill>
                    <a:latin typeface="Arial" panose="020B0604020202020204" pitchFamily="34" charset="0"/>
                    <a:cs typeface="Arial" panose="020B0604020202020204" pitchFamily="34" charset="0"/>
                  </a:rPr>
                  <a:t>Same Subscribers</a:t>
                </a:r>
              </a:p>
            </p:txBody>
          </p:sp>
          <p:sp>
            <p:nvSpPr>
              <p:cNvPr id="26" name="Rectangle 25">
                <a:extLst>
                  <a:ext uri="{FF2B5EF4-FFF2-40B4-BE49-F238E27FC236}">
                    <a16:creationId xmlns:a16="http://schemas.microsoft.com/office/drawing/2014/main" id="{86E8DE34-55CC-7B4F-88F3-BE37DAFCF741}"/>
                  </a:ext>
                </a:extLst>
              </p:cNvPr>
              <p:cNvSpPr/>
              <p:nvPr/>
            </p:nvSpPr>
            <p:spPr>
              <a:xfrm>
                <a:off x="3691346" y="3452286"/>
                <a:ext cx="1280160" cy="374586"/>
              </a:xfrm>
              <a:prstGeom prst="rect">
                <a:avLst/>
              </a:prstGeom>
              <a:solidFill>
                <a:srgbClr val="7151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09" rIns="45720" bIns="45709" rtlCol="0" anchor="ctr"/>
              <a:lstStyle/>
              <a:p>
                <a:pPr algn="ctr"/>
                <a:r>
                  <a:rPr lang="en-US" sz="900" b="1" dirty="0">
                    <a:solidFill>
                      <a:schemeClr val="bg1"/>
                    </a:solidFill>
                    <a:latin typeface="Arial" panose="020B0604020202020204" pitchFamily="34" charset="0"/>
                    <a:cs typeface="Arial" panose="020B0604020202020204" pitchFamily="34" charset="0"/>
                  </a:rPr>
                  <a:t>All Plan Types</a:t>
                </a:r>
              </a:p>
            </p:txBody>
          </p:sp>
          <p:sp>
            <p:nvSpPr>
              <p:cNvPr id="31" name="Rectangle 30">
                <a:extLst>
                  <a:ext uri="{FF2B5EF4-FFF2-40B4-BE49-F238E27FC236}">
                    <a16:creationId xmlns:a16="http://schemas.microsoft.com/office/drawing/2014/main" id="{D09C9278-E0E5-0A49-A737-89829218677A}"/>
                  </a:ext>
                </a:extLst>
              </p:cNvPr>
              <p:cNvSpPr/>
              <p:nvPr/>
            </p:nvSpPr>
            <p:spPr>
              <a:xfrm>
                <a:off x="3691346" y="4463810"/>
                <a:ext cx="1280160" cy="374586"/>
              </a:xfrm>
              <a:prstGeom prst="rect">
                <a:avLst/>
              </a:prstGeom>
              <a:solidFill>
                <a:srgbClr val="EBE9E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09" rIns="45720" bIns="45709" rtlCol="0" anchor="ctr"/>
              <a:lstStyle/>
              <a:p>
                <a:pPr algn="ctr"/>
                <a:r>
                  <a:rPr lang="en-US" sz="900" b="1" dirty="0">
                    <a:solidFill>
                      <a:schemeClr val="bg1">
                        <a:lumMod val="65000"/>
                      </a:schemeClr>
                    </a:solidFill>
                    <a:latin typeface="Arial" panose="020B0604020202020204" pitchFamily="34" charset="0"/>
                    <a:cs typeface="Arial" panose="020B0604020202020204" pitchFamily="34" charset="0"/>
                  </a:rPr>
                  <a:t>Family Plan Types</a:t>
                </a:r>
              </a:p>
            </p:txBody>
          </p:sp>
          <p:sp>
            <p:nvSpPr>
              <p:cNvPr id="35" name="Rectangle 34">
                <a:extLst>
                  <a:ext uri="{FF2B5EF4-FFF2-40B4-BE49-F238E27FC236}">
                    <a16:creationId xmlns:a16="http://schemas.microsoft.com/office/drawing/2014/main" id="{A2E534B4-0580-0B48-AF70-BE1CE27E3EEE}"/>
                  </a:ext>
                </a:extLst>
              </p:cNvPr>
              <p:cNvSpPr/>
              <p:nvPr/>
            </p:nvSpPr>
            <p:spPr>
              <a:xfrm>
                <a:off x="3691346" y="5481266"/>
                <a:ext cx="1280160" cy="374586"/>
              </a:xfrm>
              <a:prstGeom prst="rect">
                <a:avLst/>
              </a:prstGeom>
              <a:solidFill>
                <a:srgbClr val="EBE9E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09" rIns="45720" bIns="45709" rtlCol="0" anchor="ctr"/>
              <a:lstStyle/>
              <a:p>
                <a:pPr algn="ctr"/>
                <a:r>
                  <a:rPr lang="en-US" sz="900" b="1" dirty="0">
                    <a:solidFill>
                      <a:schemeClr val="bg1">
                        <a:lumMod val="65000"/>
                      </a:schemeClr>
                    </a:solidFill>
                    <a:latin typeface="Arial" panose="020B0604020202020204" pitchFamily="34" charset="0"/>
                    <a:cs typeface="Arial" panose="020B0604020202020204" pitchFamily="34" charset="0"/>
                  </a:rPr>
                  <a:t>Business Plan Types</a:t>
                </a:r>
              </a:p>
            </p:txBody>
          </p:sp>
          <p:cxnSp>
            <p:nvCxnSpPr>
              <p:cNvPr id="36" name="Elbow Connector 35">
                <a:extLst>
                  <a:ext uri="{FF2B5EF4-FFF2-40B4-BE49-F238E27FC236}">
                    <a16:creationId xmlns:a16="http://schemas.microsoft.com/office/drawing/2014/main" id="{C3E6EED4-445D-BB42-B5BC-22952BF9908A}"/>
                  </a:ext>
                </a:extLst>
              </p:cNvPr>
              <p:cNvCxnSpPr>
                <a:cxnSpLocks/>
                <a:stCxn id="24" idx="3"/>
                <a:endCxn id="35" idx="1"/>
              </p:cNvCxnSpPr>
              <p:nvPr/>
            </p:nvCxnSpPr>
            <p:spPr>
              <a:xfrm>
                <a:off x="1855491" y="4663541"/>
                <a:ext cx="1835855" cy="1005018"/>
              </a:xfrm>
              <a:prstGeom prst="bentConnector3">
                <a:avLst>
                  <a:gd name="adj1" fmla="val 50000"/>
                </a:avLst>
              </a:prstGeom>
              <a:ln w="158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FC41D9AF-932B-F54B-B39E-E45CF4C8F177}"/>
                  </a:ext>
                </a:extLst>
              </p:cNvPr>
              <p:cNvCxnSpPr>
                <a:cxnSpLocks/>
                <a:endCxn id="31" idx="1"/>
              </p:cNvCxnSpPr>
              <p:nvPr/>
            </p:nvCxnSpPr>
            <p:spPr>
              <a:xfrm flipV="1">
                <a:off x="2778551" y="4651103"/>
                <a:ext cx="912795" cy="8118"/>
              </a:xfrm>
              <a:prstGeom prst="straightConnector1">
                <a:avLst/>
              </a:prstGeom>
              <a:ln w="158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190C088E-3DFB-7645-97BD-EBA5DC2BCEF0}"/>
                  </a:ext>
                </a:extLst>
              </p:cNvPr>
              <p:cNvCxnSpPr>
                <a:cxnSpLocks/>
                <a:endCxn id="25" idx="1"/>
              </p:cNvCxnSpPr>
              <p:nvPr/>
            </p:nvCxnSpPr>
            <p:spPr>
              <a:xfrm>
                <a:off x="5411799" y="3637047"/>
                <a:ext cx="990998" cy="230680"/>
              </a:xfrm>
              <a:prstGeom prst="bentConnector3">
                <a:avLst>
                  <a:gd name="adj1" fmla="val 27313"/>
                </a:avLst>
              </a:prstGeom>
              <a:ln w="158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a:extLst>
                  <a:ext uri="{FF2B5EF4-FFF2-40B4-BE49-F238E27FC236}">
                    <a16:creationId xmlns:a16="http://schemas.microsoft.com/office/drawing/2014/main" id="{86672858-73C7-9847-8798-2617B1DDB4B8}"/>
                  </a:ext>
                </a:extLst>
              </p:cNvPr>
              <p:cNvCxnSpPr>
                <a:cxnSpLocks/>
              </p:cNvCxnSpPr>
              <p:nvPr/>
            </p:nvCxnSpPr>
            <p:spPr>
              <a:xfrm>
                <a:off x="8113715" y="3399396"/>
                <a:ext cx="1550600" cy="106706"/>
              </a:xfrm>
              <a:prstGeom prst="bentConnector3">
                <a:avLst>
                  <a:gd name="adj1" fmla="val 50000"/>
                </a:avLst>
              </a:prstGeom>
              <a:ln w="158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6B302757-0859-8B4F-993E-FDF4580C1ECE}"/>
                  </a:ext>
                </a:extLst>
              </p:cNvPr>
              <p:cNvSpPr/>
              <p:nvPr/>
            </p:nvSpPr>
            <p:spPr>
              <a:xfrm>
                <a:off x="9657289" y="3412455"/>
                <a:ext cx="2032395" cy="187293"/>
              </a:xfrm>
              <a:prstGeom prst="rect">
                <a:avLst/>
              </a:prstGeom>
              <a:solidFill>
                <a:srgbClr val="EBE9E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09" rIns="45720" bIns="45709" rtlCol="0" anchor="ctr"/>
              <a:lstStyle/>
              <a:p>
                <a:pPr algn="ctr"/>
                <a:r>
                  <a:rPr lang="en-US" sz="900" b="1" dirty="0">
                    <a:solidFill>
                      <a:schemeClr val="bg1">
                        <a:lumMod val="65000"/>
                      </a:schemeClr>
                    </a:solidFill>
                    <a:latin typeface="Arial" panose="020B0604020202020204" pitchFamily="34" charset="0"/>
                    <a:cs typeface="Arial" panose="020B0604020202020204" pitchFamily="34" charset="0"/>
                  </a:rPr>
                  <a:t>Share of Subscribers</a:t>
                </a:r>
              </a:p>
            </p:txBody>
          </p:sp>
          <p:sp>
            <p:nvSpPr>
              <p:cNvPr id="41" name="Rectangle 40">
                <a:extLst>
                  <a:ext uri="{FF2B5EF4-FFF2-40B4-BE49-F238E27FC236}">
                    <a16:creationId xmlns:a16="http://schemas.microsoft.com/office/drawing/2014/main" id="{64C743A1-CCB8-F847-828A-CDCEF006C583}"/>
                  </a:ext>
                </a:extLst>
              </p:cNvPr>
              <p:cNvSpPr/>
              <p:nvPr/>
            </p:nvSpPr>
            <p:spPr>
              <a:xfrm>
                <a:off x="9669727" y="3666258"/>
                <a:ext cx="2032395" cy="187293"/>
              </a:xfrm>
              <a:prstGeom prst="rect">
                <a:avLst/>
              </a:prstGeom>
              <a:solidFill>
                <a:srgbClr val="EBE9E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09" rIns="45720" bIns="45709" rtlCol="0" anchor="ctr"/>
              <a:lstStyle/>
              <a:p>
                <a:pPr algn="ctr"/>
                <a:r>
                  <a:rPr lang="en-US" sz="900" b="1" dirty="0">
                    <a:solidFill>
                      <a:schemeClr val="bg1">
                        <a:lumMod val="65000"/>
                      </a:schemeClr>
                    </a:solidFill>
                    <a:latin typeface="Arial" panose="020B0604020202020204" pitchFamily="34" charset="0"/>
                    <a:cs typeface="Arial" panose="020B0604020202020204" pitchFamily="34" charset="0"/>
                  </a:rPr>
                  <a:t>Share of Total Intakes</a:t>
                </a:r>
              </a:p>
            </p:txBody>
          </p:sp>
          <p:cxnSp>
            <p:nvCxnSpPr>
              <p:cNvPr id="42" name="Elbow Connector 41">
                <a:extLst>
                  <a:ext uri="{FF2B5EF4-FFF2-40B4-BE49-F238E27FC236}">
                    <a16:creationId xmlns:a16="http://schemas.microsoft.com/office/drawing/2014/main" id="{2E62A895-EC9C-B149-BF0A-300B09C3D003}"/>
                  </a:ext>
                </a:extLst>
              </p:cNvPr>
              <p:cNvCxnSpPr>
                <a:cxnSpLocks/>
                <a:stCxn id="25" idx="3"/>
                <a:endCxn id="41" idx="1"/>
              </p:cNvCxnSpPr>
              <p:nvPr/>
            </p:nvCxnSpPr>
            <p:spPr>
              <a:xfrm flipV="1">
                <a:off x="8106689" y="3759905"/>
                <a:ext cx="1563038" cy="107821"/>
              </a:xfrm>
              <a:prstGeom prst="bentConnector3">
                <a:avLst>
                  <a:gd name="adj1" fmla="val 50000"/>
                </a:avLst>
              </a:prstGeom>
              <a:ln w="158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a:extLst>
                  <a:ext uri="{FF2B5EF4-FFF2-40B4-BE49-F238E27FC236}">
                    <a16:creationId xmlns:a16="http://schemas.microsoft.com/office/drawing/2014/main" id="{23455347-4926-BC49-BDAF-EB7616C2435D}"/>
                  </a:ext>
                </a:extLst>
              </p:cNvPr>
              <p:cNvCxnSpPr>
                <a:cxnSpLocks/>
                <a:stCxn id="25" idx="3"/>
              </p:cNvCxnSpPr>
              <p:nvPr/>
            </p:nvCxnSpPr>
            <p:spPr>
              <a:xfrm>
                <a:off x="8106689" y="3867726"/>
                <a:ext cx="1557626" cy="116931"/>
              </a:xfrm>
              <a:prstGeom prst="bentConnector3">
                <a:avLst>
                  <a:gd name="adj1" fmla="val 50000"/>
                </a:avLst>
              </a:prstGeom>
              <a:ln w="158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F0E0C799-5051-364F-B4A9-F0EAD8C6771A}"/>
                  </a:ext>
                </a:extLst>
              </p:cNvPr>
              <p:cNvSpPr/>
              <p:nvPr/>
            </p:nvSpPr>
            <p:spPr>
              <a:xfrm>
                <a:off x="9657289" y="3891010"/>
                <a:ext cx="2032395" cy="187293"/>
              </a:xfrm>
              <a:prstGeom prst="rect">
                <a:avLst/>
              </a:prstGeom>
              <a:solidFill>
                <a:srgbClr val="EBE9E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09" rIns="45720" bIns="45709" rtlCol="0" anchor="ctr"/>
              <a:lstStyle/>
              <a:p>
                <a:pPr algn="ctr"/>
                <a:r>
                  <a:rPr lang="en-US" sz="900" b="1" dirty="0">
                    <a:solidFill>
                      <a:schemeClr val="bg1">
                        <a:lumMod val="65000"/>
                      </a:schemeClr>
                    </a:solidFill>
                    <a:latin typeface="Arial" panose="020B0604020202020204" pitchFamily="34" charset="0"/>
                    <a:cs typeface="Arial" panose="020B0604020202020204" pitchFamily="34" charset="0"/>
                  </a:rPr>
                  <a:t>Share of Subscribers</a:t>
                </a:r>
              </a:p>
            </p:txBody>
          </p:sp>
          <p:sp>
            <p:nvSpPr>
              <p:cNvPr id="45" name="Rectangle 44">
                <a:extLst>
                  <a:ext uri="{FF2B5EF4-FFF2-40B4-BE49-F238E27FC236}">
                    <a16:creationId xmlns:a16="http://schemas.microsoft.com/office/drawing/2014/main" id="{135A034C-3CBA-6D49-A099-CD7D02116B4E}"/>
                  </a:ext>
                </a:extLst>
              </p:cNvPr>
              <p:cNvSpPr/>
              <p:nvPr/>
            </p:nvSpPr>
            <p:spPr>
              <a:xfrm>
                <a:off x="6402796" y="4301802"/>
                <a:ext cx="1703892" cy="187293"/>
              </a:xfrm>
              <a:prstGeom prst="rect">
                <a:avLst/>
              </a:prstGeom>
              <a:solidFill>
                <a:srgbClr val="EBE9E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09" rIns="45720" bIns="45709" rtlCol="0" anchor="ctr"/>
              <a:lstStyle/>
              <a:p>
                <a:pPr algn="ctr"/>
                <a:r>
                  <a:rPr lang="en-US" sz="900" b="1" dirty="0">
                    <a:solidFill>
                      <a:schemeClr val="bg1">
                        <a:lumMod val="65000"/>
                      </a:schemeClr>
                    </a:solidFill>
                    <a:latin typeface="Arial" panose="020B0604020202020204" pitchFamily="34" charset="0"/>
                    <a:cs typeface="Arial" panose="020B0604020202020204" pitchFamily="34" charset="0"/>
                  </a:rPr>
                  <a:t>All Subscribers</a:t>
                </a:r>
              </a:p>
            </p:txBody>
          </p:sp>
          <p:sp>
            <p:nvSpPr>
              <p:cNvPr id="46" name="Rectangle 45">
                <a:extLst>
                  <a:ext uri="{FF2B5EF4-FFF2-40B4-BE49-F238E27FC236}">
                    <a16:creationId xmlns:a16="http://schemas.microsoft.com/office/drawing/2014/main" id="{EEE539FF-2809-4B42-89DD-E368D5E8BEA9}"/>
                  </a:ext>
                </a:extLst>
              </p:cNvPr>
              <p:cNvSpPr/>
              <p:nvPr/>
            </p:nvSpPr>
            <p:spPr>
              <a:xfrm>
                <a:off x="9669727" y="4183756"/>
                <a:ext cx="2032395" cy="187293"/>
              </a:xfrm>
              <a:prstGeom prst="rect">
                <a:avLst/>
              </a:prstGeom>
              <a:solidFill>
                <a:srgbClr val="EBE9E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09" rIns="45720" bIns="45709" rtlCol="0" anchor="ctr"/>
              <a:lstStyle/>
              <a:p>
                <a:pPr algn="ctr"/>
                <a:r>
                  <a:rPr lang="en-US" sz="900" b="1" dirty="0">
                    <a:solidFill>
                      <a:schemeClr val="bg1">
                        <a:lumMod val="65000"/>
                      </a:schemeClr>
                    </a:solidFill>
                    <a:latin typeface="Arial" panose="020B0604020202020204" pitchFamily="34" charset="0"/>
                    <a:cs typeface="Arial" panose="020B0604020202020204" pitchFamily="34" charset="0"/>
                  </a:rPr>
                  <a:t>Share of Total Intakes</a:t>
                </a:r>
              </a:p>
            </p:txBody>
          </p:sp>
          <p:sp>
            <p:nvSpPr>
              <p:cNvPr id="47" name="Rectangle 46">
                <a:extLst>
                  <a:ext uri="{FF2B5EF4-FFF2-40B4-BE49-F238E27FC236}">
                    <a16:creationId xmlns:a16="http://schemas.microsoft.com/office/drawing/2014/main" id="{F1012CAC-D936-1E49-B725-DBD0BBF7EA5E}"/>
                  </a:ext>
                </a:extLst>
              </p:cNvPr>
              <p:cNvSpPr/>
              <p:nvPr/>
            </p:nvSpPr>
            <p:spPr>
              <a:xfrm>
                <a:off x="6402796" y="4777199"/>
                <a:ext cx="1703892" cy="187293"/>
              </a:xfrm>
              <a:prstGeom prst="rect">
                <a:avLst/>
              </a:prstGeom>
              <a:solidFill>
                <a:srgbClr val="EBE9E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09" rIns="45720" bIns="45709" rtlCol="0" anchor="ctr"/>
              <a:lstStyle/>
              <a:p>
                <a:pPr algn="ctr"/>
                <a:r>
                  <a:rPr lang="en-US" sz="900" b="1" dirty="0">
                    <a:solidFill>
                      <a:schemeClr val="bg1">
                        <a:lumMod val="65000"/>
                      </a:schemeClr>
                    </a:solidFill>
                    <a:latin typeface="Arial" panose="020B0604020202020204" pitchFamily="34" charset="0"/>
                    <a:cs typeface="Arial" panose="020B0604020202020204" pitchFamily="34" charset="0"/>
                  </a:rPr>
                  <a:t>Same Subscribers</a:t>
                </a:r>
              </a:p>
            </p:txBody>
          </p:sp>
          <p:cxnSp>
            <p:nvCxnSpPr>
              <p:cNvPr id="48" name="Elbow Connector 47">
                <a:extLst>
                  <a:ext uri="{FF2B5EF4-FFF2-40B4-BE49-F238E27FC236}">
                    <a16:creationId xmlns:a16="http://schemas.microsoft.com/office/drawing/2014/main" id="{3B714E9D-98D9-4341-9CD8-428972EE4FFD}"/>
                  </a:ext>
                </a:extLst>
              </p:cNvPr>
              <p:cNvCxnSpPr>
                <a:cxnSpLocks/>
                <a:stCxn id="31" idx="3"/>
                <a:endCxn id="45" idx="1"/>
              </p:cNvCxnSpPr>
              <p:nvPr/>
            </p:nvCxnSpPr>
            <p:spPr>
              <a:xfrm flipV="1">
                <a:off x="4971506" y="4395449"/>
                <a:ext cx="1431290" cy="255654"/>
              </a:xfrm>
              <a:prstGeom prst="bentConnector3">
                <a:avLst>
                  <a:gd name="adj1" fmla="val 50000"/>
                </a:avLst>
              </a:prstGeom>
              <a:ln w="158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6CC35FE7-D69F-EB4D-97BB-8CBEF68AC818}"/>
                  </a:ext>
                </a:extLst>
              </p:cNvPr>
              <p:cNvCxnSpPr>
                <a:cxnSpLocks/>
                <a:stCxn id="31" idx="3"/>
                <a:endCxn id="47" idx="1"/>
              </p:cNvCxnSpPr>
              <p:nvPr/>
            </p:nvCxnSpPr>
            <p:spPr>
              <a:xfrm>
                <a:off x="4971506" y="4651103"/>
                <a:ext cx="1431290" cy="219743"/>
              </a:xfrm>
              <a:prstGeom prst="bentConnector3">
                <a:avLst>
                  <a:gd name="adj1" fmla="val 50000"/>
                </a:avLst>
              </a:prstGeom>
              <a:ln w="158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a:extLst>
                  <a:ext uri="{FF2B5EF4-FFF2-40B4-BE49-F238E27FC236}">
                    <a16:creationId xmlns:a16="http://schemas.microsoft.com/office/drawing/2014/main" id="{0746B46B-BA39-3C4E-8F34-D47BAD16F251}"/>
                  </a:ext>
                </a:extLst>
              </p:cNvPr>
              <p:cNvCxnSpPr>
                <a:cxnSpLocks/>
                <a:stCxn id="45" idx="3"/>
                <a:endCxn id="46" idx="1"/>
              </p:cNvCxnSpPr>
              <p:nvPr/>
            </p:nvCxnSpPr>
            <p:spPr>
              <a:xfrm flipV="1">
                <a:off x="8106689" y="4277403"/>
                <a:ext cx="1563038" cy="118046"/>
              </a:xfrm>
              <a:prstGeom prst="bentConnector3">
                <a:avLst>
                  <a:gd name="adj1" fmla="val 50000"/>
                </a:avLst>
              </a:prstGeom>
              <a:ln w="158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78C725FC-C269-884A-934D-58A73C5A0004}"/>
                  </a:ext>
                </a:extLst>
              </p:cNvPr>
              <p:cNvCxnSpPr>
                <a:cxnSpLocks/>
                <a:stCxn id="45" idx="3"/>
                <a:endCxn id="52" idx="1"/>
              </p:cNvCxnSpPr>
              <p:nvPr/>
            </p:nvCxnSpPr>
            <p:spPr>
              <a:xfrm>
                <a:off x="8106689" y="4395449"/>
                <a:ext cx="1559227" cy="106705"/>
              </a:xfrm>
              <a:prstGeom prst="bentConnector3">
                <a:avLst>
                  <a:gd name="adj1" fmla="val 50000"/>
                </a:avLst>
              </a:prstGeom>
              <a:ln w="158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F68CDD32-D548-DA40-AB7E-25B347EC9FD6}"/>
                  </a:ext>
                </a:extLst>
              </p:cNvPr>
              <p:cNvSpPr/>
              <p:nvPr/>
            </p:nvSpPr>
            <p:spPr>
              <a:xfrm>
                <a:off x="9665915" y="4408508"/>
                <a:ext cx="2032395" cy="187293"/>
              </a:xfrm>
              <a:prstGeom prst="rect">
                <a:avLst/>
              </a:prstGeom>
              <a:solidFill>
                <a:srgbClr val="EBE9E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09" rIns="45720" bIns="45709" rtlCol="0" anchor="ctr"/>
              <a:lstStyle/>
              <a:p>
                <a:pPr algn="ctr"/>
                <a:r>
                  <a:rPr lang="en-US" sz="900" b="1" dirty="0">
                    <a:solidFill>
                      <a:schemeClr val="bg1">
                        <a:lumMod val="65000"/>
                      </a:schemeClr>
                    </a:solidFill>
                    <a:latin typeface="Arial" panose="020B0604020202020204" pitchFamily="34" charset="0"/>
                    <a:cs typeface="Arial" panose="020B0604020202020204" pitchFamily="34" charset="0"/>
                  </a:rPr>
                  <a:t>Share of Subscribers</a:t>
                </a:r>
              </a:p>
            </p:txBody>
          </p:sp>
          <p:sp>
            <p:nvSpPr>
              <p:cNvPr id="53" name="Rectangle 52">
                <a:extLst>
                  <a:ext uri="{FF2B5EF4-FFF2-40B4-BE49-F238E27FC236}">
                    <a16:creationId xmlns:a16="http://schemas.microsoft.com/office/drawing/2014/main" id="{511E0CA6-8369-A844-A0E4-EB83EF6503FF}"/>
                  </a:ext>
                </a:extLst>
              </p:cNvPr>
              <p:cNvSpPr/>
              <p:nvPr/>
            </p:nvSpPr>
            <p:spPr>
              <a:xfrm>
                <a:off x="9669727" y="4655244"/>
                <a:ext cx="2032395" cy="187293"/>
              </a:xfrm>
              <a:prstGeom prst="rect">
                <a:avLst/>
              </a:prstGeom>
              <a:solidFill>
                <a:srgbClr val="EBE9E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09" rIns="45720" bIns="45709" rtlCol="0" anchor="ctr"/>
              <a:lstStyle/>
              <a:p>
                <a:pPr algn="ctr"/>
                <a:r>
                  <a:rPr lang="en-US" sz="900" b="1" dirty="0">
                    <a:solidFill>
                      <a:schemeClr val="bg1">
                        <a:lumMod val="65000"/>
                      </a:schemeClr>
                    </a:solidFill>
                    <a:latin typeface="Arial" panose="020B0604020202020204" pitchFamily="34" charset="0"/>
                    <a:cs typeface="Arial" panose="020B0604020202020204" pitchFamily="34" charset="0"/>
                  </a:rPr>
                  <a:t>Share of Total Intakes</a:t>
                </a:r>
              </a:p>
            </p:txBody>
          </p:sp>
          <p:cxnSp>
            <p:nvCxnSpPr>
              <p:cNvPr id="54" name="Elbow Connector 53">
                <a:extLst>
                  <a:ext uri="{FF2B5EF4-FFF2-40B4-BE49-F238E27FC236}">
                    <a16:creationId xmlns:a16="http://schemas.microsoft.com/office/drawing/2014/main" id="{0E72DE76-A68C-F04A-AB74-70069B687973}"/>
                  </a:ext>
                </a:extLst>
              </p:cNvPr>
              <p:cNvCxnSpPr>
                <a:cxnSpLocks/>
                <a:stCxn id="47" idx="3"/>
                <a:endCxn id="53" idx="1"/>
              </p:cNvCxnSpPr>
              <p:nvPr/>
            </p:nvCxnSpPr>
            <p:spPr>
              <a:xfrm flipV="1">
                <a:off x="8106689" y="4748891"/>
                <a:ext cx="1563038" cy="121955"/>
              </a:xfrm>
              <a:prstGeom prst="bentConnector3">
                <a:avLst>
                  <a:gd name="adj1" fmla="val 50000"/>
                </a:avLst>
              </a:prstGeom>
              <a:ln w="158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A1CC00E9-DD78-5245-BC21-D0958610EF44}"/>
                  </a:ext>
                </a:extLst>
              </p:cNvPr>
              <p:cNvCxnSpPr>
                <a:cxnSpLocks/>
                <a:stCxn id="47" idx="3"/>
                <a:endCxn id="56" idx="1"/>
              </p:cNvCxnSpPr>
              <p:nvPr/>
            </p:nvCxnSpPr>
            <p:spPr>
              <a:xfrm>
                <a:off x="8106689" y="4870846"/>
                <a:ext cx="1559227" cy="109864"/>
              </a:xfrm>
              <a:prstGeom prst="bentConnector3">
                <a:avLst>
                  <a:gd name="adj1" fmla="val 50000"/>
                </a:avLst>
              </a:prstGeom>
              <a:ln w="158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2B8BAFE8-C3E6-714D-8625-86F1B518669B}"/>
                  </a:ext>
                </a:extLst>
              </p:cNvPr>
              <p:cNvSpPr/>
              <p:nvPr/>
            </p:nvSpPr>
            <p:spPr>
              <a:xfrm>
                <a:off x="9665915" y="4887063"/>
                <a:ext cx="2032395" cy="187293"/>
              </a:xfrm>
              <a:prstGeom prst="rect">
                <a:avLst/>
              </a:prstGeom>
              <a:solidFill>
                <a:srgbClr val="EBE9E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09" rIns="45720" bIns="45709" rtlCol="0" anchor="ctr"/>
              <a:lstStyle/>
              <a:p>
                <a:pPr algn="ctr"/>
                <a:r>
                  <a:rPr lang="en-US" sz="900" b="1" dirty="0">
                    <a:solidFill>
                      <a:schemeClr val="bg1">
                        <a:lumMod val="65000"/>
                      </a:schemeClr>
                    </a:solidFill>
                    <a:latin typeface="Arial" panose="020B0604020202020204" pitchFamily="34" charset="0"/>
                    <a:cs typeface="Arial" panose="020B0604020202020204" pitchFamily="34" charset="0"/>
                  </a:rPr>
                  <a:t>Share of Subscribers</a:t>
                </a:r>
              </a:p>
            </p:txBody>
          </p:sp>
          <p:sp>
            <p:nvSpPr>
              <p:cNvPr id="57" name="Rectangle 56">
                <a:extLst>
                  <a:ext uri="{FF2B5EF4-FFF2-40B4-BE49-F238E27FC236}">
                    <a16:creationId xmlns:a16="http://schemas.microsoft.com/office/drawing/2014/main" id="{4E69F1E4-3CE1-164C-9268-666D1F56AE54}"/>
                  </a:ext>
                </a:extLst>
              </p:cNvPr>
              <p:cNvSpPr/>
              <p:nvPr/>
            </p:nvSpPr>
            <p:spPr>
              <a:xfrm>
                <a:off x="6402796" y="5343990"/>
                <a:ext cx="1703892" cy="187293"/>
              </a:xfrm>
              <a:prstGeom prst="rect">
                <a:avLst/>
              </a:prstGeom>
              <a:solidFill>
                <a:srgbClr val="EBE9E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09" rIns="45720" bIns="45709" rtlCol="0" anchor="ctr"/>
              <a:lstStyle/>
              <a:p>
                <a:pPr algn="ctr"/>
                <a:r>
                  <a:rPr lang="en-US" sz="900" b="1" dirty="0">
                    <a:solidFill>
                      <a:schemeClr val="bg1">
                        <a:lumMod val="65000"/>
                      </a:schemeClr>
                    </a:solidFill>
                  </a:rPr>
                  <a:t>All Subscribers</a:t>
                </a:r>
              </a:p>
            </p:txBody>
          </p:sp>
          <p:sp>
            <p:nvSpPr>
              <p:cNvPr id="58" name="Rectangle 57">
                <a:extLst>
                  <a:ext uri="{FF2B5EF4-FFF2-40B4-BE49-F238E27FC236}">
                    <a16:creationId xmlns:a16="http://schemas.microsoft.com/office/drawing/2014/main" id="{CE3C8185-D2BB-1A4F-AC3F-1346F8D420DB}"/>
                  </a:ext>
                </a:extLst>
              </p:cNvPr>
              <p:cNvSpPr/>
              <p:nvPr/>
            </p:nvSpPr>
            <p:spPr>
              <a:xfrm>
                <a:off x="9669727" y="5225938"/>
                <a:ext cx="2032395" cy="187293"/>
              </a:xfrm>
              <a:prstGeom prst="rect">
                <a:avLst/>
              </a:prstGeom>
              <a:solidFill>
                <a:srgbClr val="EBE9E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09" rIns="45720" bIns="45709" rtlCol="0" anchor="ctr"/>
              <a:lstStyle/>
              <a:p>
                <a:pPr algn="ctr"/>
                <a:r>
                  <a:rPr lang="en-US" sz="900" b="1" dirty="0">
                    <a:solidFill>
                      <a:schemeClr val="bg1">
                        <a:lumMod val="65000"/>
                      </a:schemeClr>
                    </a:solidFill>
                    <a:latin typeface="Arial" panose="020B0604020202020204" pitchFamily="34" charset="0"/>
                    <a:cs typeface="Arial" panose="020B0604020202020204" pitchFamily="34" charset="0"/>
                  </a:rPr>
                  <a:t>Share of Total Intakes</a:t>
                </a:r>
              </a:p>
            </p:txBody>
          </p:sp>
          <p:sp>
            <p:nvSpPr>
              <p:cNvPr id="59" name="Rectangle 58">
                <a:extLst>
                  <a:ext uri="{FF2B5EF4-FFF2-40B4-BE49-F238E27FC236}">
                    <a16:creationId xmlns:a16="http://schemas.microsoft.com/office/drawing/2014/main" id="{B04B3A77-289A-154E-A1F9-31D1128B1A78}"/>
                  </a:ext>
                </a:extLst>
              </p:cNvPr>
              <p:cNvSpPr/>
              <p:nvPr/>
            </p:nvSpPr>
            <p:spPr>
              <a:xfrm>
                <a:off x="6402796" y="5812314"/>
                <a:ext cx="1703892" cy="187293"/>
              </a:xfrm>
              <a:prstGeom prst="rect">
                <a:avLst/>
              </a:prstGeom>
              <a:solidFill>
                <a:srgbClr val="EBE9E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09" rIns="45720" bIns="45709" rtlCol="0" anchor="ctr"/>
              <a:lstStyle/>
              <a:p>
                <a:pPr algn="ctr"/>
                <a:r>
                  <a:rPr lang="en-US" sz="900" b="1" dirty="0">
                    <a:solidFill>
                      <a:schemeClr val="bg1">
                        <a:lumMod val="65000"/>
                      </a:schemeClr>
                    </a:solidFill>
                    <a:latin typeface="Arial" panose="020B0604020202020204" pitchFamily="34" charset="0"/>
                    <a:cs typeface="Arial" panose="020B0604020202020204" pitchFamily="34" charset="0"/>
                  </a:rPr>
                  <a:t>Same Subscribers</a:t>
                </a:r>
              </a:p>
            </p:txBody>
          </p:sp>
          <p:cxnSp>
            <p:nvCxnSpPr>
              <p:cNvPr id="60" name="Elbow Connector 59">
                <a:extLst>
                  <a:ext uri="{FF2B5EF4-FFF2-40B4-BE49-F238E27FC236}">
                    <a16:creationId xmlns:a16="http://schemas.microsoft.com/office/drawing/2014/main" id="{9B62213D-1C3D-6D46-A311-D2463B4FC5C1}"/>
                  </a:ext>
                </a:extLst>
              </p:cNvPr>
              <p:cNvCxnSpPr>
                <a:cxnSpLocks/>
                <a:stCxn id="35" idx="3"/>
                <a:endCxn id="57" idx="1"/>
              </p:cNvCxnSpPr>
              <p:nvPr/>
            </p:nvCxnSpPr>
            <p:spPr>
              <a:xfrm flipV="1">
                <a:off x="4971506" y="5437637"/>
                <a:ext cx="1431290" cy="230922"/>
              </a:xfrm>
              <a:prstGeom prst="bentConnector3">
                <a:avLst>
                  <a:gd name="adj1" fmla="val 50000"/>
                </a:avLst>
              </a:prstGeom>
              <a:ln w="158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Elbow Connector 60">
                <a:extLst>
                  <a:ext uri="{FF2B5EF4-FFF2-40B4-BE49-F238E27FC236}">
                    <a16:creationId xmlns:a16="http://schemas.microsoft.com/office/drawing/2014/main" id="{CF500876-2ED1-CC44-92F9-3B940DA3ADD7}"/>
                  </a:ext>
                </a:extLst>
              </p:cNvPr>
              <p:cNvCxnSpPr>
                <a:cxnSpLocks/>
                <a:stCxn id="35" idx="3"/>
                <a:endCxn id="59" idx="1"/>
              </p:cNvCxnSpPr>
              <p:nvPr/>
            </p:nvCxnSpPr>
            <p:spPr>
              <a:xfrm>
                <a:off x="4971506" y="5668559"/>
                <a:ext cx="1431290" cy="237402"/>
              </a:xfrm>
              <a:prstGeom prst="bentConnector3">
                <a:avLst>
                  <a:gd name="adj1" fmla="val 50000"/>
                </a:avLst>
              </a:prstGeom>
              <a:ln w="158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Elbow Connector 61">
                <a:extLst>
                  <a:ext uri="{FF2B5EF4-FFF2-40B4-BE49-F238E27FC236}">
                    <a16:creationId xmlns:a16="http://schemas.microsoft.com/office/drawing/2014/main" id="{74BCFBEB-E580-3343-B8C2-840EBC972271}"/>
                  </a:ext>
                </a:extLst>
              </p:cNvPr>
              <p:cNvCxnSpPr>
                <a:cxnSpLocks/>
                <a:stCxn id="57" idx="3"/>
                <a:endCxn id="58" idx="1"/>
              </p:cNvCxnSpPr>
              <p:nvPr/>
            </p:nvCxnSpPr>
            <p:spPr>
              <a:xfrm flipV="1">
                <a:off x="8106689" y="5319585"/>
                <a:ext cx="1563038" cy="118052"/>
              </a:xfrm>
              <a:prstGeom prst="bentConnector3">
                <a:avLst>
                  <a:gd name="adj1" fmla="val 50000"/>
                </a:avLst>
              </a:prstGeom>
              <a:ln w="158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Elbow Connector 62">
                <a:extLst>
                  <a:ext uri="{FF2B5EF4-FFF2-40B4-BE49-F238E27FC236}">
                    <a16:creationId xmlns:a16="http://schemas.microsoft.com/office/drawing/2014/main" id="{F48210D1-2440-6B40-B61C-6551895DE62A}"/>
                  </a:ext>
                </a:extLst>
              </p:cNvPr>
              <p:cNvCxnSpPr>
                <a:cxnSpLocks/>
                <a:stCxn id="57" idx="3"/>
                <a:endCxn id="64" idx="1"/>
              </p:cNvCxnSpPr>
              <p:nvPr/>
            </p:nvCxnSpPr>
            <p:spPr>
              <a:xfrm>
                <a:off x="8106689" y="5437637"/>
                <a:ext cx="1559227" cy="106700"/>
              </a:xfrm>
              <a:prstGeom prst="bentConnector3">
                <a:avLst>
                  <a:gd name="adj1" fmla="val 50000"/>
                </a:avLst>
              </a:prstGeom>
              <a:ln w="158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A8C03FEA-9D6A-724B-8F65-212BBC661E00}"/>
                  </a:ext>
                </a:extLst>
              </p:cNvPr>
              <p:cNvSpPr/>
              <p:nvPr/>
            </p:nvSpPr>
            <p:spPr>
              <a:xfrm>
                <a:off x="9665915" y="5450690"/>
                <a:ext cx="2032395" cy="187293"/>
              </a:xfrm>
              <a:prstGeom prst="rect">
                <a:avLst/>
              </a:prstGeom>
              <a:solidFill>
                <a:srgbClr val="EBE9E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09" rIns="45720" bIns="45709" rtlCol="0" anchor="ctr"/>
              <a:lstStyle/>
              <a:p>
                <a:pPr algn="ctr"/>
                <a:r>
                  <a:rPr lang="en-US" sz="900" b="1" dirty="0">
                    <a:solidFill>
                      <a:schemeClr val="bg1">
                        <a:lumMod val="65000"/>
                      </a:schemeClr>
                    </a:solidFill>
                    <a:latin typeface="Arial" panose="020B0604020202020204" pitchFamily="34" charset="0"/>
                    <a:cs typeface="Arial" panose="020B0604020202020204" pitchFamily="34" charset="0"/>
                  </a:rPr>
                  <a:t>Share of Subscribers</a:t>
                </a:r>
              </a:p>
            </p:txBody>
          </p:sp>
          <p:sp>
            <p:nvSpPr>
              <p:cNvPr id="65" name="Rectangle 64">
                <a:extLst>
                  <a:ext uri="{FF2B5EF4-FFF2-40B4-BE49-F238E27FC236}">
                    <a16:creationId xmlns:a16="http://schemas.microsoft.com/office/drawing/2014/main" id="{1AB44EE6-15E6-2C4B-A509-3C0F20B3D3E8}"/>
                  </a:ext>
                </a:extLst>
              </p:cNvPr>
              <p:cNvSpPr/>
              <p:nvPr/>
            </p:nvSpPr>
            <p:spPr>
              <a:xfrm>
                <a:off x="9669727" y="5704493"/>
                <a:ext cx="2032395" cy="187293"/>
              </a:xfrm>
              <a:prstGeom prst="rect">
                <a:avLst/>
              </a:prstGeom>
              <a:solidFill>
                <a:srgbClr val="EBE9E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09" rIns="45720" bIns="45709" rtlCol="0" anchor="ctr"/>
              <a:lstStyle/>
              <a:p>
                <a:pPr algn="ctr"/>
                <a:r>
                  <a:rPr lang="en-US" sz="900" b="1" dirty="0">
                    <a:solidFill>
                      <a:schemeClr val="bg1">
                        <a:lumMod val="65000"/>
                      </a:schemeClr>
                    </a:solidFill>
                    <a:latin typeface="Arial" panose="020B0604020202020204" pitchFamily="34" charset="0"/>
                    <a:cs typeface="Arial" panose="020B0604020202020204" pitchFamily="34" charset="0"/>
                  </a:rPr>
                  <a:t>Share of Total Intakes</a:t>
                </a:r>
              </a:p>
            </p:txBody>
          </p:sp>
          <p:cxnSp>
            <p:nvCxnSpPr>
              <p:cNvPr id="66" name="Elbow Connector 65">
                <a:extLst>
                  <a:ext uri="{FF2B5EF4-FFF2-40B4-BE49-F238E27FC236}">
                    <a16:creationId xmlns:a16="http://schemas.microsoft.com/office/drawing/2014/main" id="{64DC2DD4-F8F8-1F45-A61A-CB828F1389DB}"/>
                  </a:ext>
                </a:extLst>
              </p:cNvPr>
              <p:cNvCxnSpPr>
                <a:cxnSpLocks/>
                <a:stCxn id="59" idx="3"/>
                <a:endCxn id="65" idx="1"/>
              </p:cNvCxnSpPr>
              <p:nvPr/>
            </p:nvCxnSpPr>
            <p:spPr>
              <a:xfrm flipV="1">
                <a:off x="8106689" y="5798140"/>
                <a:ext cx="1563038" cy="107821"/>
              </a:xfrm>
              <a:prstGeom prst="bentConnector3">
                <a:avLst>
                  <a:gd name="adj1" fmla="val 50000"/>
                </a:avLst>
              </a:prstGeom>
              <a:ln w="158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Elbow Connector 66">
                <a:extLst>
                  <a:ext uri="{FF2B5EF4-FFF2-40B4-BE49-F238E27FC236}">
                    <a16:creationId xmlns:a16="http://schemas.microsoft.com/office/drawing/2014/main" id="{E907C6B7-7CE7-0E45-B596-17DBB2F24FF7}"/>
                  </a:ext>
                </a:extLst>
              </p:cNvPr>
              <p:cNvCxnSpPr>
                <a:cxnSpLocks/>
                <a:stCxn id="59" idx="3"/>
                <a:endCxn id="68" idx="1"/>
              </p:cNvCxnSpPr>
              <p:nvPr/>
            </p:nvCxnSpPr>
            <p:spPr>
              <a:xfrm>
                <a:off x="8106689" y="5905961"/>
                <a:ext cx="1559227" cy="116930"/>
              </a:xfrm>
              <a:prstGeom prst="bentConnector3">
                <a:avLst>
                  <a:gd name="adj1" fmla="val 50000"/>
                </a:avLst>
              </a:prstGeom>
              <a:ln w="158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01C6A094-CBE6-7743-B8DB-EE233F8BF8B2}"/>
                  </a:ext>
                </a:extLst>
              </p:cNvPr>
              <p:cNvSpPr/>
              <p:nvPr/>
            </p:nvSpPr>
            <p:spPr>
              <a:xfrm>
                <a:off x="9665915" y="5929245"/>
                <a:ext cx="2032395" cy="187293"/>
              </a:xfrm>
              <a:prstGeom prst="rect">
                <a:avLst/>
              </a:prstGeom>
              <a:solidFill>
                <a:srgbClr val="EBE9E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09" rIns="45720" bIns="45709" rtlCol="0" anchor="ctr"/>
              <a:lstStyle/>
              <a:p>
                <a:pPr algn="ctr"/>
                <a:r>
                  <a:rPr lang="en-US" sz="900" b="1" dirty="0">
                    <a:solidFill>
                      <a:schemeClr val="bg1">
                        <a:lumMod val="65000"/>
                      </a:schemeClr>
                    </a:solidFill>
                    <a:latin typeface="Arial" panose="020B0604020202020204" pitchFamily="34" charset="0"/>
                    <a:cs typeface="Arial" panose="020B0604020202020204" pitchFamily="34" charset="0"/>
                  </a:rPr>
                  <a:t>Share of Subscribers</a:t>
                </a:r>
              </a:p>
            </p:txBody>
          </p:sp>
          <p:sp>
            <p:nvSpPr>
              <p:cNvPr id="69" name="TextBox 68">
                <a:extLst>
                  <a:ext uri="{FF2B5EF4-FFF2-40B4-BE49-F238E27FC236}">
                    <a16:creationId xmlns:a16="http://schemas.microsoft.com/office/drawing/2014/main" id="{FF018D70-46E6-934E-A495-96209F0348A5}"/>
                  </a:ext>
                </a:extLst>
              </p:cNvPr>
              <p:cNvSpPr txBox="1"/>
              <p:nvPr/>
            </p:nvSpPr>
            <p:spPr>
              <a:xfrm>
                <a:off x="6612784" y="3493041"/>
                <a:ext cx="1282037" cy="192962"/>
              </a:xfrm>
              <a:prstGeom prst="rect">
                <a:avLst/>
              </a:prstGeom>
              <a:noFill/>
            </p:spPr>
            <p:txBody>
              <a:bodyPr wrap="square" rtlCol="0">
                <a:spAutoFit/>
              </a:bodyPr>
              <a:lstStyle/>
              <a:p>
                <a:pPr algn="ctr"/>
                <a:r>
                  <a:rPr lang="en-US" sz="900" b="1" i="1" dirty="0">
                    <a:solidFill>
                      <a:schemeClr val="bg1">
                        <a:lumMod val="50000"/>
                      </a:schemeClr>
                    </a:solidFill>
                    <a:latin typeface="Arial" panose="020B0604020202020204" pitchFamily="34" charset="0"/>
                    <a:cs typeface="Arial" panose="020B0604020202020204" pitchFamily="34" charset="0"/>
                  </a:rPr>
                  <a:t>n = 19,571,508 </a:t>
                </a:r>
              </a:p>
            </p:txBody>
          </p:sp>
          <p:sp>
            <p:nvSpPr>
              <p:cNvPr id="70" name="TextBox 69">
                <a:extLst>
                  <a:ext uri="{FF2B5EF4-FFF2-40B4-BE49-F238E27FC236}">
                    <a16:creationId xmlns:a16="http://schemas.microsoft.com/office/drawing/2014/main" id="{EA71E561-D859-E942-B835-E2575D41FE46}"/>
                  </a:ext>
                </a:extLst>
              </p:cNvPr>
              <p:cNvSpPr txBox="1"/>
              <p:nvPr/>
            </p:nvSpPr>
            <p:spPr>
              <a:xfrm>
                <a:off x="6621782" y="3961372"/>
                <a:ext cx="1273040" cy="192962"/>
              </a:xfrm>
              <a:prstGeom prst="rect">
                <a:avLst/>
              </a:prstGeom>
              <a:noFill/>
            </p:spPr>
            <p:txBody>
              <a:bodyPr wrap="square" rtlCol="0">
                <a:spAutoFit/>
              </a:bodyPr>
              <a:lstStyle/>
              <a:p>
                <a:pPr algn="ctr"/>
                <a:r>
                  <a:rPr lang="en-US" sz="900" b="1" i="1" dirty="0">
                    <a:solidFill>
                      <a:schemeClr val="bg1">
                        <a:lumMod val="50000"/>
                      </a:schemeClr>
                    </a:solidFill>
                    <a:latin typeface="Arial" panose="020B0604020202020204" pitchFamily="34" charset="0"/>
                    <a:cs typeface="Arial" panose="020B0604020202020204" pitchFamily="34" charset="0"/>
                  </a:rPr>
                  <a:t>n = 1,540,704 </a:t>
                </a:r>
              </a:p>
            </p:txBody>
          </p:sp>
          <p:sp>
            <p:nvSpPr>
              <p:cNvPr id="71" name="TextBox 70">
                <a:extLst>
                  <a:ext uri="{FF2B5EF4-FFF2-40B4-BE49-F238E27FC236}">
                    <a16:creationId xmlns:a16="http://schemas.microsoft.com/office/drawing/2014/main" id="{7ED5FAA6-A8CA-414C-AB95-AD08AFF3A44A}"/>
                  </a:ext>
                </a:extLst>
              </p:cNvPr>
              <p:cNvSpPr txBox="1"/>
              <p:nvPr/>
            </p:nvSpPr>
            <p:spPr>
              <a:xfrm>
                <a:off x="6612784" y="4502235"/>
                <a:ext cx="1282035" cy="192962"/>
              </a:xfrm>
              <a:prstGeom prst="rect">
                <a:avLst/>
              </a:prstGeom>
              <a:noFill/>
            </p:spPr>
            <p:txBody>
              <a:bodyPr wrap="square" rtlCol="0">
                <a:spAutoFit/>
              </a:bodyPr>
              <a:lstStyle/>
              <a:p>
                <a:pPr algn="ctr"/>
                <a:r>
                  <a:rPr lang="en-US" sz="900" b="1" i="1" dirty="0">
                    <a:solidFill>
                      <a:schemeClr val="bg1">
                        <a:lumMod val="50000"/>
                      </a:schemeClr>
                    </a:solidFill>
                    <a:latin typeface="Arial" panose="020B0604020202020204" pitchFamily="34" charset="0"/>
                    <a:cs typeface="Arial" panose="020B0604020202020204" pitchFamily="34" charset="0"/>
                  </a:rPr>
                  <a:t>n = 16,583,632</a:t>
                </a:r>
              </a:p>
            </p:txBody>
          </p:sp>
          <p:sp>
            <p:nvSpPr>
              <p:cNvPr id="72" name="TextBox 71">
                <a:extLst>
                  <a:ext uri="{FF2B5EF4-FFF2-40B4-BE49-F238E27FC236}">
                    <a16:creationId xmlns:a16="http://schemas.microsoft.com/office/drawing/2014/main" id="{3DD156AC-6E8C-DD48-B3DF-EA320D21F476}"/>
                  </a:ext>
                </a:extLst>
              </p:cNvPr>
              <p:cNvSpPr txBox="1"/>
              <p:nvPr/>
            </p:nvSpPr>
            <p:spPr>
              <a:xfrm>
                <a:off x="6621782" y="4971346"/>
                <a:ext cx="1273038" cy="192962"/>
              </a:xfrm>
              <a:prstGeom prst="rect">
                <a:avLst/>
              </a:prstGeom>
              <a:noFill/>
            </p:spPr>
            <p:txBody>
              <a:bodyPr wrap="square" rtlCol="0">
                <a:spAutoFit/>
              </a:bodyPr>
              <a:lstStyle/>
              <a:p>
                <a:pPr algn="ctr"/>
                <a:r>
                  <a:rPr lang="en-US" sz="900" b="1" i="1" dirty="0">
                    <a:solidFill>
                      <a:schemeClr val="bg1">
                        <a:lumMod val="50000"/>
                      </a:schemeClr>
                    </a:solidFill>
                    <a:latin typeface="Arial" panose="020B0604020202020204" pitchFamily="34" charset="0"/>
                    <a:cs typeface="Arial" panose="020B0604020202020204" pitchFamily="34" charset="0"/>
                  </a:rPr>
                  <a:t>n = 1,516,476</a:t>
                </a:r>
              </a:p>
            </p:txBody>
          </p:sp>
          <p:sp>
            <p:nvSpPr>
              <p:cNvPr id="73" name="TextBox 72">
                <a:extLst>
                  <a:ext uri="{FF2B5EF4-FFF2-40B4-BE49-F238E27FC236}">
                    <a16:creationId xmlns:a16="http://schemas.microsoft.com/office/drawing/2014/main" id="{E00FEB67-4839-CC49-9851-5A3CAA859864}"/>
                  </a:ext>
                </a:extLst>
              </p:cNvPr>
              <p:cNvSpPr txBox="1"/>
              <p:nvPr/>
            </p:nvSpPr>
            <p:spPr>
              <a:xfrm>
                <a:off x="6612783" y="5540869"/>
                <a:ext cx="1282037" cy="192962"/>
              </a:xfrm>
              <a:prstGeom prst="rect">
                <a:avLst/>
              </a:prstGeom>
              <a:noFill/>
            </p:spPr>
            <p:txBody>
              <a:bodyPr wrap="square" rtlCol="0">
                <a:spAutoFit/>
              </a:bodyPr>
              <a:lstStyle/>
              <a:p>
                <a:pPr algn="ctr"/>
                <a:r>
                  <a:rPr lang="en-US" sz="900" b="1" i="1" dirty="0">
                    <a:solidFill>
                      <a:schemeClr val="bg1">
                        <a:lumMod val="50000"/>
                      </a:schemeClr>
                    </a:solidFill>
                    <a:latin typeface="Arial" panose="020B0604020202020204" pitchFamily="34" charset="0"/>
                    <a:cs typeface="Arial" panose="020B0604020202020204" pitchFamily="34" charset="0"/>
                  </a:rPr>
                  <a:t>n = 1,345,132 </a:t>
                </a:r>
              </a:p>
            </p:txBody>
          </p:sp>
          <p:sp>
            <p:nvSpPr>
              <p:cNvPr id="74" name="TextBox 73">
                <a:extLst>
                  <a:ext uri="{FF2B5EF4-FFF2-40B4-BE49-F238E27FC236}">
                    <a16:creationId xmlns:a16="http://schemas.microsoft.com/office/drawing/2014/main" id="{2C94FBCD-7EAF-4546-BFF4-E9FEEEFAD3F2}"/>
                  </a:ext>
                </a:extLst>
              </p:cNvPr>
              <p:cNvSpPr txBox="1"/>
              <p:nvPr/>
            </p:nvSpPr>
            <p:spPr>
              <a:xfrm>
                <a:off x="6621781" y="6002906"/>
                <a:ext cx="1273040" cy="192962"/>
              </a:xfrm>
              <a:prstGeom prst="rect">
                <a:avLst/>
              </a:prstGeom>
              <a:noFill/>
            </p:spPr>
            <p:txBody>
              <a:bodyPr wrap="square" rtlCol="0">
                <a:spAutoFit/>
              </a:bodyPr>
              <a:lstStyle/>
              <a:p>
                <a:pPr algn="ctr"/>
                <a:r>
                  <a:rPr lang="en-US" sz="900" b="1" i="1" dirty="0">
                    <a:solidFill>
                      <a:schemeClr val="bg1">
                        <a:lumMod val="50000"/>
                      </a:schemeClr>
                    </a:solidFill>
                    <a:latin typeface="Arial" panose="020B0604020202020204" pitchFamily="34" charset="0"/>
                    <a:cs typeface="Arial" panose="020B0604020202020204" pitchFamily="34" charset="0"/>
                  </a:rPr>
                  <a:t>n = 87,609 </a:t>
                </a:r>
              </a:p>
            </p:txBody>
          </p:sp>
          <p:cxnSp>
            <p:nvCxnSpPr>
              <p:cNvPr id="75" name="Elbow Connector 74">
                <a:extLst>
                  <a:ext uri="{FF2B5EF4-FFF2-40B4-BE49-F238E27FC236}">
                    <a16:creationId xmlns:a16="http://schemas.microsoft.com/office/drawing/2014/main" id="{6572FD28-2635-0C4C-A317-12F06B614DDD}"/>
                  </a:ext>
                </a:extLst>
              </p:cNvPr>
              <p:cNvCxnSpPr>
                <a:cxnSpLocks/>
                <a:stCxn id="24" idx="3"/>
                <a:endCxn id="26" idx="1"/>
              </p:cNvCxnSpPr>
              <p:nvPr/>
            </p:nvCxnSpPr>
            <p:spPr>
              <a:xfrm flipV="1">
                <a:off x="1855491" y="3639579"/>
                <a:ext cx="1835855" cy="1023962"/>
              </a:xfrm>
              <a:prstGeom prst="bentConnector3">
                <a:avLst>
                  <a:gd name="adj1" fmla="val 50000"/>
                </a:avLst>
              </a:prstGeom>
              <a:ln w="15875">
                <a:solidFill>
                  <a:srgbClr val="003366"/>
                </a:solidFill>
                <a:tailEnd type="triangle"/>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AB185942-9BB3-4B48-A55A-D100814DB4B8}"/>
                  </a:ext>
                </a:extLst>
              </p:cNvPr>
              <p:cNvSpPr/>
              <p:nvPr/>
            </p:nvSpPr>
            <p:spPr>
              <a:xfrm>
                <a:off x="2724767" y="4610100"/>
                <a:ext cx="91440" cy="74917"/>
              </a:xfrm>
              <a:prstGeom prst="ellipse">
                <a:avLst/>
              </a:prstGeom>
              <a:solidFill>
                <a:srgbClr val="3E2B5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p>
            </p:txBody>
          </p:sp>
          <p:cxnSp>
            <p:nvCxnSpPr>
              <p:cNvPr id="77" name="Elbow Connector 76">
                <a:extLst>
                  <a:ext uri="{FF2B5EF4-FFF2-40B4-BE49-F238E27FC236}">
                    <a16:creationId xmlns:a16="http://schemas.microsoft.com/office/drawing/2014/main" id="{0B6A2B02-59BC-C347-BC5D-6369E3CA7704}"/>
                  </a:ext>
                </a:extLst>
              </p:cNvPr>
              <p:cNvCxnSpPr>
                <a:cxnSpLocks/>
                <a:stCxn id="26" idx="3"/>
                <a:endCxn id="22" idx="1"/>
              </p:cNvCxnSpPr>
              <p:nvPr/>
            </p:nvCxnSpPr>
            <p:spPr>
              <a:xfrm flipV="1">
                <a:off x="4971506" y="3399396"/>
                <a:ext cx="1431290" cy="240183"/>
              </a:xfrm>
              <a:prstGeom prst="bentConnector3">
                <a:avLst>
                  <a:gd name="adj1" fmla="val 49469"/>
                </a:avLst>
              </a:prstGeom>
              <a:ln w="15875">
                <a:solidFill>
                  <a:srgbClr val="3E2B56"/>
                </a:solidFill>
                <a:tailEnd type="triangle"/>
              </a:ln>
            </p:spPr>
            <p:style>
              <a:lnRef idx="1">
                <a:schemeClr val="accent1"/>
              </a:lnRef>
              <a:fillRef idx="0">
                <a:schemeClr val="accent1"/>
              </a:fillRef>
              <a:effectRef idx="0">
                <a:schemeClr val="accent1"/>
              </a:effectRef>
              <a:fontRef idx="minor">
                <a:schemeClr val="tx1"/>
              </a:fontRef>
            </p:style>
          </p:cxnSp>
          <p:cxnSp>
            <p:nvCxnSpPr>
              <p:cNvPr id="78" name="Elbow Connector 77">
                <a:extLst>
                  <a:ext uri="{FF2B5EF4-FFF2-40B4-BE49-F238E27FC236}">
                    <a16:creationId xmlns:a16="http://schemas.microsoft.com/office/drawing/2014/main" id="{AF5E4BCE-62A5-DC42-A7AA-0481DA034C85}"/>
                  </a:ext>
                </a:extLst>
              </p:cNvPr>
              <p:cNvCxnSpPr>
                <a:cxnSpLocks/>
                <a:stCxn id="22" idx="3"/>
                <a:endCxn id="23" idx="1"/>
              </p:cNvCxnSpPr>
              <p:nvPr/>
            </p:nvCxnSpPr>
            <p:spPr>
              <a:xfrm flipV="1">
                <a:off x="8106689" y="3281351"/>
                <a:ext cx="1563038" cy="118045"/>
              </a:xfrm>
              <a:prstGeom prst="bentConnector3">
                <a:avLst>
                  <a:gd name="adj1" fmla="val 50000"/>
                </a:avLst>
              </a:prstGeom>
              <a:ln w="15875">
                <a:solidFill>
                  <a:srgbClr val="3E2B56"/>
                </a:solidFill>
                <a:tailEnd type="triangle"/>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6DB00D78-99A3-584A-990D-C3DBB4B040EF}"/>
                  </a:ext>
                </a:extLst>
              </p:cNvPr>
              <p:cNvSpPr/>
              <p:nvPr/>
            </p:nvSpPr>
            <p:spPr>
              <a:xfrm>
                <a:off x="5620762" y="3606181"/>
                <a:ext cx="91440" cy="74917"/>
              </a:xfrm>
              <a:prstGeom prst="ellipse">
                <a:avLst/>
              </a:prstGeom>
              <a:solidFill>
                <a:srgbClr val="3E2B5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p>
            </p:txBody>
          </p:sp>
          <p:sp>
            <p:nvSpPr>
              <p:cNvPr id="80" name="Oval 79">
                <a:extLst>
                  <a:ext uri="{FF2B5EF4-FFF2-40B4-BE49-F238E27FC236}">
                    <a16:creationId xmlns:a16="http://schemas.microsoft.com/office/drawing/2014/main" id="{A0F610E0-B83F-4C40-A661-05684BE174C5}"/>
                  </a:ext>
                </a:extLst>
              </p:cNvPr>
              <p:cNvSpPr/>
              <p:nvPr/>
            </p:nvSpPr>
            <p:spPr>
              <a:xfrm>
                <a:off x="8834100" y="3361261"/>
                <a:ext cx="91440" cy="74917"/>
              </a:xfrm>
              <a:prstGeom prst="ellipse">
                <a:avLst/>
              </a:prstGeom>
              <a:solidFill>
                <a:srgbClr val="3E2B5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p>
            </p:txBody>
          </p:sp>
        </p:grpSp>
        <p:sp>
          <p:nvSpPr>
            <p:cNvPr id="109" name="Up Arrow 108">
              <a:extLst>
                <a:ext uri="{FF2B5EF4-FFF2-40B4-BE49-F238E27FC236}">
                  <a16:creationId xmlns:a16="http://schemas.microsoft.com/office/drawing/2014/main" id="{844F4962-A6BB-314C-801D-BDDB2133FD57}"/>
                </a:ext>
              </a:extLst>
            </p:cNvPr>
            <p:cNvSpPr/>
            <p:nvPr/>
          </p:nvSpPr>
          <p:spPr>
            <a:xfrm>
              <a:off x="4186605" y="2736002"/>
              <a:ext cx="260702" cy="536162"/>
            </a:xfrm>
            <a:prstGeom prst="upArrow">
              <a:avLst/>
            </a:prstGeom>
            <a:solidFill>
              <a:srgbClr val="715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Up Arrow 112">
              <a:extLst>
                <a:ext uri="{FF2B5EF4-FFF2-40B4-BE49-F238E27FC236}">
                  <a16:creationId xmlns:a16="http://schemas.microsoft.com/office/drawing/2014/main" id="{75FCE514-D845-FE4A-9B04-E98224B4416B}"/>
                </a:ext>
              </a:extLst>
            </p:cNvPr>
            <p:cNvSpPr/>
            <p:nvPr/>
          </p:nvSpPr>
          <p:spPr>
            <a:xfrm>
              <a:off x="6518038" y="2736003"/>
              <a:ext cx="260702" cy="355610"/>
            </a:xfrm>
            <a:prstGeom prst="up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Up Arrow 113">
              <a:extLst>
                <a:ext uri="{FF2B5EF4-FFF2-40B4-BE49-F238E27FC236}">
                  <a16:creationId xmlns:a16="http://schemas.microsoft.com/office/drawing/2014/main" id="{50092EAA-EDB7-2746-8F8E-EDB0574EE567}"/>
                </a:ext>
              </a:extLst>
            </p:cNvPr>
            <p:cNvSpPr/>
            <p:nvPr/>
          </p:nvSpPr>
          <p:spPr>
            <a:xfrm>
              <a:off x="9198524" y="2736003"/>
              <a:ext cx="260702" cy="254794"/>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 name="Rectangle 114">
            <a:extLst>
              <a:ext uri="{FF2B5EF4-FFF2-40B4-BE49-F238E27FC236}">
                <a16:creationId xmlns:a16="http://schemas.microsoft.com/office/drawing/2014/main" id="{FDF4F9A9-48C7-1E4E-A564-BB0E583363E7}"/>
              </a:ext>
            </a:extLst>
          </p:cNvPr>
          <p:cNvSpPr/>
          <p:nvPr/>
        </p:nvSpPr>
        <p:spPr>
          <a:xfrm>
            <a:off x="3219520" y="2095898"/>
            <a:ext cx="2191553" cy="208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a:r>
              <a:rPr lang="en-US" sz="800" dirty="0">
                <a:solidFill>
                  <a:schemeClr val="tx1"/>
                </a:solidFill>
                <a:latin typeface="Arial" panose="020B0604020202020204" pitchFamily="34" charset="0"/>
                <a:cs typeface="Arial" panose="020B0604020202020204" pitchFamily="34" charset="0"/>
              </a:rPr>
              <a:t>Trends in demand for AOLs were </a:t>
            </a:r>
          </a:p>
          <a:p>
            <a:pPr algn="ctr"/>
            <a:r>
              <a:rPr lang="en-US" sz="800" dirty="0">
                <a:solidFill>
                  <a:schemeClr val="tx1"/>
                </a:solidFill>
                <a:latin typeface="Arial" panose="020B0604020202020204" pitchFamily="34" charset="0"/>
                <a:cs typeface="Arial" panose="020B0604020202020204" pitchFamily="34" charset="0"/>
              </a:rPr>
              <a:t>fairly constant across plan types.</a:t>
            </a:r>
          </a:p>
        </p:txBody>
      </p:sp>
      <p:sp>
        <p:nvSpPr>
          <p:cNvPr id="116" name="Rectangle 115">
            <a:extLst>
              <a:ext uri="{FF2B5EF4-FFF2-40B4-BE49-F238E27FC236}">
                <a16:creationId xmlns:a16="http://schemas.microsoft.com/office/drawing/2014/main" id="{F0016B2C-35BF-5F43-AE3E-16FCF87E3E73}"/>
              </a:ext>
            </a:extLst>
          </p:cNvPr>
          <p:cNvSpPr/>
          <p:nvPr/>
        </p:nvSpPr>
        <p:spPr>
          <a:xfrm>
            <a:off x="5313730" y="2095898"/>
            <a:ext cx="2613595" cy="208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a:r>
              <a:rPr lang="en-US" sz="800" dirty="0">
                <a:solidFill>
                  <a:schemeClr val="tx1"/>
                </a:solidFill>
                <a:latin typeface="Arial" panose="020B0604020202020204" pitchFamily="34" charset="0"/>
                <a:cs typeface="Arial" panose="020B0604020202020204" pitchFamily="34" charset="0"/>
              </a:rPr>
              <a:t>All subscribers were used in the analysis; a “same subscriber” sub-sample was used to validate results.</a:t>
            </a:r>
          </a:p>
        </p:txBody>
      </p:sp>
      <p:sp>
        <p:nvSpPr>
          <p:cNvPr id="117" name="Rectangle 116">
            <a:extLst>
              <a:ext uri="{FF2B5EF4-FFF2-40B4-BE49-F238E27FC236}">
                <a16:creationId xmlns:a16="http://schemas.microsoft.com/office/drawing/2014/main" id="{E9FC74CA-F4E8-1D47-81FC-C5ED588DB73C}"/>
              </a:ext>
            </a:extLst>
          </p:cNvPr>
          <p:cNvSpPr/>
          <p:nvPr/>
        </p:nvSpPr>
        <p:spPr>
          <a:xfrm>
            <a:off x="8101807" y="2095898"/>
            <a:ext cx="2398804" cy="208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a:r>
              <a:rPr lang="en-US" sz="800" dirty="0">
                <a:solidFill>
                  <a:schemeClr val="tx1"/>
                </a:solidFill>
                <a:latin typeface="Arial" panose="020B0604020202020204" pitchFamily="34" charset="0"/>
                <a:cs typeface="Arial" panose="020B0604020202020204" pitchFamily="34" charset="0"/>
              </a:rPr>
              <a:t>Standardizing intake data as a share of </a:t>
            </a:r>
          </a:p>
          <a:p>
            <a:pPr algn="ctr"/>
            <a:r>
              <a:rPr lang="en-US" sz="800" dirty="0">
                <a:solidFill>
                  <a:schemeClr val="tx1"/>
                </a:solidFill>
                <a:latin typeface="Arial" panose="020B0604020202020204" pitchFamily="34" charset="0"/>
                <a:cs typeface="Arial" panose="020B0604020202020204" pitchFamily="34" charset="0"/>
              </a:rPr>
              <a:t>total intakes produced stronger results.</a:t>
            </a:r>
          </a:p>
        </p:txBody>
      </p:sp>
      <p:sp>
        <p:nvSpPr>
          <p:cNvPr id="84" name="TextBox 83">
            <a:extLst>
              <a:ext uri="{FF2B5EF4-FFF2-40B4-BE49-F238E27FC236}">
                <a16:creationId xmlns:a16="http://schemas.microsoft.com/office/drawing/2014/main" id="{FDB76F36-649B-8241-B576-CACF2FE992EA}"/>
              </a:ext>
            </a:extLst>
          </p:cNvPr>
          <p:cNvSpPr txBox="1"/>
          <p:nvPr/>
        </p:nvSpPr>
        <p:spPr>
          <a:xfrm>
            <a:off x="733351" y="1841343"/>
            <a:ext cx="1434075" cy="281231"/>
          </a:xfrm>
          <a:prstGeom prst="rect">
            <a:avLst/>
          </a:prstGeom>
          <a:noFill/>
        </p:spPr>
        <p:txBody>
          <a:bodyPr wrap="square" rtlCol="0">
            <a:spAutoFit/>
          </a:bodyPr>
          <a:lstStyle/>
          <a:p>
            <a:pPr>
              <a:lnSpc>
                <a:spcPts val="1640"/>
              </a:lnSpc>
            </a:pPr>
            <a:r>
              <a:rPr lang="en-US" sz="1000" dirty="0">
                <a:latin typeface="Arial" panose="020B0604020202020204" pitchFamily="34" charset="0"/>
                <a:cs typeface="Arial" panose="020B0604020202020204" pitchFamily="34" charset="0"/>
              </a:rPr>
              <a:t>Dataset Development</a:t>
            </a:r>
          </a:p>
        </p:txBody>
      </p:sp>
      <p:sp>
        <p:nvSpPr>
          <p:cNvPr id="2" name="Slide Number Placeholder 1">
            <a:extLst>
              <a:ext uri="{FF2B5EF4-FFF2-40B4-BE49-F238E27FC236}">
                <a16:creationId xmlns:a16="http://schemas.microsoft.com/office/drawing/2014/main" id="{E8D99218-AEEF-D742-98C8-01E6F6880A6A}"/>
              </a:ext>
            </a:extLst>
          </p:cNvPr>
          <p:cNvSpPr>
            <a:spLocks noGrp="1"/>
          </p:cNvSpPr>
          <p:nvPr>
            <p:ph type="sldNum" sz="quarter" idx="12"/>
          </p:nvPr>
        </p:nvSpPr>
        <p:spPr/>
        <p:txBody>
          <a:bodyPr/>
          <a:lstStyle/>
          <a:p>
            <a:fld id="{476AAC42-F025-6F4A-812A-CAE76A37282A}" type="slidenum">
              <a:rPr lang="en-US" smtClean="0"/>
              <a:t>22</a:t>
            </a:fld>
            <a:endParaRPr lang="en-US"/>
          </a:p>
        </p:txBody>
      </p:sp>
    </p:spTree>
    <p:extLst>
      <p:ext uri="{BB962C8B-B14F-4D97-AF65-F5344CB8AC3E}">
        <p14:creationId xmlns:p14="http://schemas.microsoft.com/office/powerpoint/2010/main" val="2614799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0" name="Table 6">
            <a:extLst>
              <a:ext uri="{FF2B5EF4-FFF2-40B4-BE49-F238E27FC236}">
                <a16:creationId xmlns:a16="http://schemas.microsoft.com/office/drawing/2014/main" id="{CE153FDE-F560-6A41-B691-AC5B9510F956}"/>
              </a:ext>
            </a:extLst>
          </p:cNvPr>
          <p:cNvGraphicFramePr>
            <a:graphicFrameLocks noGrp="1"/>
          </p:cNvGraphicFramePr>
          <p:nvPr>
            <p:extLst>
              <p:ext uri="{D42A27DB-BD31-4B8C-83A1-F6EECF244321}">
                <p14:modId xmlns:p14="http://schemas.microsoft.com/office/powerpoint/2010/main" val="4128875159"/>
              </p:ext>
            </p:extLst>
          </p:nvPr>
        </p:nvGraphicFramePr>
        <p:xfrm>
          <a:off x="731520" y="1782305"/>
          <a:ext cx="10728960" cy="4622638"/>
        </p:xfrm>
        <a:graphic>
          <a:graphicData uri="http://schemas.openxmlformats.org/drawingml/2006/table">
            <a:tbl>
              <a:tblPr firstRow="1" bandRow="1">
                <a:tableStyleId>{5C22544A-7EE6-4342-B048-85BDC9FD1C3A}</a:tableStyleId>
              </a:tblPr>
              <a:tblGrid>
                <a:gridCol w="10728960">
                  <a:extLst>
                    <a:ext uri="{9D8B030D-6E8A-4147-A177-3AD203B41FA5}">
                      <a16:colId xmlns:a16="http://schemas.microsoft.com/office/drawing/2014/main" val="3319403820"/>
                    </a:ext>
                  </a:extLst>
                </a:gridCol>
              </a:tblGrid>
              <a:tr h="5537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Lucida Bright" panose="02040602050505020304" pitchFamily="18" charset="77"/>
                        </a:rPr>
                        <a:t>Scoping Intake Data</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extLst>
                  <a:ext uri="{0D108BD9-81ED-4DB2-BD59-A6C34878D82A}">
                    <a16:rowId xmlns:a16="http://schemas.microsoft.com/office/drawing/2014/main" val="3303297116"/>
                  </a:ext>
                </a:extLst>
              </a:tr>
              <a:tr h="4068932">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648339880"/>
                  </a:ext>
                </a:extLst>
              </a:tr>
            </a:tbl>
          </a:graphicData>
        </a:graphic>
      </p:graphicFrame>
      <p:sp>
        <p:nvSpPr>
          <p:cNvPr id="16" name="TextBox 15">
            <a:extLst>
              <a:ext uri="{FF2B5EF4-FFF2-40B4-BE49-F238E27FC236}">
                <a16:creationId xmlns:a16="http://schemas.microsoft.com/office/drawing/2014/main" id="{D0DE740B-46F1-F944-A4ED-571ADAE09E3A}"/>
              </a:ext>
            </a:extLst>
          </p:cNvPr>
          <p:cNvSpPr txBox="1"/>
          <p:nvPr/>
        </p:nvSpPr>
        <p:spPr>
          <a:xfrm>
            <a:off x="731520" y="1228681"/>
            <a:ext cx="10122408" cy="281231"/>
          </a:xfrm>
          <a:prstGeom prst="rect">
            <a:avLst/>
          </a:prstGeom>
          <a:noFill/>
        </p:spPr>
        <p:txBody>
          <a:bodyPr wrap="square" rtlCol="0">
            <a:spAutoFit/>
          </a:bodyPr>
          <a:lstStyle/>
          <a:p>
            <a:pPr>
              <a:lnSpc>
                <a:spcPts val="1640"/>
              </a:lnSpc>
            </a:pPr>
            <a:r>
              <a:rPr lang="en-US" sz="1200" dirty="0">
                <a:latin typeface="Arial" panose="020B0604020202020204" pitchFamily="34" charset="0"/>
                <a:cs typeface="Arial" panose="020B0604020202020204" pitchFamily="34" charset="0"/>
              </a:rPr>
              <a:t>Out of 65 AOLs in the original intake data, a three-step filtering process identified 27 as suitable candidates for index development.</a:t>
            </a:r>
          </a:p>
        </p:txBody>
      </p:sp>
      <p:sp>
        <p:nvSpPr>
          <p:cNvPr id="17" name="TextBox 16">
            <a:extLst>
              <a:ext uri="{FF2B5EF4-FFF2-40B4-BE49-F238E27FC236}">
                <a16:creationId xmlns:a16="http://schemas.microsoft.com/office/drawing/2014/main" id="{A39AFAB1-C73C-BE43-8A3F-32FCAED96207}"/>
              </a:ext>
            </a:extLst>
          </p:cNvPr>
          <p:cNvSpPr txBox="1"/>
          <p:nvPr/>
        </p:nvSpPr>
        <p:spPr>
          <a:xfrm>
            <a:off x="731520" y="482323"/>
            <a:ext cx="7324344" cy="646331"/>
          </a:xfrm>
          <a:prstGeom prst="rect">
            <a:avLst/>
          </a:prstGeom>
          <a:noFill/>
        </p:spPr>
        <p:txBody>
          <a:bodyPr wrap="square" rtlCol="0">
            <a:spAutoFit/>
          </a:bodyPr>
          <a:lstStyle/>
          <a:p>
            <a:r>
              <a:rPr lang="en-US" sz="3600" b="1" dirty="0">
                <a:latin typeface="Lucida Bright" panose="02040602050505020304" pitchFamily="18" charset="77"/>
              </a:rPr>
              <a:t>Filter AOLs</a:t>
            </a:r>
          </a:p>
        </p:txBody>
      </p:sp>
      <p:grpSp>
        <p:nvGrpSpPr>
          <p:cNvPr id="10" name="Group 9">
            <a:extLst>
              <a:ext uri="{FF2B5EF4-FFF2-40B4-BE49-F238E27FC236}">
                <a16:creationId xmlns:a16="http://schemas.microsoft.com/office/drawing/2014/main" id="{0E45498B-1E1B-8148-B8BB-F3D79F80ED2E}"/>
              </a:ext>
            </a:extLst>
          </p:cNvPr>
          <p:cNvGrpSpPr/>
          <p:nvPr/>
        </p:nvGrpSpPr>
        <p:grpSpPr>
          <a:xfrm>
            <a:off x="979492" y="2598040"/>
            <a:ext cx="10109438" cy="691600"/>
            <a:chOff x="731520" y="2293781"/>
            <a:chExt cx="10109438" cy="691600"/>
          </a:xfrm>
        </p:grpSpPr>
        <p:grpSp>
          <p:nvGrpSpPr>
            <p:cNvPr id="82" name="Group 81">
              <a:extLst>
                <a:ext uri="{FF2B5EF4-FFF2-40B4-BE49-F238E27FC236}">
                  <a16:creationId xmlns:a16="http://schemas.microsoft.com/office/drawing/2014/main" id="{9814E4B5-465C-6949-B413-4011540A0F7E}"/>
                </a:ext>
              </a:extLst>
            </p:cNvPr>
            <p:cNvGrpSpPr/>
            <p:nvPr/>
          </p:nvGrpSpPr>
          <p:grpSpPr>
            <a:xfrm>
              <a:off x="5920898" y="2398790"/>
              <a:ext cx="4920060" cy="481582"/>
              <a:chOff x="6361025" y="2872714"/>
              <a:chExt cx="4920060" cy="481582"/>
            </a:xfrm>
            <a:solidFill>
              <a:srgbClr val="3E2B56"/>
            </a:solidFill>
          </p:grpSpPr>
          <p:sp>
            <p:nvSpPr>
              <p:cNvPr id="86" name="Oval 85">
                <a:extLst>
                  <a:ext uri="{FF2B5EF4-FFF2-40B4-BE49-F238E27FC236}">
                    <a16:creationId xmlns:a16="http://schemas.microsoft.com/office/drawing/2014/main" id="{7BB8001A-E7B2-DE4D-9759-73AB2A5360CA}"/>
                  </a:ext>
                </a:extLst>
              </p:cNvPr>
              <p:cNvSpPr/>
              <p:nvPr/>
            </p:nvSpPr>
            <p:spPr>
              <a:xfrm>
                <a:off x="6361025" y="287271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a:extLst>
                  <a:ext uri="{FF2B5EF4-FFF2-40B4-BE49-F238E27FC236}">
                    <a16:creationId xmlns:a16="http://schemas.microsoft.com/office/drawing/2014/main" id="{A18F5BCB-F99C-5A4C-B531-DEE4E501812D}"/>
                  </a:ext>
                </a:extLst>
              </p:cNvPr>
              <p:cNvSpPr/>
              <p:nvPr/>
            </p:nvSpPr>
            <p:spPr>
              <a:xfrm>
                <a:off x="6559217" y="287271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341E9BEB-3946-6F49-B6F6-543A507AEC8C}"/>
                  </a:ext>
                </a:extLst>
              </p:cNvPr>
              <p:cNvSpPr/>
              <p:nvPr/>
            </p:nvSpPr>
            <p:spPr>
              <a:xfrm>
                <a:off x="6559217" y="304949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BCD0BD9F-387B-9D46-A1EC-4EDF3561CE7A}"/>
                  </a:ext>
                </a:extLst>
              </p:cNvPr>
              <p:cNvSpPr/>
              <p:nvPr/>
            </p:nvSpPr>
            <p:spPr>
              <a:xfrm>
                <a:off x="6757409" y="287271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C875845E-4C0C-8E47-A6E5-1B92AD6C7311}"/>
                  </a:ext>
                </a:extLst>
              </p:cNvPr>
              <p:cNvSpPr/>
              <p:nvPr/>
            </p:nvSpPr>
            <p:spPr>
              <a:xfrm>
                <a:off x="6757409" y="304949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DE1AAF3B-C676-C644-8563-421F34F0F7E4}"/>
                  </a:ext>
                </a:extLst>
              </p:cNvPr>
              <p:cNvSpPr/>
              <p:nvPr/>
            </p:nvSpPr>
            <p:spPr>
              <a:xfrm>
                <a:off x="6957970" y="287271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a:extLst>
                  <a:ext uri="{FF2B5EF4-FFF2-40B4-BE49-F238E27FC236}">
                    <a16:creationId xmlns:a16="http://schemas.microsoft.com/office/drawing/2014/main" id="{2A50E32F-659F-FC46-96E1-16F996135E51}"/>
                  </a:ext>
                </a:extLst>
              </p:cNvPr>
              <p:cNvSpPr/>
              <p:nvPr/>
            </p:nvSpPr>
            <p:spPr>
              <a:xfrm>
                <a:off x="6957970" y="304949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a:extLst>
                  <a:ext uri="{FF2B5EF4-FFF2-40B4-BE49-F238E27FC236}">
                    <a16:creationId xmlns:a16="http://schemas.microsoft.com/office/drawing/2014/main" id="{9653BA5D-7455-DE46-835D-3F4110540282}"/>
                  </a:ext>
                </a:extLst>
              </p:cNvPr>
              <p:cNvSpPr/>
              <p:nvPr/>
            </p:nvSpPr>
            <p:spPr>
              <a:xfrm>
                <a:off x="7156162" y="287271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a:extLst>
                  <a:ext uri="{FF2B5EF4-FFF2-40B4-BE49-F238E27FC236}">
                    <a16:creationId xmlns:a16="http://schemas.microsoft.com/office/drawing/2014/main" id="{CC843E07-B040-4745-B305-8A1686B87848}"/>
                  </a:ext>
                </a:extLst>
              </p:cNvPr>
              <p:cNvSpPr/>
              <p:nvPr/>
            </p:nvSpPr>
            <p:spPr>
              <a:xfrm>
                <a:off x="7156162" y="304949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a:extLst>
                  <a:ext uri="{FF2B5EF4-FFF2-40B4-BE49-F238E27FC236}">
                    <a16:creationId xmlns:a16="http://schemas.microsoft.com/office/drawing/2014/main" id="{DAA38A25-A6BC-2D4A-B23D-45EAACAF1771}"/>
                  </a:ext>
                </a:extLst>
              </p:cNvPr>
              <p:cNvSpPr/>
              <p:nvPr/>
            </p:nvSpPr>
            <p:spPr>
              <a:xfrm>
                <a:off x="7363154" y="287271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a:extLst>
                  <a:ext uri="{FF2B5EF4-FFF2-40B4-BE49-F238E27FC236}">
                    <a16:creationId xmlns:a16="http://schemas.microsoft.com/office/drawing/2014/main" id="{5A2608FE-7D62-7D4C-9F7D-597A67793C25}"/>
                  </a:ext>
                </a:extLst>
              </p:cNvPr>
              <p:cNvSpPr/>
              <p:nvPr/>
            </p:nvSpPr>
            <p:spPr>
              <a:xfrm>
                <a:off x="7363154" y="304949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963DF231-2C02-8D46-B0F5-C50DEEA7152C}"/>
                  </a:ext>
                </a:extLst>
              </p:cNvPr>
              <p:cNvSpPr/>
              <p:nvPr/>
            </p:nvSpPr>
            <p:spPr>
              <a:xfrm>
                <a:off x="7561346" y="287271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a:extLst>
                  <a:ext uri="{FF2B5EF4-FFF2-40B4-BE49-F238E27FC236}">
                    <a16:creationId xmlns:a16="http://schemas.microsoft.com/office/drawing/2014/main" id="{ABAE8F8E-95FC-6D4E-A3A9-4DB853E33C1E}"/>
                  </a:ext>
                </a:extLst>
              </p:cNvPr>
              <p:cNvSpPr/>
              <p:nvPr/>
            </p:nvSpPr>
            <p:spPr>
              <a:xfrm>
                <a:off x="7561346" y="304949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9AA459F1-74ED-3E49-BC0B-27C871217831}"/>
                  </a:ext>
                </a:extLst>
              </p:cNvPr>
              <p:cNvSpPr/>
              <p:nvPr/>
            </p:nvSpPr>
            <p:spPr>
              <a:xfrm>
                <a:off x="7761907" y="287271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a:extLst>
                  <a:ext uri="{FF2B5EF4-FFF2-40B4-BE49-F238E27FC236}">
                    <a16:creationId xmlns:a16="http://schemas.microsoft.com/office/drawing/2014/main" id="{B47DD593-19B6-6D4A-8A4A-3083AE0F9383}"/>
                  </a:ext>
                </a:extLst>
              </p:cNvPr>
              <p:cNvSpPr/>
              <p:nvPr/>
            </p:nvSpPr>
            <p:spPr>
              <a:xfrm>
                <a:off x="7761907" y="304949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5EF126A1-FA16-7749-9B28-CE844DC6B225}"/>
                  </a:ext>
                </a:extLst>
              </p:cNvPr>
              <p:cNvSpPr/>
              <p:nvPr/>
            </p:nvSpPr>
            <p:spPr>
              <a:xfrm>
                <a:off x="7960099" y="287271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a:extLst>
                  <a:ext uri="{FF2B5EF4-FFF2-40B4-BE49-F238E27FC236}">
                    <a16:creationId xmlns:a16="http://schemas.microsoft.com/office/drawing/2014/main" id="{AE394689-9771-3345-BE7A-C6ED7181F383}"/>
                  </a:ext>
                </a:extLst>
              </p:cNvPr>
              <p:cNvSpPr/>
              <p:nvPr/>
            </p:nvSpPr>
            <p:spPr>
              <a:xfrm>
                <a:off x="7960099" y="304949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a:extLst>
                  <a:ext uri="{FF2B5EF4-FFF2-40B4-BE49-F238E27FC236}">
                    <a16:creationId xmlns:a16="http://schemas.microsoft.com/office/drawing/2014/main" id="{B5B009E9-E651-8449-99BF-40067E660456}"/>
                  </a:ext>
                </a:extLst>
              </p:cNvPr>
              <p:cNvSpPr/>
              <p:nvPr/>
            </p:nvSpPr>
            <p:spPr>
              <a:xfrm>
                <a:off x="8159607" y="287271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a:extLst>
                  <a:ext uri="{FF2B5EF4-FFF2-40B4-BE49-F238E27FC236}">
                    <a16:creationId xmlns:a16="http://schemas.microsoft.com/office/drawing/2014/main" id="{47D4745F-2D99-2442-B14F-BF92E132BBFA}"/>
                  </a:ext>
                </a:extLst>
              </p:cNvPr>
              <p:cNvSpPr/>
              <p:nvPr/>
            </p:nvSpPr>
            <p:spPr>
              <a:xfrm>
                <a:off x="8159607" y="304949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A8224B9B-5E79-994C-8786-9F2587FCF20D}"/>
                  </a:ext>
                </a:extLst>
              </p:cNvPr>
              <p:cNvSpPr/>
              <p:nvPr/>
            </p:nvSpPr>
            <p:spPr>
              <a:xfrm>
                <a:off x="8357799" y="287271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a:extLst>
                  <a:ext uri="{FF2B5EF4-FFF2-40B4-BE49-F238E27FC236}">
                    <a16:creationId xmlns:a16="http://schemas.microsoft.com/office/drawing/2014/main" id="{B4CE6112-3550-9143-849C-32F65D0DBBFC}"/>
                  </a:ext>
                </a:extLst>
              </p:cNvPr>
              <p:cNvSpPr/>
              <p:nvPr/>
            </p:nvSpPr>
            <p:spPr>
              <a:xfrm>
                <a:off x="8357799" y="304949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Oval 117">
                <a:extLst>
                  <a:ext uri="{FF2B5EF4-FFF2-40B4-BE49-F238E27FC236}">
                    <a16:creationId xmlns:a16="http://schemas.microsoft.com/office/drawing/2014/main" id="{52120AC2-BF23-AB4A-8B1A-DE14F449195A}"/>
                  </a:ext>
                </a:extLst>
              </p:cNvPr>
              <p:cNvSpPr/>
              <p:nvPr/>
            </p:nvSpPr>
            <p:spPr>
              <a:xfrm>
                <a:off x="8558360" y="287271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a:extLst>
                  <a:ext uri="{FF2B5EF4-FFF2-40B4-BE49-F238E27FC236}">
                    <a16:creationId xmlns:a16="http://schemas.microsoft.com/office/drawing/2014/main" id="{795C2A2A-5C0F-804E-80D8-928CBCB80FA7}"/>
                  </a:ext>
                </a:extLst>
              </p:cNvPr>
              <p:cNvSpPr/>
              <p:nvPr/>
            </p:nvSpPr>
            <p:spPr>
              <a:xfrm>
                <a:off x="8558360" y="304949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C4B57181-B2B1-5744-BD16-FDACD77B0EBA}"/>
                  </a:ext>
                </a:extLst>
              </p:cNvPr>
              <p:cNvSpPr/>
              <p:nvPr/>
            </p:nvSpPr>
            <p:spPr>
              <a:xfrm>
                <a:off x="8756552" y="287271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Oval 120">
                <a:extLst>
                  <a:ext uri="{FF2B5EF4-FFF2-40B4-BE49-F238E27FC236}">
                    <a16:creationId xmlns:a16="http://schemas.microsoft.com/office/drawing/2014/main" id="{5E85E44A-F48E-3645-8E5A-38358777C730}"/>
                  </a:ext>
                </a:extLst>
              </p:cNvPr>
              <p:cNvSpPr/>
              <p:nvPr/>
            </p:nvSpPr>
            <p:spPr>
              <a:xfrm>
                <a:off x="8756552" y="304949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Oval 121">
                <a:extLst>
                  <a:ext uri="{FF2B5EF4-FFF2-40B4-BE49-F238E27FC236}">
                    <a16:creationId xmlns:a16="http://schemas.microsoft.com/office/drawing/2014/main" id="{22FAA554-A8F5-3242-80DA-25D5A38C0020}"/>
                  </a:ext>
                </a:extLst>
              </p:cNvPr>
              <p:cNvSpPr/>
              <p:nvPr/>
            </p:nvSpPr>
            <p:spPr>
              <a:xfrm>
                <a:off x="8963544" y="287271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Oval 122">
                <a:extLst>
                  <a:ext uri="{FF2B5EF4-FFF2-40B4-BE49-F238E27FC236}">
                    <a16:creationId xmlns:a16="http://schemas.microsoft.com/office/drawing/2014/main" id="{259F4099-02B8-E04B-9F88-464D86DC77E8}"/>
                  </a:ext>
                </a:extLst>
              </p:cNvPr>
              <p:cNvSpPr/>
              <p:nvPr/>
            </p:nvSpPr>
            <p:spPr>
              <a:xfrm>
                <a:off x="8963544" y="304949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a:extLst>
                  <a:ext uri="{FF2B5EF4-FFF2-40B4-BE49-F238E27FC236}">
                    <a16:creationId xmlns:a16="http://schemas.microsoft.com/office/drawing/2014/main" id="{65BE6C27-1D30-3343-A57F-E2B4519275BA}"/>
                  </a:ext>
                </a:extLst>
              </p:cNvPr>
              <p:cNvSpPr/>
              <p:nvPr/>
            </p:nvSpPr>
            <p:spPr>
              <a:xfrm>
                <a:off x="9161736" y="287271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a:extLst>
                  <a:ext uri="{FF2B5EF4-FFF2-40B4-BE49-F238E27FC236}">
                    <a16:creationId xmlns:a16="http://schemas.microsoft.com/office/drawing/2014/main" id="{023A0D58-22E4-6C42-BB6D-AFFD674640BF}"/>
                  </a:ext>
                </a:extLst>
              </p:cNvPr>
              <p:cNvSpPr/>
              <p:nvPr/>
            </p:nvSpPr>
            <p:spPr>
              <a:xfrm>
                <a:off x="9161736" y="304949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a:extLst>
                  <a:ext uri="{FF2B5EF4-FFF2-40B4-BE49-F238E27FC236}">
                    <a16:creationId xmlns:a16="http://schemas.microsoft.com/office/drawing/2014/main" id="{B3D10B15-8E1C-244E-B31F-F183C863B305}"/>
                  </a:ext>
                </a:extLst>
              </p:cNvPr>
              <p:cNvSpPr/>
              <p:nvPr/>
            </p:nvSpPr>
            <p:spPr>
              <a:xfrm>
                <a:off x="9362297" y="287271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Oval 126">
                <a:extLst>
                  <a:ext uri="{FF2B5EF4-FFF2-40B4-BE49-F238E27FC236}">
                    <a16:creationId xmlns:a16="http://schemas.microsoft.com/office/drawing/2014/main" id="{08EAEDCA-5ABD-FE4B-B72D-81DAD3902731}"/>
                  </a:ext>
                </a:extLst>
              </p:cNvPr>
              <p:cNvSpPr/>
              <p:nvPr/>
            </p:nvSpPr>
            <p:spPr>
              <a:xfrm>
                <a:off x="9362297" y="304949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a:extLst>
                  <a:ext uri="{FF2B5EF4-FFF2-40B4-BE49-F238E27FC236}">
                    <a16:creationId xmlns:a16="http://schemas.microsoft.com/office/drawing/2014/main" id="{30BBEDDF-4162-254A-BA5A-400F94331F90}"/>
                  </a:ext>
                </a:extLst>
              </p:cNvPr>
              <p:cNvSpPr/>
              <p:nvPr/>
            </p:nvSpPr>
            <p:spPr>
              <a:xfrm>
                <a:off x="9560489" y="287271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Oval 128">
                <a:extLst>
                  <a:ext uri="{FF2B5EF4-FFF2-40B4-BE49-F238E27FC236}">
                    <a16:creationId xmlns:a16="http://schemas.microsoft.com/office/drawing/2014/main" id="{5FA94295-F842-E84E-96BD-B97266E350D7}"/>
                  </a:ext>
                </a:extLst>
              </p:cNvPr>
              <p:cNvSpPr/>
              <p:nvPr/>
            </p:nvSpPr>
            <p:spPr>
              <a:xfrm>
                <a:off x="9560489" y="304949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a:extLst>
                  <a:ext uri="{FF2B5EF4-FFF2-40B4-BE49-F238E27FC236}">
                    <a16:creationId xmlns:a16="http://schemas.microsoft.com/office/drawing/2014/main" id="{269EE1A0-B80F-0947-810C-6F9E749F4BB9}"/>
                  </a:ext>
                </a:extLst>
              </p:cNvPr>
              <p:cNvSpPr/>
              <p:nvPr/>
            </p:nvSpPr>
            <p:spPr>
              <a:xfrm>
                <a:off x="9752187" y="287271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Oval 130">
                <a:extLst>
                  <a:ext uri="{FF2B5EF4-FFF2-40B4-BE49-F238E27FC236}">
                    <a16:creationId xmlns:a16="http://schemas.microsoft.com/office/drawing/2014/main" id="{8546A610-A4AC-3F43-B364-B41831F46CC4}"/>
                  </a:ext>
                </a:extLst>
              </p:cNvPr>
              <p:cNvSpPr/>
              <p:nvPr/>
            </p:nvSpPr>
            <p:spPr>
              <a:xfrm>
                <a:off x="9752187" y="304949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Oval 131">
                <a:extLst>
                  <a:ext uri="{FF2B5EF4-FFF2-40B4-BE49-F238E27FC236}">
                    <a16:creationId xmlns:a16="http://schemas.microsoft.com/office/drawing/2014/main" id="{7B4CDBC6-01C3-6F41-8FA3-98FAA7FA12D0}"/>
                  </a:ext>
                </a:extLst>
              </p:cNvPr>
              <p:cNvSpPr/>
              <p:nvPr/>
            </p:nvSpPr>
            <p:spPr>
              <a:xfrm>
                <a:off x="9950379" y="287271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Oval 132">
                <a:extLst>
                  <a:ext uri="{FF2B5EF4-FFF2-40B4-BE49-F238E27FC236}">
                    <a16:creationId xmlns:a16="http://schemas.microsoft.com/office/drawing/2014/main" id="{DD216DD5-3488-DB45-9A90-C97F1FC03B80}"/>
                  </a:ext>
                </a:extLst>
              </p:cNvPr>
              <p:cNvSpPr/>
              <p:nvPr/>
            </p:nvSpPr>
            <p:spPr>
              <a:xfrm>
                <a:off x="9950379" y="304949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a:extLst>
                  <a:ext uri="{FF2B5EF4-FFF2-40B4-BE49-F238E27FC236}">
                    <a16:creationId xmlns:a16="http://schemas.microsoft.com/office/drawing/2014/main" id="{8EB13791-2984-BB40-A67C-A30FD2CE96A4}"/>
                  </a:ext>
                </a:extLst>
              </p:cNvPr>
              <p:cNvSpPr/>
              <p:nvPr/>
            </p:nvSpPr>
            <p:spPr>
              <a:xfrm>
                <a:off x="10150940" y="287271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a:extLst>
                  <a:ext uri="{FF2B5EF4-FFF2-40B4-BE49-F238E27FC236}">
                    <a16:creationId xmlns:a16="http://schemas.microsoft.com/office/drawing/2014/main" id="{55FBDAD2-393D-9C47-ADF9-5608B28C83B4}"/>
                  </a:ext>
                </a:extLst>
              </p:cNvPr>
              <p:cNvSpPr/>
              <p:nvPr/>
            </p:nvSpPr>
            <p:spPr>
              <a:xfrm>
                <a:off x="10150940" y="304949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135">
                <a:extLst>
                  <a:ext uri="{FF2B5EF4-FFF2-40B4-BE49-F238E27FC236}">
                    <a16:creationId xmlns:a16="http://schemas.microsoft.com/office/drawing/2014/main" id="{8CC19E81-D423-E94F-8AB7-AA78AB1217CA}"/>
                  </a:ext>
                </a:extLst>
              </p:cNvPr>
              <p:cNvSpPr/>
              <p:nvPr/>
            </p:nvSpPr>
            <p:spPr>
              <a:xfrm>
                <a:off x="10349132" y="287271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136">
                <a:extLst>
                  <a:ext uri="{FF2B5EF4-FFF2-40B4-BE49-F238E27FC236}">
                    <a16:creationId xmlns:a16="http://schemas.microsoft.com/office/drawing/2014/main" id="{622A8B8A-05A6-4448-A0F4-CB055DEC525D}"/>
                  </a:ext>
                </a:extLst>
              </p:cNvPr>
              <p:cNvSpPr/>
              <p:nvPr/>
            </p:nvSpPr>
            <p:spPr>
              <a:xfrm>
                <a:off x="10349132" y="304949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137">
                <a:extLst>
                  <a:ext uri="{FF2B5EF4-FFF2-40B4-BE49-F238E27FC236}">
                    <a16:creationId xmlns:a16="http://schemas.microsoft.com/office/drawing/2014/main" id="{08BC8EE3-BCE6-634D-B76C-11145D39DE5B}"/>
                  </a:ext>
                </a:extLst>
              </p:cNvPr>
              <p:cNvSpPr/>
              <p:nvPr/>
            </p:nvSpPr>
            <p:spPr>
              <a:xfrm>
                <a:off x="10556124" y="287271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a:extLst>
                  <a:ext uri="{FF2B5EF4-FFF2-40B4-BE49-F238E27FC236}">
                    <a16:creationId xmlns:a16="http://schemas.microsoft.com/office/drawing/2014/main" id="{7B8BDDEA-85A9-FE47-B6B3-365ABB0CFE75}"/>
                  </a:ext>
                </a:extLst>
              </p:cNvPr>
              <p:cNvSpPr/>
              <p:nvPr/>
            </p:nvSpPr>
            <p:spPr>
              <a:xfrm>
                <a:off x="10556124" y="304949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a:extLst>
                  <a:ext uri="{FF2B5EF4-FFF2-40B4-BE49-F238E27FC236}">
                    <a16:creationId xmlns:a16="http://schemas.microsoft.com/office/drawing/2014/main" id="{74ABB1DA-7737-BC40-AF88-24912DB6BC39}"/>
                  </a:ext>
                </a:extLst>
              </p:cNvPr>
              <p:cNvSpPr/>
              <p:nvPr/>
            </p:nvSpPr>
            <p:spPr>
              <a:xfrm>
                <a:off x="10754316" y="287271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a:extLst>
                  <a:ext uri="{FF2B5EF4-FFF2-40B4-BE49-F238E27FC236}">
                    <a16:creationId xmlns:a16="http://schemas.microsoft.com/office/drawing/2014/main" id="{E9C6F2C7-B83C-BC4A-9DCE-04F27D1378FA}"/>
                  </a:ext>
                </a:extLst>
              </p:cNvPr>
              <p:cNvSpPr/>
              <p:nvPr/>
            </p:nvSpPr>
            <p:spPr>
              <a:xfrm>
                <a:off x="10754316" y="304949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a:extLst>
                  <a:ext uri="{FF2B5EF4-FFF2-40B4-BE49-F238E27FC236}">
                    <a16:creationId xmlns:a16="http://schemas.microsoft.com/office/drawing/2014/main" id="{7F48686D-2905-DC47-8132-562CBD7B8183}"/>
                  </a:ext>
                </a:extLst>
              </p:cNvPr>
              <p:cNvSpPr/>
              <p:nvPr/>
            </p:nvSpPr>
            <p:spPr>
              <a:xfrm>
                <a:off x="10954877" y="287271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142">
                <a:extLst>
                  <a:ext uri="{FF2B5EF4-FFF2-40B4-BE49-F238E27FC236}">
                    <a16:creationId xmlns:a16="http://schemas.microsoft.com/office/drawing/2014/main" id="{326B80A4-E283-4D48-A490-58C4FE1A70ED}"/>
                  </a:ext>
                </a:extLst>
              </p:cNvPr>
              <p:cNvSpPr/>
              <p:nvPr/>
            </p:nvSpPr>
            <p:spPr>
              <a:xfrm>
                <a:off x="11153069" y="287271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143">
                <a:extLst>
                  <a:ext uri="{FF2B5EF4-FFF2-40B4-BE49-F238E27FC236}">
                    <a16:creationId xmlns:a16="http://schemas.microsoft.com/office/drawing/2014/main" id="{FC2A22D4-7002-F248-BF4B-95011A563830}"/>
                  </a:ext>
                </a:extLst>
              </p:cNvPr>
              <p:cNvSpPr/>
              <p:nvPr/>
            </p:nvSpPr>
            <p:spPr>
              <a:xfrm>
                <a:off x="11153069" y="304949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144">
                <a:extLst>
                  <a:ext uri="{FF2B5EF4-FFF2-40B4-BE49-F238E27FC236}">
                    <a16:creationId xmlns:a16="http://schemas.microsoft.com/office/drawing/2014/main" id="{B94BC40A-F783-3447-801D-C12E92F9E496}"/>
                  </a:ext>
                </a:extLst>
              </p:cNvPr>
              <p:cNvSpPr/>
              <p:nvPr/>
            </p:nvSpPr>
            <p:spPr>
              <a:xfrm>
                <a:off x="6361025" y="304949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145">
                <a:extLst>
                  <a:ext uri="{FF2B5EF4-FFF2-40B4-BE49-F238E27FC236}">
                    <a16:creationId xmlns:a16="http://schemas.microsoft.com/office/drawing/2014/main" id="{16CDE359-6178-A14E-85DE-A39FD0D1B274}"/>
                  </a:ext>
                </a:extLst>
              </p:cNvPr>
              <p:cNvSpPr/>
              <p:nvPr/>
            </p:nvSpPr>
            <p:spPr>
              <a:xfrm>
                <a:off x="6361025" y="3226280"/>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Oval 146">
                <a:extLst>
                  <a:ext uri="{FF2B5EF4-FFF2-40B4-BE49-F238E27FC236}">
                    <a16:creationId xmlns:a16="http://schemas.microsoft.com/office/drawing/2014/main" id="{0AA70311-DE31-9F48-A938-44EBAD828339}"/>
                  </a:ext>
                </a:extLst>
              </p:cNvPr>
              <p:cNvSpPr/>
              <p:nvPr/>
            </p:nvSpPr>
            <p:spPr>
              <a:xfrm>
                <a:off x="6559217" y="3226280"/>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Oval 147">
                <a:extLst>
                  <a:ext uri="{FF2B5EF4-FFF2-40B4-BE49-F238E27FC236}">
                    <a16:creationId xmlns:a16="http://schemas.microsoft.com/office/drawing/2014/main" id="{84E871F7-EBC8-F444-86BB-CCF6C75141AD}"/>
                  </a:ext>
                </a:extLst>
              </p:cNvPr>
              <p:cNvSpPr/>
              <p:nvPr/>
            </p:nvSpPr>
            <p:spPr>
              <a:xfrm>
                <a:off x="6757409" y="3226280"/>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Oval 148">
                <a:extLst>
                  <a:ext uri="{FF2B5EF4-FFF2-40B4-BE49-F238E27FC236}">
                    <a16:creationId xmlns:a16="http://schemas.microsoft.com/office/drawing/2014/main" id="{0480934B-747D-9949-855D-95DF1775B47C}"/>
                  </a:ext>
                </a:extLst>
              </p:cNvPr>
              <p:cNvSpPr/>
              <p:nvPr/>
            </p:nvSpPr>
            <p:spPr>
              <a:xfrm>
                <a:off x="6957970" y="3226280"/>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Oval 149">
                <a:extLst>
                  <a:ext uri="{FF2B5EF4-FFF2-40B4-BE49-F238E27FC236}">
                    <a16:creationId xmlns:a16="http://schemas.microsoft.com/office/drawing/2014/main" id="{FF29F6CF-8BE8-4C42-B471-DB5982C6B790}"/>
                  </a:ext>
                </a:extLst>
              </p:cNvPr>
              <p:cNvSpPr/>
              <p:nvPr/>
            </p:nvSpPr>
            <p:spPr>
              <a:xfrm>
                <a:off x="7156162" y="3226280"/>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Oval 150">
                <a:extLst>
                  <a:ext uri="{FF2B5EF4-FFF2-40B4-BE49-F238E27FC236}">
                    <a16:creationId xmlns:a16="http://schemas.microsoft.com/office/drawing/2014/main" id="{73A0B3D1-95E1-4D4D-A6CC-4A0C5C2A6393}"/>
                  </a:ext>
                </a:extLst>
              </p:cNvPr>
              <p:cNvSpPr/>
              <p:nvPr/>
            </p:nvSpPr>
            <p:spPr>
              <a:xfrm>
                <a:off x="7363154" y="3226280"/>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Oval 151">
                <a:extLst>
                  <a:ext uri="{FF2B5EF4-FFF2-40B4-BE49-F238E27FC236}">
                    <a16:creationId xmlns:a16="http://schemas.microsoft.com/office/drawing/2014/main" id="{4CD3A3A5-00B8-C24F-BC97-8684C5F8B5A3}"/>
                  </a:ext>
                </a:extLst>
              </p:cNvPr>
              <p:cNvSpPr/>
              <p:nvPr/>
            </p:nvSpPr>
            <p:spPr>
              <a:xfrm>
                <a:off x="7561346" y="3226280"/>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Oval 152">
                <a:extLst>
                  <a:ext uri="{FF2B5EF4-FFF2-40B4-BE49-F238E27FC236}">
                    <a16:creationId xmlns:a16="http://schemas.microsoft.com/office/drawing/2014/main" id="{C3352194-E819-D846-B4E0-14CC51FAB79D}"/>
                  </a:ext>
                </a:extLst>
              </p:cNvPr>
              <p:cNvSpPr/>
              <p:nvPr/>
            </p:nvSpPr>
            <p:spPr>
              <a:xfrm>
                <a:off x="7761907" y="3226280"/>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Oval 153">
                <a:extLst>
                  <a:ext uri="{FF2B5EF4-FFF2-40B4-BE49-F238E27FC236}">
                    <a16:creationId xmlns:a16="http://schemas.microsoft.com/office/drawing/2014/main" id="{4454D700-CBA1-C143-851F-EBBB48CCCB90}"/>
                  </a:ext>
                </a:extLst>
              </p:cNvPr>
              <p:cNvSpPr/>
              <p:nvPr/>
            </p:nvSpPr>
            <p:spPr>
              <a:xfrm>
                <a:off x="7960099" y="3226280"/>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Oval 157">
                <a:extLst>
                  <a:ext uri="{FF2B5EF4-FFF2-40B4-BE49-F238E27FC236}">
                    <a16:creationId xmlns:a16="http://schemas.microsoft.com/office/drawing/2014/main" id="{B17153D2-4615-0143-A510-1978634789ED}"/>
                  </a:ext>
                </a:extLst>
              </p:cNvPr>
              <p:cNvSpPr/>
              <p:nvPr/>
            </p:nvSpPr>
            <p:spPr>
              <a:xfrm>
                <a:off x="8159607" y="3226280"/>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Oval 158">
                <a:extLst>
                  <a:ext uri="{FF2B5EF4-FFF2-40B4-BE49-F238E27FC236}">
                    <a16:creationId xmlns:a16="http://schemas.microsoft.com/office/drawing/2014/main" id="{3BBE421B-B98F-AF43-B418-290D52BC179E}"/>
                  </a:ext>
                </a:extLst>
              </p:cNvPr>
              <p:cNvSpPr/>
              <p:nvPr/>
            </p:nvSpPr>
            <p:spPr>
              <a:xfrm>
                <a:off x="8357799" y="3226280"/>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Oval 159">
                <a:extLst>
                  <a:ext uri="{FF2B5EF4-FFF2-40B4-BE49-F238E27FC236}">
                    <a16:creationId xmlns:a16="http://schemas.microsoft.com/office/drawing/2014/main" id="{C362B060-229B-C241-A116-11BCD1BEF8AF}"/>
                  </a:ext>
                </a:extLst>
              </p:cNvPr>
              <p:cNvSpPr/>
              <p:nvPr/>
            </p:nvSpPr>
            <p:spPr>
              <a:xfrm>
                <a:off x="8558360" y="3226280"/>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Oval 160">
                <a:extLst>
                  <a:ext uri="{FF2B5EF4-FFF2-40B4-BE49-F238E27FC236}">
                    <a16:creationId xmlns:a16="http://schemas.microsoft.com/office/drawing/2014/main" id="{7687CA5C-3274-4D4A-A745-373ADC2B3FCD}"/>
                  </a:ext>
                </a:extLst>
              </p:cNvPr>
              <p:cNvSpPr/>
              <p:nvPr/>
            </p:nvSpPr>
            <p:spPr>
              <a:xfrm>
                <a:off x="8756552" y="3226280"/>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Oval 161">
                <a:extLst>
                  <a:ext uri="{FF2B5EF4-FFF2-40B4-BE49-F238E27FC236}">
                    <a16:creationId xmlns:a16="http://schemas.microsoft.com/office/drawing/2014/main" id="{55EF21AC-0C1A-0944-88F1-DF047B626514}"/>
                  </a:ext>
                </a:extLst>
              </p:cNvPr>
              <p:cNvSpPr/>
              <p:nvPr/>
            </p:nvSpPr>
            <p:spPr>
              <a:xfrm>
                <a:off x="8963544" y="3226280"/>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Oval 162">
                <a:extLst>
                  <a:ext uri="{FF2B5EF4-FFF2-40B4-BE49-F238E27FC236}">
                    <a16:creationId xmlns:a16="http://schemas.microsoft.com/office/drawing/2014/main" id="{2B5E5627-A77E-DB4B-AF0D-4DF3C913BFE3}"/>
                  </a:ext>
                </a:extLst>
              </p:cNvPr>
              <p:cNvSpPr/>
              <p:nvPr/>
            </p:nvSpPr>
            <p:spPr>
              <a:xfrm>
                <a:off x="10954877" y="304949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1" name="Oval 290">
              <a:extLst>
                <a:ext uri="{FF2B5EF4-FFF2-40B4-BE49-F238E27FC236}">
                  <a16:creationId xmlns:a16="http://schemas.microsoft.com/office/drawing/2014/main" id="{FC170C7C-981D-C44A-8485-74B0E15AE42D}"/>
                </a:ext>
              </a:extLst>
            </p:cNvPr>
            <p:cNvSpPr/>
            <p:nvPr/>
          </p:nvSpPr>
          <p:spPr>
            <a:xfrm>
              <a:off x="731520" y="2393594"/>
              <a:ext cx="491974" cy="491974"/>
            </a:xfrm>
            <a:prstGeom prst="ellipse">
              <a:avLst/>
            </a:prstGeom>
            <a:solidFill>
              <a:srgbClr val="3E2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a:t>
              </a:r>
            </a:p>
          </p:txBody>
        </p:sp>
        <p:sp>
          <p:nvSpPr>
            <p:cNvPr id="294" name="TextBox 293">
              <a:extLst>
                <a:ext uri="{FF2B5EF4-FFF2-40B4-BE49-F238E27FC236}">
                  <a16:creationId xmlns:a16="http://schemas.microsoft.com/office/drawing/2014/main" id="{6FF0FC7E-11A5-544A-81DA-27638604999F}"/>
                </a:ext>
              </a:extLst>
            </p:cNvPr>
            <p:cNvSpPr txBox="1"/>
            <p:nvPr/>
          </p:nvSpPr>
          <p:spPr>
            <a:xfrm>
              <a:off x="1480834" y="2293781"/>
              <a:ext cx="3803348" cy="691600"/>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ORIGINAL DATASET:</a:t>
              </a:r>
            </a:p>
            <a:p>
              <a:pPr>
                <a:lnSpc>
                  <a:spcPts val="1640"/>
                </a:lnSpc>
              </a:pPr>
              <a:r>
                <a:rPr lang="en-US" sz="1200" dirty="0">
                  <a:latin typeface="Arial" panose="020B0604020202020204" pitchFamily="34" charset="0"/>
                  <a:cs typeface="Arial" panose="020B0604020202020204" pitchFamily="34" charset="0"/>
                </a:rPr>
                <a:t>Historical intake data from LegalShield included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65 AOLs. </a:t>
              </a:r>
            </a:p>
          </p:txBody>
        </p:sp>
      </p:grpSp>
      <p:grpSp>
        <p:nvGrpSpPr>
          <p:cNvPr id="8" name="Group 7">
            <a:extLst>
              <a:ext uri="{FF2B5EF4-FFF2-40B4-BE49-F238E27FC236}">
                <a16:creationId xmlns:a16="http://schemas.microsoft.com/office/drawing/2014/main" id="{7761C570-1E84-8A4D-B3F1-7AE1D817F885}"/>
              </a:ext>
            </a:extLst>
          </p:cNvPr>
          <p:cNvGrpSpPr/>
          <p:nvPr/>
        </p:nvGrpSpPr>
        <p:grpSpPr>
          <a:xfrm>
            <a:off x="979492" y="3624508"/>
            <a:ext cx="9107309" cy="691600"/>
            <a:chOff x="900684" y="3308061"/>
            <a:chExt cx="9107309" cy="691600"/>
          </a:xfrm>
        </p:grpSpPr>
        <p:grpSp>
          <p:nvGrpSpPr>
            <p:cNvPr id="168" name="Group 167">
              <a:extLst>
                <a:ext uri="{FF2B5EF4-FFF2-40B4-BE49-F238E27FC236}">
                  <a16:creationId xmlns:a16="http://schemas.microsoft.com/office/drawing/2014/main" id="{1790F05A-416A-D247-8514-389685BA743A}"/>
                </a:ext>
              </a:extLst>
            </p:cNvPr>
            <p:cNvGrpSpPr/>
            <p:nvPr/>
          </p:nvGrpSpPr>
          <p:grpSpPr>
            <a:xfrm>
              <a:off x="6090062" y="3413070"/>
              <a:ext cx="3917931" cy="481582"/>
              <a:chOff x="6361025" y="3692245"/>
              <a:chExt cx="3917931" cy="481582"/>
            </a:xfrm>
            <a:solidFill>
              <a:srgbClr val="3E2B56"/>
            </a:solidFill>
          </p:grpSpPr>
          <p:sp>
            <p:nvSpPr>
              <p:cNvPr id="169" name="Oval 168">
                <a:extLst>
                  <a:ext uri="{FF2B5EF4-FFF2-40B4-BE49-F238E27FC236}">
                    <a16:creationId xmlns:a16="http://schemas.microsoft.com/office/drawing/2014/main" id="{2E808D92-BEB7-434C-9CA5-12C551DF5439}"/>
                  </a:ext>
                </a:extLst>
              </p:cNvPr>
              <p:cNvSpPr/>
              <p:nvPr/>
            </p:nvSpPr>
            <p:spPr>
              <a:xfrm>
                <a:off x="6361025" y="369224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Oval 169">
                <a:extLst>
                  <a:ext uri="{FF2B5EF4-FFF2-40B4-BE49-F238E27FC236}">
                    <a16:creationId xmlns:a16="http://schemas.microsoft.com/office/drawing/2014/main" id="{4DE6C2D1-AA33-554F-ABA7-6C6C8C741656}"/>
                  </a:ext>
                </a:extLst>
              </p:cNvPr>
              <p:cNvSpPr/>
              <p:nvPr/>
            </p:nvSpPr>
            <p:spPr>
              <a:xfrm>
                <a:off x="6559217" y="369224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Oval 170">
                <a:extLst>
                  <a:ext uri="{FF2B5EF4-FFF2-40B4-BE49-F238E27FC236}">
                    <a16:creationId xmlns:a16="http://schemas.microsoft.com/office/drawing/2014/main" id="{D56FE4C7-76CE-BF41-9B3D-A19148EF45AF}"/>
                  </a:ext>
                </a:extLst>
              </p:cNvPr>
              <p:cNvSpPr/>
              <p:nvPr/>
            </p:nvSpPr>
            <p:spPr>
              <a:xfrm>
                <a:off x="6559217" y="3869028"/>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Oval 171">
                <a:extLst>
                  <a:ext uri="{FF2B5EF4-FFF2-40B4-BE49-F238E27FC236}">
                    <a16:creationId xmlns:a16="http://schemas.microsoft.com/office/drawing/2014/main" id="{CC542A9B-3381-A145-B93C-117AA5D0FFCC}"/>
                  </a:ext>
                </a:extLst>
              </p:cNvPr>
              <p:cNvSpPr/>
              <p:nvPr/>
            </p:nvSpPr>
            <p:spPr>
              <a:xfrm>
                <a:off x="6757409" y="369224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Oval 172">
                <a:extLst>
                  <a:ext uri="{FF2B5EF4-FFF2-40B4-BE49-F238E27FC236}">
                    <a16:creationId xmlns:a16="http://schemas.microsoft.com/office/drawing/2014/main" id="{9DB9E8FF-CF4A-E541-A949-1C286A3CE04C}"/>
                  </a:ext>
                </a:extLst>
              </p:cNvPr>
              <p:cNvSpPr/>
              <p:nvPr/>
            </p:nvSpPr>
            <p:spPr>
              <a:xfrm>
                <a:off x="6757409" y="3869028"/>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Oval 173">
                <a:extLst>
                  <a:ext uri="{FF2B5EF4-FFF2-40B4-BE49-F238E27FC236}">
                    <a16:creationId xmlns:a16="http://schemas.microsoft.com/office/drawing/2014/main" id="{B2AED130-4DBA-584D-8CE2-CA23EB2D808B}"/>
                  </a:ext>
                </a:extLst>
              </p:cNvPr>
              <p:cNvSpPr/>
              <p:nvPr/>
            </p:nvSpPr>
            <p:spPr>
              <a:xfrm>
                <a:off x="6957970" y="369224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C1D4908F-9372-624D-A0FE-7AD0517A3F0E}"/>
                  </a:ext>
                </a:extLst>
              </p:cNvPr>
              <p:cNvSpPr/>
              <p:nvPr/>
            </p:nvSpPr>
            <p:spPr>
              <a:xfrm>
                <a:off x="6957970" y="3869028"/>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Oval 175">
                <a:extLst>
                  <a:ext uri="{FF2B5EF4-FFF2-40B4-BE49-F238E27FC236}">
                    <a16:creationId xmlns:a16="http://schemas.microsoft.com/office/drawing/2014/main" id="{ABF68C32-BF6E-CC48-8514-F90F66AF5604}"/>
                  </a:ext>
                </a:extLst>
              </p:cNvPr>
              <p:cNvSpPr/>
              <p:nvPr/>
            </p:nvSpPr>
            <p:spPr>
              <a:xfrm>
                <a:off x="7156162" y="369224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Oval 176">
                <a:extLst>
                  <a:ext uri="{FF2B5EF4-FFF2-40B4-BE49-F238E27FC236}">
                    <a16:creationId xmlns:a16="http://schemas.microsoft.com/office/drawing/2014/main" id="{55329BC4-36AB-3746-AC04-300A50839FDF}"/>
                  </a:ext>
                </a:extLst>
              </p:cNvPr>
              <p:cNvSpPr/>
              <p:nvPr/>
            </p:nvSpPr>
            <p:spPr>
              <a:xfrm>
                <a:off x="7156162" y="3869028"/>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Oval 177">
                <a:extLst>
                  <a:ext uri="{FF2B5EF4-FFF2-40B4-BE49-F238E27FC236}">
                    <a16:creationId xmlns:a16="http://schemas.microsoft.com/office/drawing/2014/main" id="{C6EF042A-6A58-2248-A482-02816ACB1991}"/>
                  </a:ext>
                </a:extLst>
              </p:cNvPr>
              <p:cNvSpPr/>
              <p:nvPr/>
            </p:nvSpPr>
            <p:spPr>
              <a:xfrm>
                <a:off x="7363154" y="369224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Oval 178">
                <a:extLst>
                  <a:ext uri="{FF2B5EF4-FFF2-40B4-BE49-F238E27FC236}">
                    <a16:creationId xmlns:a16="http://schemas.microsoft.com/office/drawing/2014/main" id="{E4B873CA-E2E7-4B4A-A31A-9FA0F4E850DC}"/>
                  </a:ext>
                </a:extLst>
              </p:cNvPr>
              <p:cNvSpPr/>
              <p:nvPr/>
            </p:nvSpPr>
            <p:spPr>
              <a:xfrm>
                <a:off x="7363154" y="3869028"/>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Oval 179">
                <a:extLst>
                  <a:ext uri="{FF2B5EF4-FFF2-40B4-BE49-F238E27FC236}">
                    <a16:creationId xmlns:a16="http://schemas.microsoft.com/office/drawing/2014/main" id="{256552D8-1F49-9749-B8FA-CE6A88F94A6C}"/>
                  </a:ext>
                </a:extLst>
              </p:cNvPr>
              <p:cNvSpPr/>
              <p:nvPr/>
            </p:nvSpPr>
            <p:spPr>
              <a:xfrm>
                <a:off x="7561346" y="369224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Oval 180">
                <a:extLst>
                  <a:ext uri="{FF2B5EF4-FFF2-40B4-BE49-F238E27FC236}">
                    <a16:creationId xmlns:a16="http://schemas.microsoft.com/office/drawing/2014/main" id="{E39A0C7D-60C3-BF42-9D9B-F5FEF1E6E78F}"/>
                  </a:ext>
                </a:extLst>
              </p:cNvPr>
              <p:cNvSpPr/>
              <p:nvPr/>
            </p:nvSpPr>
            <p:spPr>
              <a:xfrm>
                <a:off x="7561346" y="3869028"/>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Oval 181">
                <a:extLst>
                  <a:ext uri="{FF2B5EF4-FFF2-40B4-BE49-F238E27FC236}">
                    <a16:creationId xmlns:a16="http://schemas.microsoft.com/office/drawing/2014/main" id="{756C70A4-BF91-0347-BC79-028FE9542084}"/>
                  </a:ext>
                </a:extLst>
              </p:cNvPr>
              <p:cNvSpPr/>
              <p:nvPr/>
            </p:nvSpPr>
            <p:spPr>
              <a:xfrm>
                <a:off x="7761907" y="369224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Oval 182">
                <a:extLst>
                  <a:ext uri="{FF2B5EF4-FFF2-40B4-BE49-F238E27FC236}">
                    <a16:creationId xmlns:a16="http://schemas.microsoft.com/office/drawing/2014/main" id="{CD569751-A55E-CA49-84DC-D2980373C2BE}"/>
                  </a:ext>
                </a:extLst>
              </p:cNvPr>
              <p:cNvSpPr/>
              <p:nvPr/>
            </p:nvSpPr>
            <p:spPr>
              <a:xfrm>
                <a:off x="7761907" y="3869028"/>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Oval 183">
                <a:extLst>
                  <a:ext uri="{FF2B5EF4-FFF2-40B4-BE49-F238E27FC236}">
                    <a16:creationId xmlns:a16="http://schemas.microsoft.com/office/drawing/2014/main" id="{DA15A612-6443-1E4D-8FE4-7E101DBA67C2}"/>
                  </a:ext>
                </a:extLst>
              </p:cNvPr>
              <p:cNvSpPr/>
              <p:nvPr/>
            </p:nvSpPr>
            <p:spPr>
              <a:xfrm>
                <a:off x="7960099" y="369224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Oval 184">
                <a:extLst>
                  <a:ext uri="{FF2B5EF4-FFF2-40B4-BE49-F238E27FC236}">
                    <a16:creationId xmlns:a16="http://schemas.microsoft.com/office/drawing/2014/main" id="{D95AB6F4-6B13-EB48-AA95-DB349F515458}"/>
                  </a:ext>
                </a:extLst>
              </p:cNvPr>
              <p:cNvSpPr/>
              <p:nvPr/>
            </p:nvSpPr>
            <p:spPr>
              <a:xfrm>
                <a:off x="7960099" y="3869028"/>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Oval 185">
                <a:extLst>
                  <a:ext uri="{FF2B5EF4-FFF2-40B4-BE49-F238E27FC236}">
                    <a16:creationId xmlns:a16="http://schemas.microsoft.com/office/drawing/2014/main" id="{DE4BAD7F-8F0E-9A43-829E-BD1E14BF14E4}"/>
                  </a:ext>
                </a:extLst>
              </p:cNvPr>
              <p:cNvSpPr/>
              <p:nvPr/>
            </p:nvSpPr>
            <p:spPr>
              <a:xfrm>
                <a:off x="8159607" y="369224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Oval 186">
                <a:extLst>
                  <a:ext uri="{FF2B5EF4-FFF2-40B4-BE49-F238E27FC236}">
                    <a16:creationId xmlns:a16="http://schemas.microsoft.com/office/drawing/2014/main" id="{82098245-64CF-1E4B-9A14-0690EAB88CB2}"/>
                  </a:ext>
                </a:extLst>
              </p:cNvPr>
              <p:cNvSpPr/>
              <p:nvPr/>
            </p:nvSpPr>
            <p:spPr>
              <a:xfrm>
                <a:off x="8159607" y="3869028"/>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Oval 187">
                <a:extLst>
                  <a:ext uri="{FF2B5EF4-FFF2-40B4-BE49-F238E27FC236}">
                    <a16:creationId xmlns:a16="http://schemas.microsoft.com/office/drawing/2014/main" id="{2FBD961A-8CCE-5645-98B3-E67192330987}"/>
                  </a:ext>
                </a:extLst>
              </p:cNvPr>
              <p:cNvSpPr/>
              <p:nvPr/>
            </p:nvSpPr>
            <p:spPr>
              <a:xfrm>
                <a:off x="8357799" y="369224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Oval 188">
                <a:extLst>
                  <a:ext uri="{FF2B5EF4-FFF2-40B4-BE49-F238E27FC236}">
                    <a16:creationId xmlns:a16="http://schemas.microsoft.com/office/drawing/2014/main" id="{3F0715B2-6317-7649-ACF1-1B2D3C81A0F5}"/>
                  </a:ext>
                </a:extLst>
              </p:cNvPr>
              <p:cNvSpPr/>
              <p:nvPr/>
            </p:nvSpPr>
            <p:spPr>
              <a:xfrm>
                <a:off x="8357799" y="3869028"/>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Oval 189">
                <a:extLst>
                  <a:ext uri="{FF2B5EF4-FFF2-40B4-BE49-F238E27FC236}">
                    <a16:creationId xmlns:a16="http://schemas.microsoft.com/office/drawing/2014/main" id="{40A1CF79-59DE-514A-AD0F-CB5431C1F42B}"/>
                  </a:ext>
                </a:extLst>
              </p:cNvPr>
              <p:cNvSpPr/>
              <p:nvPr/>
            </p:nvSpPr>
            <p:spPr>
              <a:xfrm>
                <a:off x="8558360" y="369224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Oval 190">
                <a:extLst>
                  <a:ext uri="{FF2B5EF4-FFF2-40B4-BE49-F238E27FC236}">
                    <a16:creationId xmlns:a16="http://schemas.microsoft.com/office/drawing/2014/main" id="{04678AE4-04F0-7C4A-A86A-DE3FB41646D6}"/>
                  </a:ext>
                </a:extLst>
              </p:cNvPr>
              <p:cNvSpPr/>
              <p:nvPr/>
            </p:nvSpPr>
            <p:spPr>
              <a:xfrm>
                <a:off x="8558360" y="3869028"/>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Oval 191">
                <a:extLst>
                  <a:ext uri="{FF2B5EF4-FFF2-40B4-BE49-F238E27FC236}">
                    <a16:creationId xmlns:a16="http://schemas.microsoft.com/office/drawing/2014/main" id="{3F4AA249-6044-A642-859D-2DED8224A91F}"/>
                  </a:ext>
                </a:extLst>
              </p:cNvPr>
              <p:cNvSpPr/>
              <p:nvPr/>
            </p:nvSpPr>
            <p:spPr>
              <a:xfrm>
                <a:off x="8756552" y="369224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Oval 192">
                <a:extLst>
                  <a:ext uri="{FF2B5EF4-FFF2-40B4-BE49-F238E27FC236}">
                    <a16:creationId xmlns:a16="http://schemas.microsoft.com/office/drawing/2014/main" id="{99F92B11-199F-C14E-A00F-D14EC31D2287}"/>
                  </a:ext>
                </a:extLst>
              </p:cNvPr>
              <p:cNvSpPr/>
              <p:nvPr/>
            </p:nvSpPr>
            <p:spPr>
              <a:xfrm>
                <a:off x="8756552" y="3869028"/>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Oval 193">
                <a:extLst>
                  <a:ext uri="{FF2B5EF4-FFF2-40B4-BE49-F238E27FC236}">
                    <a16:creationId xmlns:a16="http://schemas.microsoft.com/office/drawing/2014/main" id="{1F03D469-E430-744F-A4AF-433C10117D0D}"/>
                  </a:ext>
                </a:extLst>
              </p:cNvPr>
              <p:cNvSpPr/>
              <p:nvPr/>
            </p:nvSpPr>
            <p:spPr>
              <a:xfrm>
                <a:off x="8963544" y="369224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Oval 194">
                <a:extLst>
                  <a:ext uri="{FF2B5EF4-FFF2-40B4-BE49-F238E27FC236}">
                    <a16:creationId xmlns:a16="http://schemas.microsoft.com/office/drawing/2014/main" id="{F0D05844-ED14-0145-A91F-7A2258B04E05}"/>
                  </a:ext>
                </a:extLst>
              </p:cNvPr>
              <p:cNvSpPr/>
              <p:nvPr/>
            </p:nvSpPr>
            <p:spPr>
              <a:xfrm>
                <a:off x="8963544" y="3869028"/>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Oval 195">
                <a:extLst>
                  <a:ext uri="{FF2B5EF4-FFF2-40B4-BE49-F238E27FC236}">
                    <a16:creationId xmlns:a16="http://schemas.microsoft.com/office/drawing/2014/main" id="{7194EB07-69DC-AA48-8819-A4AD38405504}"/>
                  </a:ext>
                </a:extLst>
              </p:cNvPr>
              <p:cNvSpPr/>
              <p:nvPr/>
            </p:nvSpPr>
            <p:spPr>
              <a:xfrm>
                <a:off x="9161736" y="369224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Oval 196">
                <a:extLst>
                  <a:ext uri="{FF2B5EF4-FFF2-40B4-BE49-F238E27FC236}">
                    <a16:creationId xmlns:a16="http://schemas.microsoft.com/office/drawing/2014/main" id="{EA52A032-7F17-5D42-9275-0D5F81127749}"/>
                  </a:ext>
                </a:extLst>
              </p:cNvPr>
              <p:cNvSpPr/>
              <p:nvPr/>
            </p:nvSpPr>
            <p:spPr>
              <a:xfrm>
                <a:off x="9161736" y="3869028"/>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Oval 197">
                <a:extLst>
                  <a:ext uri="{FF2B5EF4-FFF2-40B4-BE49-F238E27FC236}">
                    <a16:creationId xmlns:a16="http://schemas.microsoft.com/office/drawing/2014/main" id="{CA3865CC-EE3E-3942-B7D8-7FB65093C551}"/>
                  </a:ext>
                </a:extLst>
              </p:cNvPr>
              <p:cNvSpPr/>
              <p:nvPr/>
            </p:nvSpPr>
            <p:spPr>
              <a:xfrm>
                <a:off x="9362297" y="369224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Oval 198">
                <a:extLst>
                  <a:ext uri="{FF2B5EF4-FFF2-40B4-BE49-F238E27FC236}">
                    <a16:creationId xmlns:a16="http://schemas.microsoft.com/office/drawing/2014/main" id="{0ACE3E86-AA74-D24B-AE6A-C9EB49CC0F96}"/>
                  </a:ext>
                </a:extLst>
              </p:cNvPr>
              <p:cNvSpPr/>
              <p:nvPr/>
            </p:nvSpPr>
            <p:spPr>
              <a:xfrm>
                <a:off x="9362297" y="3869028"/>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Oval 199">
                <a:extLst>
                  <a:ext uri="{FF2B5EF4-FFF2-40B4-BE49-F238E27FC236}">
                    <a16:creationId xmlns:a16="http://schemas.microsoft.com/office/drawing/2014/main" id="{89C12BDB-0FCC-6F41-9AE7-4FE0C7C5C034}"/>
                  </a:ext>
                </a:extLst>
              </p:cNvPr>
              <p:cNvSpPr/>
              <p:nvPr/>
            </p:nvSpPr>
            <p:spPr>
              <a:xfrm>
                <a:off x="9560489" y="369224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Oval 200">
                <a:extLst>
                  <a:ext uri="{FF2B5EF4-FFF2-40B4-BE49-F238E27FC236}">
                    <a16:creationId xmlns:a16="http://schemas.microsoft.com/office/drawing/2014/main" id="{AF933364-2C3B-9F47-B64C-944C33BD9AF9}"/>
                  </a:ext>
                </a:extLst>
              </p:cNvPr>
              <p:cNvSpPr/>
              <p:nvPr/>
            </p:nvSpPr>
            <p:spPr>
              <a:xfrm>
                <a:off x="9560489" y="3869028"/>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Oval 201">
                <a:extLst>
                  <a:ext uri="{FF2B5EF4-FFF2-40B4-BE49-F238E27FC236}">
                    <a16:creationId xmlns:a16="http://schemas.microsoft.com/office/drawing/2014/main" id="{3F39C9B6-51B5-0645-BFF6-8845AFEE6F70}"/>
                  </a:ext>
                </a:extLst>
              </p:cNvPr>
              <p:cNvSpPr/>
              <p:nvPr/>
            </p:nvSpPr>
            <p:spPr>
              <a:xfrm>
                <a:off x="9752187" y="369224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Oval 202">
                <a:extLst>
                  <a:ext uri="{FF2B5EF4-FFF2-40B4-BE49-F238E27FC236}">
                    <a16:creationId xmlns:a16="http://schemas.microsoft.com/office/drawing/2014/main" id="{2005397D-6F70-0C42-80C9-9056F134F07F}"/>
                  </a:ext>
                </a:extLst>
              </p:cNvPr>
              <p:cNvSpPr/>
              <p:nvPr/>
            </p:nvSpPr>
            <p:spPr>
              <a:xfrm>
                <a:off x="9752187" y="3869028"/>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Oval 203">
                <a:extLst>
                  <a:ext uri="{FF2B5EF4-FFF2-40B4-BE49-F238E27FC236}">
                    <a16:creationId xmlns:a16="http://schemas.microsoft.com/office/drawing/2014/main" id="{5CCB520F-F5F8-9948-AFEE-319889A36EDB}"/>
                  </a:ext>
                </a:extLst>
              </p:cNvPr>
              <p:cNvSpPr/>
              <p:nvPr/>
            </p:nvSpPr>
            <p:spPr>
              <a:xfrm>
                <a:off x="9950379" y="369224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Oval 204">
                <a:extLst>
                  <a:ext uri="{FF2B5EF4-FFF2-40B4-BE49-F238E27FC236}">
                    <a16:creationId xmlns:a16="http://schemas.microsoft.com/office/drawing/2014/main" id="{48D2C219-3303-6342-BF09-E2625A01FF52}"/>
                  </a:ext>
                </a:extLst>
              </p:cNvPr>
              <p:cNvSpPr/>
              <p:nvPr/>
            </p:nvSpPr>
            <p:spPr>
              <a:xfrm>
                <a:off x="9950379" y="3869028"/>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Oval 205">
                <a:extLst>
                  <a:ext uri="{FF2B5EF4-FFF2-40B4-BE49-F238E27FC236}">
                    <a16:creationId xmlns:a16="http://schemas.microsoft.com/office/drawing/2014/main" id="{9B041E56-B7CA-9C4B-9A8A-82369980C67C}"/>
                  </a:ext>
                </a:extLst>
              </p:cNvPr>
              <p:cNvSpPr/>
              <p:nvPr/>
            </p:nvSpPr>
            <p:spPr>
              <a:xfrm>
                <a:off x="10150940" y="369224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 name="Oval 206">
                <a:extLst>
                  <a:ext uri="{FF2B5EF4-FFF2-40B4-BE49-F238E27FC236}">
                    <a16:creationId xmlns:a16="http://schemas.microsoft.com/office/drawing/2014/main" id="{73A6A4FE-91DB-394B-9853-158E940C9DCE}"/>
                  </a:ext>
                </a:extLst>
              </p:cNvPr>
              <p:cNvSpPr/>
              <p:nvPr/>
            </p:nvSpPr>
            <p:spPr>
              <a:xfrm>
                <a:off x="10150940" y="3869028"/>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 name="Oval 207">
                <a:extLst>
                  <a:ext uri="{FF2B5EF4-FFF2-40B4-BE49-F238E27FC236}">
                    <a16:creationId xmlns:a16="http://schemas.microsoft.com/office/drawing/2014/main" id="{B4569D43-96D4-3040-BC78-F221881DDF0E}"/>
                  </a:ext>
                </a:extLst>
              </p:cNvPr>
              <p:cNvSpPr/>
              <p:nvPr/>
            </p:nvSpPr>
            <p:spPr>
              <a:xfrm>
                <a:off x="6361025" y="3869028"/>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Oval 208">
                <a:extLst>
                  <a:ext uri="{FF2B5EF4-FFF2-40B4-BE49-F238E27FC236}">
                    <a16:creationId xmlns:a16="http://schemas.microsoft.com/office/drawing/2014/main" id="{E98F4E74-95F9-524C-B937-40216172AF41}"/>
                  </a:ext>
                </a:extLst>
              </p:cNvPr>
              <p:cNvSpPr/>
              <p:nvPr/>
            </p:nvSpPr>
            <p:spPr>
              <a:xfrm>
                <a:off x="6361025" y="4045811"/>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Oval 209">
                <a:extLst>
                  <a:ext uri="{FF2B5EF4-FFF2-40B4-BE49-F238E27FC236}">
                    <a16:creationId xmlns:a16="http://schemas.microsoft.com/office/drawing/2014/main" id="{2C87CB24-E491-C649-8623-ED1E48CE2607}"/>
                  </a:ext>
                </a:extLst>
              </p:cNvPr>
              <p:cNvSpPr/>
              <p:nvPr/>
            </p:nvSpPr>
            <p:spPr>
              <a:xfrm>
                <a:off x="6559217" y="4045811"/>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Oval 210">
                <a:extLst>
                  <a:ext uri="{FF2B5EF4-FFF2-40B4-BE49-F238E27FC236}">
                    <a16:creationId xmlns:a16="http://schemas.microsoft.com/office/drawing/2014/main" id="{8462FF19-8317-3748-9903-7B98D0049449}"/>
                  </a:ext>
                </a:extLst>
              </p:cNvPr>
              <p:cNvSpPr/>
              <p:nvPr/>
            </p:nvSpPr>
            <p:spPr>
              <a:xfrm>
                <a:off x="6757409" y="4045811"/>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Oval 211">
                <a:extLst>
                  <a:ext uri="{FF2B5EF4-FFF2-40B4-BE49-F238E27FC236}">
                    <a16:creationId xmlns:a16="http://schemas.microsoft.com/office/drawing/2014/main" id="{20666417-F3AE-DD41-A3DF-86D61FC1828B}"/>
                  </a:ext>
                </a:extLst>
              </p:cNvPr>
              <p:cNvSpPr/>
              <p:nvPr/>
            </p:nvSpPr>
            <p:spPr>
              <a:xfrm>
                <a:off x="6957970" y="4045811"/>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Oval 212">
                <a:extLst>
                  <a:ext uri="{FF2B5EF4-FFF2-40B4-BE49-F238E27FC236}">
                    <a16:creationId xmlns:a16="http://schemas.microsoft.com/office/drawing/2014/main" id="{8A946EFA-90D9-7849-B7BB-F4F2E703BD49}"/>
                  </a:ext>
                </a:extLst>
              </p:cNvPr>
              <p:cNvSpPr/>
              <p:nvPr/>
            </p:nvSpPr>
            <p:spPr>
              <a:xfrm>
                <a:off x="7156162" y="4045811"/>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Oval 213">
                <a:extLst>
                  <a:ext uri="{FF2B5EF4-FFF2-40B4-BE49-F238E27FC236}">
                    <a16:creationId xmlns:a16="http://schemas.microsoft.com/office/drawing/2014/main" id="{5FA96856-7B47-D242-8BC6-7D5ABE509189}"/>
                  </a:ext>
                </a:extLst>
              </p:cNvPr>
              <p:cNvSpPr/>
              <p:nvPr/>
            </p:nvSpPr>
            <p:spPr>
              <a:xfrm>
                <a:off x="7363154" y="4045811"/>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Oval 214">
                <a:extLst>
                  <a:ext uri="{FF2B5EF4-FFF2-40B4-BE49-F238E27FC236}">
                    <a16:creationId xmlns:a16="http://schemas.microsoft.com/office/drawing/2014/main" id="{676A2D64-CB2C-7549-8C4A-8CA0AC666B40}"/>
                  </a:ext>
                </a:extLst>
              </p:cNvPr>
              <p:cNvSpPr/>
              <p:nvPr/>
            </p:nvSpPr>
            <p:spPr>
              <a:xfrm>
                <a:off x="7561346" y="4045811"/>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Oval 215">
                <a:extLst>
                  <a:ext uri="{FF2B5EF4-FFF2-40B4-BE49-F238E27FC236}">
                    <a16:creationId xmlns:a16="http://schemas.microsoft.com/office/drawing/2014/main" id="{CC74D903-F3C8-1145-83A8-9BF5C9549B6D}"/>
                  </a:ext>
                </a:extLst>
              </p:cNvPr>
              <p:cNvSpPr/>
              <p:nvPr/>
            </p:nvSpPr>
            <p:spPr>
              <a:xfrm>
                <a:off x="7761907" y="4045811"/>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Oval 216">
                <a:extLst>
                  <a:ext uri="{FF2B5EF4-FFF2-40B4-BE49-F238E27FC236}">
                    <a16:creationId xmlns:a16="http://schemas.microsoft.com/office/drawing/2014/main" id="{A8A17FF3-5519-904E-A401-2B78C8A52C89}"/>
                  </a:ext>
                </a:extLst>
              </p:cNvPr>
              <p:cNvSpPr/>
              <p:nvPr/>
            </p:nvSpPr>
            <p:spPr>
              <a:xfrm>
                <a:off x="7960099" y="4045811"/>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a:extLst>
                <a:ext uri="{FF2B5EF4-FFF2-40B4-BE49-F238E27FC236}">
                  <a16:creationId xmlns:a16="http://schemas.microsoft.com/office/drawing/2014/main" id="{B1519003-92E3-D942-B4D6-BA7B5B1040FB}"/>
                </a:ext>
              </a:extLst>
            </p:cNvPr>
            <p:cNvGrpSpPr/>
            <p:nvPr/>
          </p:nvGrpSpPr>
          <p:grpSpPr>
            <a:xfrm>
              <a:off x="900684" y="3308061"/>
              <a:ext cx="4552662" cy="691600"/>
              <a:chOff x="900684" y="3625777"/>
              <a:chExt cx="4552662" cy="691600"/>
            </a:xfrm>
          </p:grpSpPr>
          <p:sp>
            <p:nvSpPr>
              <p:cNvPr id="292" name="Oval 291">
                <a:extLst>
                  <a:ext uri="{FF2B5EF4-FFF2-40B4-BE49-F238E27FC236}">
                    <a16:creationId xmlns:a16="http://schemas.microsoft.com/office/drawing/2014/main" id="{1D64702B-766D-C64B-B4DB-12287E599421}"/>
                  </a:ext>
                </a:extLst>
              </p:cNvPr>
              <p:cNvSpPr/>
              <p:nvPr/>
            </p:nvSpPr>
            <p:spPr>
              <a:xfrm>
                <a:off x="900684" y="3725590"/>
                <a:ext cx="491974" cy="491974"/>
              </a:xfrm>
              <a:prstGeom prst="ellipse">
                <a:avLst/>
              </a:prstGeom>
              <a:solidFill>
                <a:srgbClr val="3E2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2</a:t>
                </a:r>
              </a:p>
            </p:txBody>
          </p:sp>
          <p:sp>
            <p:nvSpPr>
              <p:cNvPr id="295" name="TextBox 294">
                <a:extLst>
                  <a:ext uri="{FF2B5EF4-FFF2-40B4-BE49-F238E27FC236}">
                    <a16:creationId xmlns:a16="http://schemas.microsoft.com/office/drawing/2014/main" id="{9D603ECF-7B7A-8C4A-A618-56F6EE81020B}"/>
                  </a:ext>
                </a:extLst>
              </p:cNvPr>
              <p:cNvSpPr txBox="1"/>
              <p:nvPr/>
            </p:nvSpPr>
            <p:spPr>
              <a:xfrm>
                <a:off x="1649998" y="3625777"/>
                <a:ext cx="3803348" cy="691600"/>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CONSOLIDATE AOLS:</a:t>
                </a:r>
              </a:p>
              <a:p>
                <a:pPr>
                  <a:lnSpc>
                    <a:spcPts val="1640"/>
                  </a:lnSpc>
                </a:pPr>
                <a:r>
                  <a:rPr lang="en-US" sz="1200" dirty="0">
                    <a:latin typeface="Arial" panose="020B0604020202020204" pitchFamily="34" charset="0"/>
                    <a:cs typeface="Arial" panose="020B0604020202020204" pitchFamily="34" charset="0"/>
                  </a:rPr>
                  <a:t>Consolidating “like” AOLs reduced the number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from 65 to 49. </a:t>
                </a:r>
              </a:p>
            </p:txBody>
          </p:sp>
        </p:grpSp>
      </p:grpSp>
      <p:grpSp>
        <p:nvGrpSpPr>
          <p:cNvPr id="7" name="Group 6">
            <a:extLst>
              <a:ext uri="{FF2B5EF4-FFF2-40B4-BE49-F238E27FC236}">
                <a16:creationId xmlns:a16="http://schemas.microsoft.com/office/drawing/2014/main" id="{C242C1D4-8F10-9945-8DD2-44848A3BE72C}"/>
              </a:ext>
            </a:extLst>
          </p:cNvPr>
          <p:cNvGrpSpPr/>
          <p:nvPr/>
        </p:nvGrpSpPr>
        <p:grpSpPr>
          <a:xfrm>
            <a:off x="979492" y="4650976"/>
            <a:ext cx="7920975" cy="491974"/>
            <a:chOff x="900684" y="4429935"/>
            <a:chExt cx="7920975" cy="491974"/>
          </a:xfrm>
        </p:grpSpPr>
        <p:grpSp>
          <p:nvGrpSpPr>
            <p:cNvPr id="222" name="Group 221">
              <a:extLst>
                <a:ext uri="{FF2B5EF4-FFF2-40B4-BE49-F238E27FC236}">
                  <a16:creationId xmlns:a16="http://schemas.microsoft.com/office/drawing/2014/main" id="{B41BE776-AE9F-AD47-9DE4-B38772A91444}"/>
                </a:ext>
              </a:extLst>
            </p:cNvPr>
            <p:cNvGrpSpPr/>
            <p:nvPr/>
          </p:nvGrpSpPr>
          <p:grpSpPr>
            <a:xfrm>
              <a:off x="6091124" y="4435131"/>
              <a:ext cx="2730535" cy="481582"/>
              <a:chOff x="6362087" y="4563989"/>
              <a:chExt cx="2730535" cy="481582"/>
            </a:xfrm>
            <a:solidFill>
              <a:srgbClr val="3E2B56"/>
            </a:solidFill>
          </p:grpSpPr>
          <p:sp>
            <p:nvSpPr>
              <p:cNvPr id="223" name="Oval 222">
                <a:extLst>
                  <a:ext uri="{FF2B5EF4-FFF2-40B4-BE49-F238E27FC236}">
                    <a16:creationId xmlns:a16="http://schemas.microsoft.com/office/drawing/2014/main" id="{5D9F6EC1-28F2-B64E-ABA2-C94221A15513}"/>
                  </a:ext>
                </a:extLst>
              </p:cNvPr>
              <p:cNvSpPr/>
              <p:nvPr/>
            </p:nvSpPr>
            <p:spPr>
              <a:xfrm>
                <a:off x="6362087" y="4563989"/>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Oval 223">
                <a:extLst>
                  <a:ext uri="{FF2B5EF4-FFF2-40B4-BE49-F238E27FC236}">
                    <a16:creationId xmlns:a16="http://schemas.microsoft.com/office/drawing/2014/main" id="{B33E5551-1EE0-1D4A-A969-7DB2611CD527}"/>
                  </a:ext>
                </a:extLst>
              </p:cNvPr>
              <p:cNvSpPr/>
              <p:nvPr/>
            </p:nvSpPr>
            <p:spPr>
              <a:xfrm>
                <a:off x="6560279" y="4563989"/>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 name="Oval 224">
                <a:extLst>
                  <a:ext uri="{FF2B5EF4-FFF2-40B4-BE49-F238E27FC236}">
                    <a16:creationId xmlns:a16="http://schemas.microsoft.com/office/drawing/2014/main" id="{0B2008FF-D525-1F4E-955F-B17D9268D23E}"/>
                  </a:ext>
                </a:extLst>
              </p:cNvPr>
              <p:cNvSpPr/>
              <p:nvPr/>
            </p:nvSpPr>
            <p:spPr>
              <a:xfrm>
                <a:off x="6560279" y="4740772"/>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Oval 225">
                <a:extLst>
                  <a:ext uri="{FF2B5EF4-FFF2-40B4-BE49-F238E27FC236}">
                    <a16:creationId xmlns:a16="http://schemas.microsoft.com/office/drawing/2014/main" id="{39FBFB94-3E7F-E24C-A839-636129864AAC}"/>
                  </a:ext>
                </a:extLst>
              </p:cNvPr>
              <p:cNvSpPr/>
              <p:nvPr/>
            </p:nvSpPr>
            <p:spPr>
              <a:xfrm>
                <a:off x="6758471" y="4563989"/>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7" name="Oval 226">
                <a:extLst>
                  <a:ext uri="{FF2B5EF4-FFF2-40B4-BE49-F238E27FC236}">
                    <a16:creationId xmlns:a16="http://schemas.microsoft.com/office/drawing/2014/main" id="{41403D67-C871-E642-8333-15BD557E2D3D}"/>
                  </a:ext>
                </a:extLst>
              </p:cNvPr>
              <p:cNvSpPr/>
              <p:nvPr/>
            </p:nvSpPr>
            <p:spPr>
              <a:xfrm>
                <a:off x="6758471" y="4740772"/>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Oval 227">
                <a:extLst>
                  <a:ext uri="{FF2B5EF4-FFF2-40B4-BE49-F238E27FC236}">
                    <a16:creationId xmlns:a16="http://schemas.microsoft.com/office/drawing/2014/main" id="{7161880A-CC17-194C-B88A-A3DE28B73D86}"/>
                  </a:ext>
                </a:extLst>
              </p:cNvPr>
              <p:cNvSpPr/>
              <p:nvPr/>
            </p:nvSpPr>
            <p:spPr>
              <a:xfrm>
                <a:off x="6959032" y="4563989"/>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Oval 228">
                <a:extLst>
                  <a:ext uri="{FF2B5EF4-FFF2-40B4-BE49-F238E27FC236}">
                    <a16:creationId xmlns:a16="http://schemas.microsoft.com/office/drawing/2014/main" id="{C120689D-D591-CF45-A3AF-4CE4FD098ABE}"/>
                  </a:ext>
                </a:extLst>
              </p:cNvPr>
              <p:cNvSpPr/>
              <p:nvPr/>
            </p:nvSpPr>
            <p:spPr>
              <a:xfrm>
                <a:off x="6959032" y="4740772"/>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Oval 229">
                <a:extLst>
                  <a:ext uri="{FF2B5EF4-FFF2-40B4-BE49-F238E27FC236}">
                    <a16:creationId xmlns:a16="http://schemas.microsoft.com/office/drawing/2014/main" id="{1940691D-BE37-D747-8EEA-7BF45E1E4277}"/>
                  </a:ext>
                </a:extLst>
              </p:cNvPr>
              <p:cNvSpPr/>
              <p:nvPr/>
            </p:nvSpPr>
            <p:spPr>
              <a:xfrm>
                <a:off x="7157224" y="4563989"/>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Oval 230">
                <a:extLst>
                  <a:ext uri="{FF2B5EF4-FFF2-40B4-BE49-F238E27FC236}">
                    <a16:creationId xmlns:a16="http://schemas.microsoft.com/office/drawing/2014/main" id="{286D7F8D-F89A-4D41-BE23-3C2482ADF6FC}"/>
                  </a:ext>
                </a:extLst>
              </p:cNvPr>
              <p:cNvSpPr/>
              <p:nvPr/>
            </p:nvSpPr>
            <p:spPr>
              <a:xfrm>
                <a:off x="7157224" y="4740772"/>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Oval 231">
                <a:extLst>
                  <a:ext uri="{FF2B5EF4-FFF2-40B4-BE49-F238E27FC236}">
                    <a16:creationId xmlns:a16="http://schemas.microsoft.com/office/drawing/2014/main" id="{8B7DACB4-381D-B942-99F2-5229F5158744}"/>
                  </a:ext>
                </a:extLst>
              </p:cNvPr>
              <p:cNvSpPr/>
              <p:nvPr/>
            </p:nvSpPr>
            <p:spPr>
              <a:xfrm>
                <a:off x="7364216" y="4563989"/>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Oval 232">
                <a:extLst>
                  <a:ext uri="{FF2B5EF4-FFF2-40B4-BE49-F238E27FC236}">
                    <a16:creationId xmlns:a16="http://schemas.microsoft.com/office/drawing/2014/main" id="{E4A405AC-7294-2048-882B-184439237DF5}"/>
                  </a:ext>
                </a:extLst>
              </p:cNvPr>
              <p:cNvSpPr/>
              <p:nvPr/>
            </p:nvSpPr>
            <p:spPr>
              <a:xfrm>
                <a:off x="7364216" y="4740772"/>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Oval 233">
                <a:extLst>
                  <a:ext uri="{FF2B5EF4-FFF2-40B4-BE49-F238E27FC236}">
                    <a16:creationId xmlns:a16="http://schemas.microsoft.com/office/drawing/2014/main" id="{502F56DB-B7E9-2E44-B466-50891FBDBD95}"/>
                  </a:ext>
                </a:extLst>
              </p:cNvPr>
              <p:cNvSpPr/>
              <p:nvPr/>
            </p:nvSpPr>
            <p:spPr>
              <a:xfrm>
                <a:off x="7562408" y="4563989"/>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Oval 234">
                <a:extLst>
                  <a:ext uri="{FF2B5EF4-FFF2-40B4-BE49-F238E27FC236}">
                    <a16:creationId xmlns:a16="http://schemas.microsoft.com/office/drawing/2014/main" id="{B245FF3C-1462-8745-83F4-7DC8E4CD99FA}"/>
                  </a:ext>
                </a:extLst>
              </p:cNvPr>
              <p:cNvSpPr/>
              <p:nvPr/>
            </p:nvSpPr>
            <p:spPr>
              <a:xfrm>
                <a:off x="7562408" y="4740772"/>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Oval 235">
                <a:extLst>
                  <a:ext uri="{FF2B5EF4-FFF2-40B4-BE49-F238E27FC236}">
                    <a16:creationId xmlns:a16="http://schemas.microsoft.com/office/drawing/2014/main" id="{5B879262-195E-0549-910B-A41C699F49EC}"/>
                  </a:ext>
                </a:extLst>
              </p:cNvPr>
              <p:cNvSpPr/>
              <p:nvPr/>
            </p:nvSpPr>
            <p:spPr>
              <a:xfrm>
                <a:off x="7762969" y="4563989"/>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7" name="Oval 236">
                <a:extLst>
                  <a:ext uri="{FF2B5EF4-FFF2-40B4-BE49-F238E27FC236}">
                    <a16:creationId xmlns:a16="http://schemas.microsoft.com/office/drawing/2014/main" id="{D77C2502-8FA9-0347-9A82-C0A7CE6844FB}"/>
                  </a:ext>
                </a:extLst>
              </p:cNvPr>
              <p:cNvSpPr/>
              <p:nvPr/>
            </p:nvSpPr>
            <p:spPr>
              <a:xfrm>
                <a:off x="7762969" y="4740772"/>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Oval 237">
                <a:extLst>
                  <a:ext uri="{FF2B5EF4-FFF2-40B4-BE49-F238E27FC236}">
                    <a16:creationId xmlns:a16="http://schemas.microsoft.com/office/drawing/2014/main" id="{C55C741D-83D6-724B-95EC-40081DAC50D1}"/>
                  </a:ext>
                </a:extLst>
              </p:cNvPr>
              <p:cNvSpPr/>
              <p:nvPr/>
            </p:nvSpPr>
            <p:spPr>
              <a:xfrm>
                <a:off x="7961161" y="4563989"/>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Oval 238">
                <a:extLst>
                  <a:ext uri="{FF2B5EF4-FFF2-40B4-BE49-F238E27FC236}">
                    <a16:creationId xmlns:a16="http://schemas.microsoft.com/office/drawing/2014/main" id="{E1FDF6DA-B86A-A04E-A5D0-1E45EC0A5385}"/>
                  </a:ext>
                </a:extLst>
              </p:cNvPr>
              <p:cNvSpPr/>
              <p:nvPr/>
            </p:nvSpPr>
            <p:spPr>
              <a:xfrm>
                <a:off x="7961161" y="4740772"/>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Oval 239">
                <a:extLst>
                  <a:ext uri="{FF2B5EF4-FFF2-40B4-BE49-F238E27FC236}">
                    <a16:creationId xmlns:a16="http://schemas.microsoft.com/office/drawing/2014/main" id="{84BAB851-CC6A-074E-A521-1EFFFCB07064}"/>
                  </a:ext>
                </a:extLst>
              </p:cNvPr>
              <p:cNvSpPr/>
              <p:nvPr/>
            </p:nvSpPr>
            <p:spPr>
              <a:xfrm>
                <a:off x="8160669" y="4563989"/>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Oval 240">
                <a:extLst>
                  <a:ext uri="{FF2B5EF4-FFF2-40B4-BE49-F238E27FC236}">
                    <a16:creationId xmlns:a16="http://schemas.microsoft.com/office/drawing/2014/main" id="{98DAC495-CA2A-144B-9465-2ECACE11A9DA}"/>
                  </a:ext>
                </a:extLst>
              </p:cNvPr>
              <p:cNvSpPr/>
              <p:nvPr/>
            </p:nvSpPr>
            <p:spPr>
              <a:xfrm>
                <a:off x="8160669" y="4740772"/>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2" name="Oval 241">
                <a:extLst>
                  <a:ext uri="{FF2B5EF4-FFF2-40B4-BE49-F238E27FC236}">
                    <a16:creationId xmlns:a16="http://schemas.microsoft.com/office/drawing/2014/main" id="{D9702158-EAFD-B946-AA25-3EC6A3EF3AF5}"/>
                  </a:ext>
                </a:extLst>
              </p:cNvPr>
              <p:cNvSpPr/>
              <p:nvPr/>
            </p:nvSpPr>
            <p:spPr>
              <a:xfrm>
                <a:off x="8358861" y="4563989"/>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3" name="Oval 242">
                <a:extLst>
                  <a:ext uri="{FF2B5EF4-FFF2-40B4-BE49-F238E27FC236}">
                    <a16:creationId xmlns:a16="http://schemas.microsoft.com/office/drawing/2014/main" id="{786B446C-6067-0247-9024-D4D5E8B7226D}"/>
                  </a:ext>
                </a:extLst>
              </p:cNvPr>
              <p:cNvSpPr/>
              <p:nvPr/>
            </p:nvSpPr>
            <p:spPr>
              <a:xfrm>
                <a:off x="8358861" y="4740772"/>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4" name="Oval 243">
                <a:extLst>
                  <a:ext uri="{FF2B5EF4-FFF2-40B4-BE49-F238E27FC236}">
                    <a16:creationId xmlns:a16="http://schemas.microsoft.com/office/drawing/2014/main" id="{2983D482-3782-DC41-9E13-96CD2543CFA7}"/>
                  </a:ext>
                </a:extLst>
              </p:cNvPr>
              <p:cNvSpPr/>
              <p:nvPr/>
            </p:nvSpPr>
            <p:spPr>
              <a:xfrm>
                <a:off x="8559422" y="4563989"/>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 name="Oval 244">
                <a:extLst>
                  <a:ext uri="{FF2B5EF4-FFF2-40B4-BE49-F238E27FC236}">
                    <a16:creationId xmlns:a16="http://schemas.microsoft.com/office/drawing/2014/main" id="{F10FFAA1-ABFE-BD4B-A38B-DCBB62FDC8D3}"/>
                  </a:ext>
                </a:extLst>
              </p:cNvPr>
              <p:cNvSpPr/>
              <p:nvPr/>
            </p:nvSpPr>
            <p:spPr>
              <a:xfrm>
                <a:off x="8559422" y="4740772"/>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6" name="Oval 245">
                <a:extLst>
                  <a:ext uri="{FF2B5EF4-FFF2-40B4-BE49-F238E27FC236}">
                    <a16:creationId xmlns:a16="http://schemas.microsoft.com/office/drawing/2014/main" id="{35311B77-3CFE-134B-942A-08DD1CE3C8A9}"/>
                  </a:ext>
                </a:extLst>
              </p:cNvPr>
              <p:cNvSpPr/>
              <p:nvPr/>
            </p:nvSpPr>
            <p:spPr>
              <a:xfrm>
                <a:off x="8757614" y="4563989"/>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7" name="Oval 246">
                <a:extLst>
                  <a:ext uri="{FF2B5EF4-FFF2-40B4-BE49-F238E27FC236}">
                    <a16:creationId xmlns:a16="http://schemas.microsoft.com/office/drawing/2014/main" id="{83F07522-EBA2-9243-BA65-884BD73D6B59}"/>
                  </a:ext>
                </a:extLst>
              </p:cNvPr>
              <p:cNvSpPr/>
              <p:nvPr/>
            </p:nvSpPr>
            <p:spPr>
              <a:xfrm>
                <a:off x="8757614" y="4740772"/>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Oval 247">
                <a:extLst>
                  <a:ext uri="{FF2B5EF4-FFF2-40B4-BE49-F238E27FC236}">
                    <a16:creationId xmlns:a16="http://schemas.microsoft.com/office/drawing/2014/main" id="{1D18B1DA-9245-1E49-944E-3CB164640086}"/>
                  </a:ext>
                </a:extLst>
              </p:cNvPr>
              <p:cNvSpPr/>
              <p:nvPr/>
            </p:nvSpPr>
            <p:spPr>
              <a:xfrm>
                <a:off x="8964606" y="4563989"/>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Oval 248">
                <a:extLst>
                  <a:ext uri="{FF2B5EF4-FFF2-40B4-BE49-F238E27FC236}">
                    <a16:creationId xmlns:a16="http://schemas.microsoft.com/office/drawing/2014/main" id="{5D761291-2EFD-0740-BF09-BC1E01BAA9AB}"/>
                  </a:ext>
                </a:extLst>
              </p:cNvPr>
              <p:cNvSpPr/>
              <p:nvPr/>
            </p:nvSpPr>
            <p:spPr>
              <a:xfrm>
                <a:off x="8964606" y="4740772"/>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0" name="Oval 249">
                <a:extLst>
                  <a:ext uri="{FF2B5EF4-FFF2-40B4-BE49-F238E27FC236}">
                    <a16:creationId xmlns:a16="http://schemas.microsoft.com/office/drawing/2014/main" id="{686583B9-6DDB-E640-B80D-D1C5E4ECB557}"/>
                  </a:ext>
                </a:extLst>
              </p:cNvPr>
              <p:cNvSpPr/>
              <p:nvPr/>
            </p:nvSpPr>
            <p:spPr>
              <a:xfrm>
                <a:off x="6362087" y="4740772"/>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1" name="Oval 250">
                <a:extLst>
                  <a:ext uri="{FF2B5EF4-FFF2-40B4-BE49-F238E27FC236}">
                    <a16:creationId xmlns:a16="http://schemas.microsoft.com/office/drawing/2014/main" id="{68C8C25E-A57B-9D40-96ED-A5C0436D13F7}"/>
                  </a:ext>
                </a:extLst>
              </p:cNvPr>
              <p:cNvSpPr/>
              <p:nvPr/>
            </p:nvSpPr>
            <p:spPr>
              <a:xfrm>
                <a:off x="6362087" y="491755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2" name="Oval 251">
                <a:extLst>
                  <a:ext uri="{FF2B5EF4-FFF2-40B4-BE49-F238E27FC236}">
                    <a16:creationId xmlns:a16="http://schemas.microsoft.com/office/drawing/2014/main" id="{CCF47580-97B9-144F-AB1F-8AB318387B52}"/>
                  </a:ext>
                </a:extLst>
              </p:cNvPr>
              <p:cNvSpPr/>
              <p:nvPr/>
            </p:nvSpPr>
            <p:spPr>
              <a:xfrm>
                <a:off x="6560279" y="491755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3" name="Oval 252">
                <a:extLst>
                  <a:ext uri="{FF2B5EF4-FFF2-40B4-BE49-F238E27FC236}">
                    <a16:creationId xmlns:a16="http://schemas.microsoft.com/office/drawing/2014/main" id="{BA77D969-5EE0-3C48-87BD-1CAFE5418ED3}"/>
                  </a:ext>
                </a:extLst>
              </p:cNvPr>
              <p:cNvSpPr/>
              <p:nvPr/>
            </p:nvSpPr>
            <p:spPr>
              <a:xfrm>
                <a:off x="6758471" y="491755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
              <a:extLst>
                <a:ext uri="{FF2B5EF4-FFF2-40B4-BE49-F238E27FC236}">
                  <a16:creationId xmlns:a16="http://schemas.microsoft.com/office/drawing/2014/main" id="{2184E74B-A93A-784E-B5A0-C0E41D563646}"/>
                </a:ext>
              </a:extLst>
            </p:cNvPr>
            <p:cNvGrpSpPr/>
            <p:nvPr/>
          </p:nvGrpSpPr>
          <p:grpSpPr>
            <a:xfrm>
              <a:off x="900684" y="4429935"/>
              <a:ext cx="4552662" cy="491974"/>
              <a:chOff x="900684" y="5194935"/>
              <a:chExt cx="4552662" cy="491974"/>
            </a:xfrm>
          </p:grpSpPr>
          <p:sp>
            <p:nvSpPr>
              <p:cNvPr id="293" name="Oval 292">
                <a:extLst>
                  <a:ext uri="{FF2B5EF4-FFF2-40B4-BE49-F238E27FC236}">
                    <a16:creationId xmlns:a16="http://schemas.microsoft.com/office/drawing/2014/main" id="{4313824B-6E7D-A749-A764-AFE879BEC49E}"/>
                  </a:ext>
                </a:extLst>
              </p:cNvPr>
              <p:cNvSpPr/>
              <p:nvPr/>
            </p:nvSpPr>
            <p:spPr>
              <a:xfrm>
                <a:off x="900684" y="5194935"/>
                <a:ext cx="491974" cy="491974"/>
              </a:xfrm>
              <a:prstGeom prst="ellipse">
                <a:avLst/>
              </a:prstGeom>
              <a:solidFill>
                <a:srgbClr val="3E2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3</a:t>
                </a:r>
              </a:p>
            </p:txBody>
          </p:sp>
          <p:sp>
            <p:nvSpPr>
              <p:cNvPr id="296" name="TextBox 295">
                <a:extLst>
                  <a:ext uri="{FF2B5EF4-FFF2-40B4-BE49-F238E27FC236}">
                    <a16:creationId xmlns:a16="http://schemas.microsoft.com/office/drawing/2014/main" id="{066B9910-3AD1-6D4B-A6B5-2995CFD3A9E4}"/>
                  </a:ext>
                </a:extLst>
              </p:cNvPr>
              <p:cNvSpPr txBox="1"/>
              <p:nvPr/>
            </p:nvSpPr>
            <p:spPr>
              <a:xfrm>
                <a:off x="1649998" y="5197715"/>
                <a:ext cx="3803348" cy="486415"/>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CRITERIA 1: HISTORICAL DATA</a:t>
                </a:r>
              </a:p>
              <a:p>
                <a:pPr>
                  <a:lnSpc>
                    <a:spcPts val="1640"/>
                  </a:lnSpc>
                </a:pPr>
                <a:r>
                  <a:rPr lang="en-US" sz="1200" dirty="0">
                    <a:latin typeface="Arial" panose="020B0604020202020204" pitchFamily="34" charset="0"/>
                    <a:cs typeface="Arial" panose="020B0604020202020204" pitchFamily="34" charset="0"/>
                  </a:rPr>
                  <a:t>18 AOLs lacked sufficient historical data.</a:t>
                </a:r>
              </a:p>
            </p:txBody>
          </p:sp>
        </p:grpSp>
      </p:grpSp>
      <p:grpSp>
        <p:nvGrpSpPr>
          <p:cNvPr id="6" name="Group 5">
            <a:extLst>
              <a:ext uri="{FF2B5EF4-FFF2-40B4-BE49-F238E27FC236}">
                <a16:creationId xmlns:a16="http://schemas.microsoft.com/office/drawing/2014/main" id="{114213D4-AAAD-5B4E-B91A-DACB26B2AF66}"/>
              </a:ext>
            </a:extLst>
          </p:cNvPr>
          <p:cNvGrpSpPr/>
          <p:nvPr/>
        </p:nvGrpSpPr>
        <p:grpSpPr>
          <a:xfrm>
            <a:off x="979492" y="5477817"/>
            <a:ext cx="7712921" cy="691600"/>
            <a:chOff x="900684" y="5524310"/>
            <a:chExt cx="7712921" cy="691600"/>
          </a:xfrm>
        </p:grpSpPr>
        <p:grpSp>
          <p:nvGrpSpPr>
            <p:cNvPr id="258" name="Group 257">
              <a:extLst>
                <a:ext uri="{FF2B5EF4-FFF2-40B4-BE49-F238E27FC236}">
                  <a16:creationId xmlns:a16="http://schemas.microsoft.com/office/drawing/2014/main" id="{7E3DF486-A32E-A348-AA2D-DE8CB5E18B91}"/>
                </a:ext>
              </a:extLst>
            </p:cNvPr>
            <p:cNvGrpSpPr/>
            <p:nvPr/>
          </p:nvGrpSpPr>
          <p:grpSpPr>
            <a:xfrm>
              <a:off x="6090062" y="5629319"/>
              <a:ext cx="2523543" cy="481582"/>
              <a:chOff x="6361025" y="5435732"/>
              <a:chExt cx="2523543" cy="481582"/>
            </a:xfrm>
            <a:solidFill>
              <a:srgbClr val="715192"/>
            </a:solidFill>
          </p:grpSpPr>
          <p:sp>
            <p:nvSpPr>
              <p:cNvPr id="259" name="Oval 258">
                <a:extLst>
                  <a:ext uri="{FF2B5EF4-FFF2-40B4-BE49-F238E27FC236}">
                    <a16:creationId xmlns:a16="http://schemas.microsoft.com/office/drawing/2014/main" id="{3C3AD98A-CA08-6444-AC7D-CDD80B92B1A9}"/>
                  </a:ext>
                </a:extLst>
              </p:cNvPr>
              <p:cNvSpPr/>
              <p:nvPr/>
            </p:nvSpPr>
            <p:spPr>
              <a:xfrm>
                <a:off x="6361025" y="5435732"/>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0" name="Oval 259">
                <a:extLst>
                  <a:ext uri="{FF2B5EF4-FFF2-40B4-BE49-F238E27FC236}">
                    <a16:creationId xmlns:a16="http://schemas.microsoft.com/office/drawing/2014/main" id="{FF95D9B5-43C6-8240-805D-D1ECCCA1CDD9}"/>
                  </a:ext>
                </a:extLst>
              </p:cNvPr>
              <p:cNvSpPr/>
              <p:nvPr/>
            </p:nvSpPr>
            <p:spPr>
              <a:xfrm>
                <a:off x="6559217" y="5435732"/>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 name="Oval 260">
                <a:extLst>
                  <a:ext uri="{FF2B5EF4-FFF2-40B4-BE49-F238E27FC236}">
                    <a16:creationId xmlns:a16="http://schemas.microsoft.com/office/drawing/2014/main" id="{8030F694-34BD-864F-A83E-FFD90FF563FE}"/>
                  </a:ext>
                </a:extLst>
              </p:cNvPr>
              <p:cNvSpPr/>
              <p:nvPr/>
            </p:nvSpPr>
            <p:spPr>
              <a:xfrm>
                <a:off x="6559217" y="561251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2" name="Oval 261">
                <a:extLst>
                  <a:ext uri="{FF2B5EF4-FFF2-40B4-BE49-F238E27FC236}">
                    <a16:creationId xmlns:a16="http://schemas.microsoft.com/office/drawing/2014/main" id="{69EBABC5-AA86-FF47-97A7-A906A2D13427}"/>
                  </a:ext>
                </a:extLst>
              </p:cNvPr>
              <p:cNvSpPr/>
              <p:nvPr/>
            </p:nvSpPr>
            <p:spPr>
              <a:xfrm>
                <a:off x="6757409" y="5435732"/>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3" name="Oval 262">
                <a:extLst>
                  <a:ext uri="{FF2B5EF4-FFF2-40B4-BE49-F238E27FC236}">
                    <a16:creationId xmlns:a16="http://schemas.microsoft.com/office/drawing/2014/main" id="{52BDEE33-ECDE-3043-ABCB-9EFAE9901BCB}"/>
                  </a:ext>
                </a:extLst>
              </p:cNvPr>
              <p:cNvSpPr/>
              <p:nvPr/>
            </p:nvSpPr>
            <p:spPr>
              <a:xfrm>
                <a:off x="6757409" y="561251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4" name="Oval 263">
                <a:extLst>
                  <a:ext uri="{FF2B5EF4-FFF2-40B4-BE49-F238E27FC236}">
                    <a16:creationId xmlns:a16="http://schemas.microsoft.com/office/drawing/2014/main" id="{8BB8E7EB-6286-8743-AB1C-245D3B4F6E1E}"/>
                  </a:ext>
                </a:extLst>
              </p:cNvPr>
              <p:cNvSpPr/>
              <p:nvPr/>
            </p:nvSpPr>
            <p:spPr>
              <a:xfrm>
                <a:off x="6957970" y="5435732"/>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5" name="Oval 264">
                <a:extLst>
                  <a:ext uri="{FF2B5EF4-FFF2-40B4-BE49-F238E27FC236}">
                    <a16:creationId xmlns:a16="http://schemas.microsoft.com/office/drawing/2014/main" id="{ABCBD67F-CC86-0E43-B53D-7EB725C3980E}"/>
                  </a:ext>
                </a:extLst>
              </p:cNvPr>
              <p:cNvSpPr/>
              <p:nvPr/>
            </p:nvSpPr>
            <p:spPr>
              <a:xfrm>
                <a:off x="6957970" y="561251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6" name="Oval 265">
                <a:extLst>
                  <a:ext uri="{FF2B5EF4-FFF2-40B4-BE49-F238E27FC236}">
                    <a16:creationId xmlns:a16="http://schemas.microsoft.com/office/drawing/2014/main" id="{ECA2D90D-DA6B-CD49-B610-33061D0B3627}"/>
                  </a:ext>
                </a:extLst>
              </p:cNvPr>
              <p:cNvSpPr/>
              <p:nvPr/>
            </p:nvSpPr>
            <p:spPr>
              <a:xfrm>
                <a:off x="7156162" y="5435732"/>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7" name="Oval 266">
                <a:extLst>
                  <a:ext uri="{FF2B5EF4-FFF2-40B4-BE49-F238E27FC236}">
                    <a16:creationId xmlns:a16="http://schemas.microsoft.com/office/drawing/2014/main" id="{58C2DC9E-2CD5-BA46-8185-E1E334CB27B0}"/>
                  </a:ext>
                </a:extLst>
              </p:cNvPr>
              <p:cNvSpPr/>
              <p:nvPr/>
            </p:nvSpPr>
            <p:spPr>
              <a:xfrm>
                <a:off x="7156162" y="561251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8" name="Oval 267">
                <a:extLst>
                  <a:ext uri="{FF2B5EF4-FFF2-40B4-BE49-F238E27FC236}">
                    <a16:creationId xmlns:a16="http://schemas.microsoft.com/office/drawing/2014/main" id="{4001C521-F3C9-8940-84AE-54E95B7F4554}"/>
                  </a:ext>
                </a:extLst>
              </p:cNvPr>
              <p:cNvSpPr/>
              <p:nvPr/>
            </p:nvSpPr>
            <p:spPr>
              <a:xfrm>
                <a:off x="7363154" y="5435732"/>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Oval 268">
                <a:extLst>
                  <a:ext uri="{FF2B5EF4-FFF2-40B4-BE49-F238E27FC236}">
                    <a16:creationId xmlns:a16="http://schemas.microsoft.com/office/drawing/2014/main" id="{2E6B078F-7F31-2747-8EF0-D7298F968A59}"/>
                  </a:ext>
                </a:extLst>
              </p:cNvPr>
              <p:cNvSpPr/>
              <p:nvPr/>
            </p:nvSpPr>
            <p:spPr>
              <a:xfrm>
                <a:off x="7363154" y="561251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Oval 269">
                <a:extLst>
                  <a:ext uri="{FF2B5EF4-FFF2-40B4-BE49-F238E27FC236}">
                    <a16:creationId xmlns:a16="http://schemas.microsoft.com/office/drawing/2014/main" id="{40664153-572E-474B-93E9-A9EA8FE17859}"/>
                  </a:ext>
                </a:extLst>
              </p:cNvPr>
              <p:cNvSpPr/>
              <p:nvPr/>
            </p:nvSpPr>
            <p:spPr>
              <a:xfrm>
                <a:off x="7561346" y="5435732"/>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Oval 270">
                <a:extLst>
                  <a:ext uri="{FF2B5EF4-FFF2-40B4-BE49-F238E27FC236}">
                    <a16:creationId xmlns:a16="http://schemas.microsoft.com/office/drawing/2014/main" id="{3EB8E42B-387D-6F4C-993A-9E3B2BD70D7F}"/>
                  </a:ext>
                </a:extLst>
              </p:cNvPr>
              <p:cNvSpPr/>
              <p:nvPr/>
            </p:nvSpPr>
            <p:spPr>
              <a:xfrm>
                <a:off x="7561346" y="561251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Oval 271">
                <a:extLst>
                  <a:ext uri="{FF2B5EF4-FFF2-40B4-BE49-F238E27FC236}">
                    <a16:creationId xmlns:a16="http://schemas.microsoft.com/office/drawing/2014/main" id="{A1655931-849E-2840-AF25-105F86853317}"/>
                  </a:ext>
                </a:extLst>
              </p:cNvPr>
              <p:cNvSpPr/>
              <p:nvPr/>
            </p:nvSpPr>
            <p:spPr>
              <a:xfrm>
                <a:off x="7761907" y="5435732"/>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3" name="Oval 272">
                <a:extLst>
                  <a:ext uri="{FF2B5EF4-FFF2-40B4-BE49-F238E27FC236}">
                    <a16:creationId xmlns:a16="http://schemas.microsoft.com/office/drawing/2014/main" id="{8D064DE0-15D3-0642-9BB0-E4A6DCEB19B0}"/>
                  </a:ext>
                </a:extLst>
              </p:cNvPr>
              <p:cNvSpPr/>
              <p:nvPr/>
            </p:nvSpPr>
            <p:spPr>
              <a:xfrm>
                <a:off x="7761907" y="561251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4" name="Oval 273">
                <a:extLst>
                  <a:ext uri="{FF2B5EF4-FFF2-40B4-BE49-F238E27FC236}">
                    <a16:creationId xmlns:a16="http://schemas.microsoft.com/office/drawing/2014/main" id="{05927044-4914-0641-A8AE-C6B5BB5B3237}"/>
                  </a:ext>
                </a:extLst>
              </p:cNvPr>
              <p:cNvSpPr/>
              <p:nvPr/>
            </p:nvSpPr>
            <p:spPr>
              <a:xfrm>
                <a:off x="7960099" y="5435732"/>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Oval 274">
                <a:extLst>
                  <a:ext uri="{FF2B5EF4-FFF2-40B4-BE49-F238E27FC236}">
                    <a16:creationId xmlns:a16="http://schemas.microsoft.com/office/drawing/2014/main" id="{7768FA0D-BF39-8747-B536-0811E1F7D164}"/>
                  </a:ext>
                </a:extLst>
              </p:cNvPr>
              <p:cNvSpPr/>
              <p:nvPr/>
            </p:nvSpPr>
            <p:spPr>
              <a:xfrm>
                <a:off x="7960099" y="561251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Oval 275">
                <a:extLst>
                  <a:ext uri="{FF2B5EF4-FFF2-40B4-BE49-F238E27FC236}">
                    <a16:creationId xmlns:a16="http://schemas.microsoft.com/office/drawing/2014/main" id="{36CD80FD-F21F-6E48-A276-80A590225DF5}"/>
                  </a:ext>
                </a:extLst>
              </p:cNvPr>
              <p:cNvSpPr/>
              <p:nvPr/>
            </p:nvSpPr>
            <p:spPr>
              <a:xfrm>
                <a:off x="8159607" y="5435732"/>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7" name="Oval 276">
                <a:extLst>
                  <a:ext uri="{FF2B5EF4-FFF2-40B4-BE49-F238E27FC236}">
                    <a16:creationId xmlns:a16="http://schemas.microsoft.com/office/drawing/2014/main" id="{460A8AA4-EBB0-B349-BE9D-F3FCCD536AB3}"/>
                  </a:ext>
                </a:extLst>
              </p:cNvPr>
              <p:cNvSpPr/>
              <p:nvPr/>
            </p:nvSpPr>
            <p:spPr>
              <a:xfrm>
                <a:off x="8159607" y="561251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8" name="Oval 277">
                <a:extLst>
                  <a:ext uri="{FF2B5EF4-FFF2-40B4-BE49-F238E27FC236}">
                    <a16:creationId xmlns:a16="http://schemas.microsoft.com/office/drawing/2014/main" id="{39209403-B6BF-3E42-B99E-B09BF5B7398F}"/>
                  </a:ext>
                </a:extLst>
              </p:cNvPr>
              <p:cNvSpPr/>
              <p:nvPr/>
            </p:nvSpPr>
            <p:spPr>
              <a:xfrm>
                <a:off x="8357799" y="5435732"/>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Oval 278">
                <a:extLst>
                  <a:ext uri="{FF2B5EF4-FFF2-40B4-BE49-F238E27FC236}">
                    <a16:creationId xmlns:a16="http://schemas.microsoft.com/office/drawing/2014/main" id="{EDA201B9-6E71-BD4F-8C22-B27CC3B2755E}"/>
                  </a:ext>
                </a:extLst>
              </p:cNvPr>
              <p:cNvSpPr/>
              <p:nvPr/>
            </p:nvSpPr>
            <p:spPr>
              <a:xfrm>
                <a:off x="8357799" y="561251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0" name="Oval 279">
                <a:extLst>
                  <a:ext uri="{FF2B5EF4-FFF2-40B4-BE49-F238E27FC236}">
                    <a16:creationId xmlns:a16="http://schemas.microsoft.com/office/drawing/2014/main" id="{ED187BAE-0A3A-7843-8F07-A0981FFEA58B}"/>
                  </a:ext>
                </a:extLst>
              </p:cNvPr>
              <p:cNvSpPr/>
              <p:nvPr/>
            </p:nvSpPr>
            <p:spPr>
              <a:xfrm>
                <a:off x="8558360" y="5435732"/>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1" name="Oval 280">
                <a:extLst>
                  <a:ext uri="{FF2B5EF4-FFF2-40B4-BE49-F238E27FC236}">
                    <a16:creationId xmlns:a16="http://schemas.microsoft.com/office/drawing/2014/main" id="{69AFE454-D182-C74D-AE44-44E2A12940C5}"/>
                  </a:ext>
                </a:extLst>
              </p:cNvPr>
              <p:cNvSpPr/>
              <p:nvPr/>
            </p:nvSpPr>
            <p:spPr>
              <a:xfrm>
                <a:off x="8558360" y="561251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Oval 281">
                <a:extLst>
                  <a:ext uri="{FF2B5EF4-FFF2-40B4-BE49-F238E27FC236}">
                    <a16:creationId xmlns:a16="http://schemas.microsoft.com/office/drawing/2014/main" id="{FFE78322-4C04-CC4A-8D82-EEC310491B2E}"/>
                  </a:ext>
                </a:extLst>
              </p:cNvPr>
              <p:cNvSpPr/>
              <p:nvPr/>
            </p:nvSpPr>
            <p:spPr>
              <a:xfrm>
                <a:off x="8756552" y="5435732"/>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Oval 282">
                <a:extLst>
                  <a:ext uri="{FF2B5EF4-FFF2-40B4-BE49-F238E27FC236}">
                    <a16:creationId xmlns:a16="http://schemas.microsoft.com/office/drawing/2014/main" id="{7075BBFA-A9F6-F14C-B9D3-DE72C9360E10}"/>
                  </a:ext>
                </a:extLst>
              </p:cNvPr>
              <p:cNvSpPr/>
              <p:nvPr/>
            </p:nvSpPr>
            <p:spPr>
              <a:xfrm>
                <a:off x="8756552" y="561251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Oval 283">
                <a:extLst>
                  <a:ext uri="{FF2B5EF4-FFF2-40B4-BE49-F238E27FC236}">
                    <a16:creationId xmlns:a16="http://schemas.microsoft.com/office/drawing/2014/main" id="{65B29A7B-AA82-E844-A5EF-77558C0AF266}"/>
                  </a:ext>
                </a:extLst>
              </p:cNvPr>
              <p:cNvSpPr/>
              <p:nvPr/>
            </p:nvSpPr>
            <p:spPr>
              <a:xfrm>
                <a:off x="6361025" y="5612515"/>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Oval 284">
                <a:extLst>
                  <a:ext uri="{FF2B5EF4-FFF2-40B4-BE49-F238E27FC236}">
                    <a16:creationId xmlns:a16="http://schemas.microsoft.com/office/drawing/2014/main" id="{9F40D499-6BF2-FD40-BD24-64B857028259}"/>
                  </a:ext>
                </a:extLst>
              </p:cNvPr>
              <p:cNvSpPr/>
              <p:nvPr/>
            </p:nvSpPr>
            <p:spPr>
              <a:xfrm>
                <a:off x="6361025" y="5789298"/>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
              <a:extLst>
                <a:ext uri="{FF2B5EF4-FFF2-40B4-BE49-F238E27FC236}">
                  <a16:creationId xmlns:a16="http://schemas.microsoft.com/office/drawing/2014/main" id="{84B2B7D6-51CA-F442-AE4D-A19C188AC09B}"/>
                </a:ext>
              </a:extLst>
            </p:cNvPr>
            <p:cNvGrpSpPr/>
            <p:nvPr/>
          </p:nvGrpSpPr>
          <p:grpSpPr>
            <a:xfrm>
              <a:off x="900684" y="5524310"/>
              <a:ext cx="4552662" cy="691600"/>
              <a:chOff x="900684" y="5882219"/>
              <a:chExt cx="4552662" cy="691600"/>
            </a:xfrm>
          </p:grpSpPr>
          <p:sp>
            <p:nvSpPr>
              <p:cNvPr id="297" name="Oval 296">
                <a:extLst>
                  <a:ext uri="{FF2B5EF4-FFF2-40B4-BE49-F238E27FC236}">
                    <a16:creationId xmlns:a16="http://schemas.microsoft.com/office/drawing/2014/main" id="{0F5A1FEB-385D-F54B-8843-AF5D4659BDD8}"/>
                  </a:ext>
                </a:extLst>
              </p:cNvPr>
              <p:cNvSpPr/>
              <p:nvPr/>
            </p:nvSpPr>
            <p:spPr>
              <a:xfrm>
                <a:off x="900684" y="5982032"/>
                <a:ext cx="491974" cy="491974"/>
              </a:xfrm>
              <a:prstGeom prst="ellipse">
                <a:avLst/>
              </a:prstGeom>
              <a:solidFill>
                <a:srgbClr val="715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4</a:t>
                </a:r>
              </a:p>
            </p:txBody>
          </p:sp>
          <p:sp>
            <p:nvSpPr>
              <p:cNvPr id="298" name="TextBox 297">
                <a:extLst>
                  <a:ext uri="{FF2B5EF4-FFF2-40B4-BE49-F238E27FC236}">
                    <a16:creationId xmlns:a16="http://schemas.microsoft.com/office/drawing/2014/main" id="{75914EAB-8980-D640-B8C0-5B4BFB6FF00B}"/>
                  </a:ext>
                </a:extLst>
              </p:cNvPr>
              <p:cNvSpPr txBox="1"/>
              <p:nvPr/>
            </p:nvSpPr>
            <p:spPr>
              <a:xfrm>
                <a:off x="1649998" y="5882219"/>
                <a:ext cx="3803348" cy="691600"/>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CRITERIA 2: NARROW SCOPE</a:t>
                </a:r>
              </a:p>
              <a:p>
                <a:pPr>
                  <a:lnSpc>
                    <a:spcPts val="1640"/>
                  </a:lnSpc>
                </a:pPr>
                <a:r>
                  <a:rPr lang="en-US" sz="1200" dirty="0">
                    <a:latin typeface="Arial" panose="020B0604020202020204" pitchFamily="34" charset="0"/>
                    <a:cs typeface="Arial" panose="020B0604020202020204" pitchFamily="34" charset="0"/>
                  </a:rPr>
                  <a:t>4 AOLs were defined too broadly to support a specific index narrative, leaving 27 “qualifying” AOLs.</a:t>
                </a:r>
              </a:p>
            </p:txBody>
          </p:sp>
        </p:grpSp>
      </p:grpSp>
      <p:sp>
        <p:nvSpPr>
          <p:cNvPr id="5" name="Slide Number Placeholder 4">
            <a:extLst>
              <a:ext uri="{FF2B5EF4-FFF2-40B4-BE49-F238E27FC236}">
                <a16:creationId xmlns:a16="http://schemas.microsoft.com/office/drawing/2014/main" id="{52AF3BF8-0593-1449-8281-768F1D94D1A5}"/>
              </a:ext>
            </a:extLst>
          </p:cNvPr>
          <p:cNvSpPr>
            <a:spLocks noGrp="1"/>
          </p:cNvSpPr>
          <p:nvPr>
            <p:ph type="sldNum" sz="quarter" idx="12"/>
          </p:nvPr>
        </p:nvSpPr>
        <p:spPr/>
        <p:txBody>
          <a:bodyPr/>
          <a:lstStyle/>
          <a:p>
            <a:fld id="{476AAC42-F025-6F4A-812A-CAE76A37282A}" type="slidenum">
              <a:rPr lang="en-US" smtClean="0"/>
              <a:t>23</a:t>
            </a:fld>
            <a:endParaRPr lang="en-US"/>
          </a:p>
        </p:txBody>
      </p:sp>
    </p:spTree>
    <p:extLst>
      <p:ext uri="{BB962C8B-B14F-4D97-AF65-F5344CB8AC3E}">
        <p14:creationId xmlns:p14="http://schemas.microsoft.com/office/powerpoint/2010/main" val="2407147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0DE740B-46F1-F944-A4ED-571ADAE09E3A}"/>
              </a:ext>
            </a:extLst>
          </p:cNvPr>
          <p:cNvSpPr txBox="1"/>
          <p:nvPr/>
        </p:nvSpPr>
        <p:spPr>
          <a:xfrm>
            <a:off x="731520" y="1128654"/>
            <a:ext cx="10122408" cy="281231"/>
          </a:xfrm>
          <a:prstGeom prst="rect">
            <a:avLst/>
          </a:prstGeom>
          <a:noFill/>
        </p:spPr>
        <p:txBody>
          <a:bodyPr wrap="square" rtlCol="0">
            <a:spAutoFit/>
          </a:bodyPr>
          <a:lstStyle/>
          <a:p>
            <a:pPr>
              <a:lnSpc>
                <a:spcPts val="1640"/>
              </a:lnSpc>
            </a:pPr>
            <a:r>
              <a:rPr lang="en-US" sz="1200" dirty="0">
                <a:latin typeface="Arial" panose="020B0604020202020204" pitchFamily="34" charset="0"/>
                <a:cs typeface="Arial" panose="020B0604020202020204" pitchFamily="34" charset="0"/>
              </a:rPr>
              <a:t>Detailed Inclusion Filter Results (1/2)</a:t>
            </a:r>
          </a:p>
        </p:txBody>
      </p:sp>
      <p:sp>
        <p:nvSpPr>
          <p:cNvPr id="17" name="TextBox 16">
            <a:extLst>
              <a:ext uri="{FF2B5EF4-FFF2-40B4-BE49-F238E27FC236}">
                <a16:creationId xmlns:a16="http://schemas.microsoft.com/office/drawing/2014/main" id="{A39AFAB1-C73C-BE43-8A3F-32FCAED96207}"/>
              </a:ext>
            </a:extLst>
          </p:cNvPr>
          <p:cNvSpPr txBox="1"/>
          <p:nvPr/>
        </p:nvSpPr>
        <p:spPr>
          <a:xfrm>
            <a:off x="731520" y="482323"/>
            <a:ext cx="7324344" cy="646331"/>
          </a:xfrm>
          <a:prstGeom prst="rect">
            <a:avLst/>
          </a:prstGeom>
          <a:noFill/>
        </p:spPr>
        <p:txBody>
          <a:bodyPr wrap="square" rtlCol="0">
            <a:spAutoFit/>
          </a:bodyPr>
          <a:lstStyle/>
          <a:p>
            <a:r>
              <a:rPr lang="en-US" sz="3600" b="1" dirty="0">
                <a:latin typeface="Lucida Bright" panose="02040602050505020304" pitchFamily="18" charset="77"/>
              </a:rPr>
              <a:t>Filter AOL</a:t>
            </a:r>
          </a:p>
        </p:txBody>
      </p:sp>
      <p:graphicFrame>
        <p:nvGraphicFramePr>
          <p:cNvPr id="218" name="Table 217">
            <a:extLst>
              <a:ext uri="{FF2B5EF4-FFF2-40B4-BE49-F238E27FC236}">
                <a16:creationId xmlns:a16="http://schemas.microsoft.com/office/drawing/2014/main" id="{CFA010D1-98B4-1A4F-8FE8-AD9356BA71FC}"/>
              </a:ext>
            </a:extLst>
          </p:cNvPr>
          <p:cNvGraphicFramePr>
            <a:graphicFrameLocks noGrp="1"/>
          </p:cNvGraphicFramePr>
          <p:nvPr>
            <p:extLst>
              <p:ext uri="{D42A27DB-BD31-4B8C-83A1-F6EECF244321}">
                <p14:modId xmlns:p14="http://schemas.microsoft.com/office/powerpoint/2010/main" val="1786807321"/>
              </p:ext>
            </p:extLst>
          </p:nvPr>
        </p:nvGraphicFramePr>
        <p:xfrm>
          <a:off x="731521" y="1565329"/>
          <a:ext cx="10659734" cy="4876794"/>
        </p:xfrm>
        <a:graphic>
          <a:graphicData uri="http://schemas.openxmlformats.org/drawingml/2006/table">
            <a:tbl>
              <a:tblPr firstRow="1">
                <a:tableStyleId>{93296810-A885-4BE3-A3E7-6D5BEEA58F35}</a:tableStyleId>
              </a:tblPr>
              <a:tblGrid>
                <a:gridCol w="599780">
                  <a:extLst>
                    <a:ext uri="{9D8B030D-6E8A-4147-A177-3AD203B41FA5}">
                      <a16:colId xmlns:a16="http://schemas.microsoft.com/office/drawing/2014/main" val="20000"/>
                    </a:ext>
                  </a:extLst>
                </a:gridCol>
                <a:gridCol w="2512279">
                  <a:extLst>
                    <a:ext uri="{9D8B030D-6E8A-4147-A177-3AD203B41FA5}">
                      <a16:colId xmlns:a16="http://schemas.microsoft.com/office/drawing/2014/main" val="20001"/>
                    </a:ext>
                  </a:extLst>
                </a:gridCol>
                <a:gridCol w="2619213">
                  <a:extLst>
                    <a:ext uri="{9D8B030D-6E8A-4147-A177-3AD203B41FA5}">
                      <a16:colId xmlns:a16="http://schemas.microsoft.com/office/drawing/2014/main" val="20002"/>
                    </a:ext>
                  </a:extLst>
                </a:gridCol>
                <a:gridCol w="1759058">
                  <a:extLst>
                    <a:ext uri="{9D8B030D-6E8A-4147-A177-3AD203B41FA5}">
                      <a16:colId xmlns:a16="http://schemas.microsoft.com/office/drawing/2014/main" val="20003"/>
                    </a:ext>
                  </a:extLst>
                </a:gridCol>
                <a:gridCol w="1526583">
                  <a:extLst>
                    <a:ext uri="{9D8B030D-6E8A-4147-A177-3AD203B41FA5}">
                      <a16:colId xmlns:a16="http://schemas.microsoft.com/office/drawing/2014/main" val="20004"/>
                    </a:ext>
                  </a:extLst>
                </a:gridCol>
                <a:gridCol w="1642821">
                  <a:extLst>
                    <a:ext uri="{9D8B030D-6E8A-4147-A177-3AD203B41FA5}">
                      <a16:colId xmlns:a16="http://schemas.microsoft.com/office/drawing/2014/main" val="20005"/>
                    </a:ext>
                  </a:extLst>
                </a:gridCol>
              </a:tblGrid>
              <a:tr h="337344">
                <a:tc>
                  <a:txBody>
                    <a:bodyPr/>
                    <a:lstStyle/>
                    <a:p>
                      <a:pPr marL="0" marR="0" algn="ctr" defTabSz="914400" rtl="0" eaLnBrk="1" fontAlgn="ctr" latinLnBrk="0" hangingPunct="1">
                        <a:lnSpc>
                          <a:spcPct val="87000"/>
                        </a:lnSpc>
                        <a:spcBef>
                          <a:spcPts val="0"/>
                        </a:spcBef>
                        <a:spcAft>
                          <a:spcPts val="0"/>
                        </a:spcAft>
                      </a:pPr>
                      <a:r>
                        <a:rPr lang="en-US" sz="1000" kern="1200" dirty="0">
                          <a:effectLst/>
                          <a:latin typeface="Arial" panose="020B0604020202020204" pitchFamily="34" charset="0"/>
                          <a:cs typeface="Arial" panose="020B0604020202020204" pitchFamily="34" charset="0"/>
                        </a:rPr>
                        <a:t>ID</a:t>
                      </a:r>
                      <a:endParaRPr lang="en-US" sz="1000" b="1" i="0" kern="1200" dirty="0">
                        <a:solidFill>
                          <a:schemeClr val="lt1"/>
                        </a:solidFill>
                        <a:effectLst/>
                        <a:latin typeface="Arial" panose="020B0604020202020204" pitchFamily="34" charset="0"/>
                        <a:ea typeface="Calibri" charset="0"/>
                        <a:cs typeface="Arial" panose="020B0604020202020204" pitchFamily="34" charset="0"/>
                      </a:endParaRPr>
                    </a:p>
                  </a:txBody>
                  <a:tcPr marL="8788" marR="8788" marT="8788" marB="0" anchor="ctr">
                    <a:solidFill>
                      <a:srgbClr val="3E2B56"/>
                    </a:solidFill>
                  </a:tcPr>
                </a:tc>
                <a:tc>
                  <a:txBody>
                    <a:bodyPr/>
                    <a:lstStyle/>
                    <a:p>
                      <a:pPr marL="0" marR="0" algn="ctr" defTabSz="914400" rtl="0" eaLnBrk="1" fontAlgn="ctr" latinLnBrk="0" hangingPunct="1">
                        <a:lnSpc>
                          <a:spcPct val="87000"/>
                        </a:lnSpc>
                        <a:spcBef>
                          <a:spcPts val="0"/>
                        </a:spcBef>
                        <a:spcAft>
                          <a:spcPts val="0"/>
                        </a:spcAft>
                      </a:pPr>
                      <a:r>
                        <a:rPr lang="en-US" sz="1000" kern="1200" dirty="0">
                          <a:effectLst/>
                          <a:latin typeface="Arial" panose="020B0604020202020204" pitchFamily="34" charset="0"/>
                          <a:cs typeface="Arial" panose="020B0604020202020204" pitchFamily="34" charset="0"/>
                        </a:rPr>
                        <a:t>LEGALSHIELD AREA OF LAW</a:t>
                      </a:r>
                      <a:endParaRPr lang="en-US" sz="1000" b="1" i="0" kern="1200" dirty="0">
                        <a:solidFill>
                          <a:schemeClr val="lt1"/>
                        </a:solidFill>
                        <a:effectLst/>
                        <a:latin typeface="Arial" panose="020B0604020202020204" pitchFamily="34" charset="0"/>
                        <a:ea typeface="Calibri" charset="0"/>
                        <a:cs typeface="Arial" panose="020B0604020202020204" pitchFamily="34" charset="0"/>
                      </a:endParaRPr>
                    </a:p>
                  </a:txBody>
                  <a:tcPr marL="8788" marR="8788" marT="8788" marB="0" anchor="ctr">
                    <a:solidFill>
                      <a:srgbClr val="3E2B56"/>
                    </a:solidFill>
                  </a:tcPr>
                </a:tc>
                <a:tc>
                  <a:txBody>
                    <a:bodyPr/>
                    <a:lstStyle/>
                    <a:p>
                      <a:pPr marL="0" marR="0" algn="ctr" defTabSz="914400" rtl="0" eaLnBrk="1" fontAlgn="ctr" latinLnBrk="0" hangingPunct="1">
                        <a:lnSpc>
                          <a:spcPct val="87000"/>
                        </a:lnSpc>
                        <a:spcBef>
                          <a:spcPts val="0"/>
                        </a:spcBef>
                        <a:spcAft>
                          <a:spcPts val="0"/>
                        </a:spcAft>
                      </a:pPr>
                      <a:r>
                        <a:rPr lang="en-US" sz="1000" kern="1200" dirty="0">
                          <a:effectLst/>
                          <a:latin typeface="Arial" panose="020B0604020202020204" pitchFamily="34" charset="0"/>
                          <a:cs typeface="Arial" panose="020B0604020202020204" pitchFamily="34" charset="0"/>
                        </a:rPr>
                        <a:t>ASSOCIATED WITH +/- LIFE EVENT</a:t>
                      </a:r>
                      <a:endParaRPr lang="en-US" sz="1000" b="1" i="0" kern="1200" dirty="0">
                        <a:solidFill>
                          <a:schemeClr val="lt1"/>
                        </a:solidFill>
                        <a:effectLst/>
                        <a:latin typeface="Arial" panose="020B0604020202020204" pitchFamily="34" charset="0"/>
                        <a:ea typeface="Calibri" charset="0"/>
                        <a:cs typeface="Arial" panose="020B0604020202020204" pitchFamily="34" charset="0"/>
                      </a:endParaRPr>
                    </a:p>
                  </a:txBody>
                  <a:tcPr marL="0" marR="0" marT="0" marB="0" anchor="ctr">
                    <a:solidFill>
                      <a:srgbClr val="3E2B56"/>
                    </a:solidFill>
                  </a:tcPr>
                </a:tc>
                <a:tc>
                  <a:txBody>
                    <a:bodyPr/>
                    <a:lstStyle/>
                    <a:p>
                      <a:pPr marL="0" marR="0" algn="ctr" defTabSz="914400" rtl="0" eaLnBrk="1" fontAlgn="ctr" latinLnBrk="0" hangingPunct="1">
                        <a:lnSpc>
                          <a:spcPct val="87000"/>
                        </a:lnSpc>
                        <a:spcBef>
                          <a:spcPts val="0"/>
                        </a:spcBef>
                        <a:spcAft>
                          <a:spcPts val="0"/>
                        </a:spcAft>
                      </a:pPr>
                      <a:r>
                        <a:rPr lang="en-US" sz="1000" kern="1200" dirty="0">
                          <a:effectLst/>
                          <a:latin typeface="Arial" panose="020B0604020202020204" pitchFamily="34" charset="0"/>
                          <a:cs typeface="Arial" panose="020B0604020202020204" pitchFamily="34" charset="0"/>
                        </a:rPr>
                        <a:t>HISTORICAL DATA</a:t>
                      </a:r>
                      <a:endParaRPr lang="en-US" sz="1000" b="1" i="0" kern="1200" dirty="0">
                        <a:solidFill>
                          <a:schemeClr val="lt1"/>
                        </a:solidFill>
                        <a:effectLst/>
                        <a:latin typeface="Arial" panose="020B0604020202020204" pitchFamily="34" charset="0"/>
                        <a:ea typeface="Calibri" charset="0"/>
                        <a:cs typeface="Arial" panose="020B0604020202020204" pitchFamily="34" charset="0"/>
                      </a:endParaRPr>
                    </a:p>
                  </a:txBody>
                  <a:tcPr marL="0" marR="0" marT="0" marB="0" anchor="ctr">
                    <a:solidFill>
                      <a:srgbClr val="3E2B56"/>
                    </a:solidFill>
                  </a:tcPr>
                </a:tc>
                <a:tc>
                  <a:txBody>
                    <a:bodyPr/>
                    <a:lstStyle/>
                    <a:p>
                      <a:pPr marL="0" marR="0" algn="ctr" defTabSz="914400" rtl="0" eaLnBrk="1" fontAlgn="ctr" latinLnBrk="0" hangingPunct="1">
                        <a:lnSpc>
                          <a:spcPct val="87000"/>
                        </a:lnSpc>
                        <a:spcBef>
                          <a:spcPts val="0"/>
                        </a:spcBef>
                        <a:spcAft>
                          <a:spcPts val="0"/>
                        </a:spcAft>
                      </a:pPr>
                      <a:r>
                        <a:rPr lang="en-US" sz="1000" kern="1200" dirty="0">
                          <a:effectLst/>
                          <a:latin typeface="Arial" panose="020B0604020202020204" pitchFamily="34" charset="0"/>
                          <a:cs typeface="Arial" panose="020B0604020202020204" pitchFamily="34" charset="0"/>
                        </a:rPr>
                        <a:t>NARROW SCOPE</a:t>
                      </a:r>
                      <a:endParaRPr lang="en-US" sz="1000" b="1" i="0" kern="1200" dirty="0">
                        <a:solidFill>
                          <a:schemeClr val="lt1"/>
                        </a:solidFill>
                        <a:effectLst/>
                        <a:latin typeface="Arial" panose="020B0604020202020204" pitchFamily="34" charset="0"/>
                        <a:ea typeface="Calibri" charset="0"/>
                        <a:cs typeface="Arial" panose="020B0604020202020204" pitchFamily="34" charset="0"/>
                      </a:endParaRPr>
                    </a:p>
                  </a:txBody>
                  <a:tcPr marL="0" marR="0" marT="0" marB="0" anchor="ctr">
                    <a:solidFill>
                      <a:srgbClr val="3E2B56"/>
                    </a:solidFill>
                  </a:tcPr>
                </a:tc>
                <a:tc>
                  <a:txBody>
                    <a:bodyPr/>
                    <a:lstStyle/>
                    <a:p>
                      <a:pPr marL="0" marR="0" algn="ctr" defTabSz="914400" rtl="0" eaLnBrk="1" fontAlgn="ctr" latinLnBrk="0" hangingPunct="1">
                        <a:lnSpc>
                          <a:spcPct val="87000"/>
                        </a:lnSpc>
                        <a:spcBef>
                          <a:spcPts val="0"/>
                        </a:spcBef>
                        <a:spcAft>
                          <a:spcPts val="0"/>
                        </a:spcAft>
                      </a:pPr>
                      <a:r>
                        <a:rPr lang="en-US" sz="1000" kern="1200" dirty="0">
                          <a:effectLst/>
                          <a:latin typeface="Arial" panose="020B0604020202020204" pitchFamily="34" charset="0"/>
                          <a:cs typeface="Arial" panose="020B0604020202020204" pitchFamily="34" charset="0"/>
                        </a:rPr>
                        <a:t>INCLUDE IN DATASET</a:t>
                      </a:r>
                      <a:endParaRPr lang="en-US" sz="1000" b="1" i="0" kern="1200" dirty="0">
                        <a:solidFill>
                          <a:schemeClr val="lt1"/>
                        </a:solidFill>
                        <a:effectLst/>
                        <a:latin typeface="Arial" panose="020B0604020202020204" pitchFamily="34" charset="0"/>
                        <a:ea typeface="Calibri" charset="0"/>
                        <a:cs typeface="Arial" panose="020B0604020202020204" pitchFamily="34" charset="0"/>
                      </a:endParaRPr>
                    </a:p>
                  </a:txBody>
                  <a:tcPr marL="8788" marR="8788" marT="8788" marB="0" anchor="ctr">
                    <a:solidFill>
                      <a:srgbClr val="3E2B56"/>
                    </a:solidFill>
                  </a:tcPr>
                </a:tc>
                <a:extLst>
                  <a:ext uri="{0D108BD9-81ED-4DB2-BD59-A6C34878D82A}">
                    <a16:rowId xmlns:a16="http://schemas.microsoft.com/office/drawing/2014/main" val="10000"/>
                  </a:ext>
                </a:extLst>
              </a:tr>
              <a:tr h="181578">
                <a:tc>
                  <a:txBody>
                    <a:bodyPr/>
                    <a:lstStyle/>
                    <a:p>
                      <a:pPr algn="ctr" fontAlgn="ctr"/>
                      <a:r>
                        <a:rPr lang="en-US" sz="1000" kern="1200" dirty="0">
                          <a:effectLst/>
                          <a:latin typeface="Arial" panose="020B0604020202020204" pitchFamily="34" charset="0"/>
                          <a:cs typeface="Arial" panose="020B0604020202020204" pitchFamily="34" charset="0"/>
                        </a:rPr>
                        <a:t>1</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05459" marR="8788" marT="8788" marB="0" anchor="ctr">
                    <a:solidFill>
                      <a:schemeClr val="bg1">
                        <a:lumMod val="95000"/>
                        <a:alpha val="50000"/>
                      </a:schemeClr>
                    </a:solidFill>
                  </a:tcPr>
                </a:tc>
                <a:tc>
                  <a:txBody>
                    <a:bodyPr/>
                    <a:lstStyle/>
                    <a:p>
                      <a:pPr marL="0" algn="l" defTabSz="914400" rtl="0" eaLnBrk="1" fontAlgn="ctr" latinLnBrk="0" hangingPunct="1"/>
                      <a:r>
                        <a:rPr lang="en-US" sz="1000" kern="1200" dirty="0">
                          <a:effectLst/>
                          <a:latin typeface="Arial" panose="020B0604020202020204" pitchFamily="34" charset="0"/>
                          <a:cs typeface="Arial" panose="020B0604020202020204" pitchFamily="34" charset="0"/>
                        </a:rPr>
                        <a:t>Administrative Law</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1430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rPr>
                        <a:t>Ambiguous</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01"/>
                  </a:ext>
                </a:extLst>
              </a:tr>
              <a:tr h="181578">
                <a:tc>
                  <a:txBody>
                    <a:bodyPr/>
                    <a:lstStyle/>
                    <a:p>
                      <a:pPr algn="ctr" fontAlgn="ctr"/>
                      <a:r>
                        <a:rPr lang="en-US" sz="1000" kern="1200" dirty="0">
                          <a:effectLst/>
                          <a:latin typeface="Arial" panose="020B0604020202020204" pitchFamily="34" charset="0"/>
                          <a:cs typeface="Arial" panose="020B0604020202020204" pitchFamily="34" charset="0"/>
                        </a:rPr>
                        <a:t>2</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05459" marR="8788" marT="8788" marB="0" anchor="ctr">
                    <a:solidFill>
                      <a:schemeClr val="bg1">
                        <a:lumMod val="95000"/>
                        <a:alpha val="50000"/>
                      </a:schemeClr>
                    </a:solidFill>
                  </a:tcPr>
                </a:tc>
                <a:tc>
                  <a:txBody>
                    <a:bodyPr/>
                    <a:lstStyle/>
                    <a:p>
                      <a:pPr marL="0" algn="l" defTabSz="914400" rtl="0" eaLnBrk="1" fontAlgn="ctr" latinLnBrk="0" hangingPunct="1"/>
                      <a:r>
                        <a:rPr lang="en-US" sz="1000" kern="1200" dirty="0">
                          <a:effectLst/>
                          <a:latin typeface="Arial" panose="020B0604020202020204" pitchFamily="34" charset="0"/>
                          <a:cs typeface="Arial" panose="020B0604020202020204" pitchFamily="34" charset="0"/>
                        </a:rPr>
                        <a:t>Automobile Accident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1430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02"/>
                  </a:ext>
                </a:extLst>
              </a:tr>
              <a:tr h="181578">
                <a:tc>
                  <a:txBody>
                    <a:bodyPr/>
                    <a:lstStyle/>
                    <a:p>
                      <a:pPr algn="ctr" fontAlgn="ctr"/>
                      <a:r>
                        <a:rPr lang="en-US" sz="1000" kern="1200" dirty="0">
                          <a:effectLst/>
                          <a:latin typeface="Arial" panose="020B0604020202020204" pitchFamily="34" charset="0"/>
                          <a:cs typeface="Arial" panose="020B0604020202020204" pitchFamily="34" charset="0"/>
                        </a:rPr>
                        <a:t>3</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05459" marR="8788" marT="8788" marB="0" anchor="ctr">
                    <a:solidFill>
                      <a:schemeClr val="bg1">
                        <a:lumMod val="95000"/>
                        <a:alpha val="50000"/>
                      </a:schemeClr>
                    </a:solidFill>
                  </a:tcPr>
                </a:tc>
                <a:tc>
                  <a:txBody>
                    <a:bodyPr/>
                    <a:lstStyle/>
                    <a:p>
                      <a:pPr marL="0" algn="l" defTabSz="914400" rtl="0" eaLnBrk="1" fontAlgn="ctr" latinLnBrk="0" hangingPunct="1"/>
                      <a:r>
                        <a:rPr lang="en-US" sz="1000" kern="1200" dirty="0">
                          <a:effectLst/>
                          <a:latin typeface="Arial" panose="020B0604020202020204" pitchFamily="34" charset="0"/>
                          <a:cs typeface="Arial" panose="020B0604020202020204" pitchFamily="34" charset="0"/>
                        </a:rPr>
                        <a:t>Banking</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1430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rPr>
                        <a:t>Ambiguous</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03"/>
                  </a:ext>
                </a:extLst>
              </a:tr>
              <a:tr h="181578">
                <a:tc>
                  <a:txBody>
                    <a:bodyPr/>
                    <a:lstStyle/>
                    <a:p>
                      <a:pPr algn="ctr" fontAlgn="ctr"/>
                      <a:r>
                        <a:rPr lang="en-US" sz="1000" kern="1200" dirty="0">
                          <a:effectLst/>
                          <a:latin typeface="Arial" panose="020B0604020202020204" pitchFamily="34" charset="0"/>
                          <a:cs typeface="Arial" panose="020B0604020202020204" pitchFamily="34" charset="0"/>
                        </a:rPr>
                        <a:t>4</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05459" marR="8788" marT="8788" marB="0" anchor="ctr">
                    <a:solidFill>
                      <a:schemeClr val="bg1">
                        <a:lumMod val="95000"/>
                        <a:alpha val="50000"/>
                      </a:schemeClr>
                    </a:solidFill>
                  </a:tcPr>
                </a:tc>
                <a:tc>
                  <a:txBody>
                    <a:bodyPr/>
                    <a:lstStyle/>
                    <a:p>
                      <a:pPr marL="0" algn="l" defTabSz="914400" rtl="0" eaLnBrk="1" fontAlgn="ctr" latinLnBrk="0" hangingPunct="1"/>
                      <a:r>
                        <a:rPr lang="en-US" sz="1000" kern="1200" dirty="0">
                          <a:effectLst/>
                          <a:latin typeface="Arial" panose="020B0604020202020204" pitchFamily="34" charset="0"/>
                          <a:cs typeface="Arial" panose="020B0604020202020204" pitchFamily="34" charset="0"/>
                        </a:rPr>
                        <a:t>Bankruptcy</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1430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04"/>
                  </a:ext>
                </a:extLst>
              </a:tr>
              <a:tr h="181578">
                <a:tc>
                  <a:txBody>
                    <a:bodyPr/>
                    <a:lstStyle/>
                    <a:p>
                      <a:pPr algn="ctr" fontAlgn="ctr"/>
                      <a:r>
                        <a:rPr lang="en-US" sz="1000" kern="1200" dirty="0">
                          <a:effectLst/>
                          <a:latin typeface="Arial" panose="020B0604020202020204" pitchFamily="34" charset="0"/>
                          <a:cs typeface="Arial" panose="020B0604020202020204" pitchFamily="34" charset="0"/>
                        </a:rPr>
                        <a:t>5</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05459" marR="8788" marT="8788" marB="0" anchor="ctr">
                    <a:solidFill>
                      <a:schemeClr val="bg1">
                        <a:lumMod val="95000"/>
                        <a:alpha val="50000"/>
                      </a:schemeClr>
                    </a:solidFill>
                  </a:tcPr>
                </a:tc>
                <a:tc>
                  <a:txBody>
                    <a:bodyPr/>
                    <a:lstStyle/>
                    <a:p>
                      <a:pPr marL="0" algn="l" defTabSz="914400" rtl="0" eaLnBrk="1" fontAlgn="ctr" latinLnBrk="0" hangingPunct="1"/>
                      <a:r>
                        <a:rPr lang="en-US" sz="1000" kern="1200" dirty="0">
                          <a:effectLst/>
                          <a:latin typeface="Arial" panose="020B0604020202020204" pitchFamily="34" charset="0"/>
                          <a:cs typeface="Arial" panose="020B0604020202020204" pitchFamily="34" charset="0"/>
                        </a:rPr>
                        <a:t>Business License, Fees, etc.</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1430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rPr>
                        <a:t>Ambiguous</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05"/>
                  </a:ext>
                </a:extLst>
              </a:tr>
              <a:tr h="181578">
                <a:tc>
                  <a:txBody>
                    <a:bodyPr/>
                    <a:lstStyle/>
                    <a:p>
                      <a:pPr algn="ctr" fontAlgn="ctr"/>
                      <a:r>
                        <a:rPr lang="en-US" sz="1000" kern="1200" dirty="0">
                          <a:effectLst/>
                          <a:latin typeface="Arial" panose="020B0604020202020204" pitchFamily="34" charset="0"/>
                          <a:cs typeface="Arial" panose="020B0604020202020204" pitchFamily="34" charset="0"/>
                        </a:rPr>
                        <a:t>6</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05459" marR="8788" marT="8788" marB="0" anchor="ctr">
                    <a:solidFill>
                      <a:schemeClr val="bg1">
                        <a:lumMod val="95000"/>
                        <a:alpha val="50000"/>
                      </a:schemeClr>
                    </a:solidFill>
                  </a:tcPr>
                </a:tc>
                <a:tc>
                  <a:txBody>
                    <a:bodyPr/>
                    <a:lstStyle/>
                    <a:p>
                      <a:pPr marL="0" algn="l" defTabSz="914400" rtl="0" eaLnBrk="1" fontAlgn="ctr" latinLnBrk="0" hangingPunct="1"/>
                      <a:r>
                        <a:rPr lang="en-US" sz="1000" kern="1200" dirty="0">
                          <a:effectLst/>
                          <a:latin typeface="Arial" panose="020B0604020202020204" pitchFamily="34" charset="0"/>
                          <a:cs typeface="Arial" panose="020B0604020202020204" pitchFamily="34" charset="0"/>
                        </a:rPr>
                        <a:t>Civil Litigation</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1430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06"/>
                  </a:ext>
                </a:extLst>
              </a:tr>
              <a:tr h="181578">
                <a:tc>
                  <a:txBody>
                    <a:bodyPr/>
                    <a:lstStyle/>
                    <a:p>
                      <a:pPr algn="ctr" fontAlgn="ctr"/>
                      <a:r>
                        <a:rPr lang="en-US" sz="1000" kern="1200" dirty="0">
                          <a:effectLst/>
                          <a:latin typeface="Arial" panose="020B0604020202020204" pitchFamily="34" charset="0"/>
                          <a:cs typeface="Arial" panose="020B0604020202020204" pitchFamily="34" charset="0"/>
                        </a:rPr>
                        <a:t>7</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05459" marR="8788" marT="8788" marB="0" anchor="ctr">
                    <a:solidFill>
                      <a:schemeClr val="bg1">
                        <a:lumMod val="95000"/>
                        <a:alpha val="50000"/>
                      </a:schemeClr>
                    </a:solidFill>
                  </a:tcPr>
                </a:tc>
                <a:tc>
                  <a:txBody>
                    <a:bodyPr/>
                    <a:lstStyle/>
                    <a:p>
                      <a:pPr marL="0" algn="l" defTabSz="914400" rtl="0" eaLnBrk="1" fontAlgn="ctr" latinLnBrk="0" hangingPunct="1"/>
                      <a:r>
                        <a:rPr lang="en-US" sz="1000" kern="1200" dirty="0">
                          <a:effectLst/>
                          <a:latin typeface="Arial" panose="020B0604020202020204" pitchFamily="34" charset="0"/>
                          <a:cs typeface="Arial" panose="020B0604020202020204" pitchFamily="34" charset="0"/>
                        </a:rPr>
                        <a:t>Collection</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1430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07"/>
                  </a:ext>
                </a:extLst>
              </a:tr>
              <a:tr h="181578">
                <a:tc>
                  <a:txBody>
                    <a:bodyPr/>
                    <a:lstStyle/>
                    <a:p>
                      <a:pPr algn="ctr" fontAlgn="ctr"/>
                      <a:r>
                        <a:rPr lang="en-US" sz="1000" kern="1200" dirty="0">
                          <a:effectLst/>
                          <a:latin typeface="Arial" panose="020B0604020202020204" pitchFamily="34" charset="0"/>
                          <a:cs typeface="Arial" panose="020B0604020202020204" pitchFamily="34" charset="0"/>
                        </a:rPr>
                        <a:t>8</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05459" marR="8788" marT="8788" marB="0" anchor="ctr">
                    <a:solidFill>
                      <a:schemeClr val="bg1">
                        <a:lumMod val="95000"/>
                        <a:alpha val="50000"/>
                      </a:schemeClr>
                    </a:solidFill>
                  </a:tcPr>
                </a:tc>
                <a:tc>
                  <a:txBody>
                    <a:bodyPr/>
                    <a:lstStyle/>
                    <a:p>
                      <a:pPr marL="0" algn="l" defTabSz="914400" rtl="0" eaLnBrk="1" fontAlgn="ctr" latinLnBrk="0" hangingPunct="1"/>
                      <a:r>
                        <a:rPr lang="en-US" sz="1000" kern="1200" dirty="0">
                          <a:effectLst/>
                          <a:latin typeface="Arial" panose="020B0604020202020204" pitchFamily="34" charset="0"/>
                          <a:cs typeface="Arial" panose="020B0604020202020204" pitchFamily="34" charset="0"/>
                        </a:rPr>
                        <a:t>Consumer/Finance</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1430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rPr>
                        <a:t>Ambiguous</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08"/>
                  </a:ext>
                </a:extLst>
              </a:tr>
              <a:tr h="181578">
                <a:tc>
                  <a:txBody>
                    <a:bodyPr/>
                    <a:lstStyle/>
                    <a:p>
                      <a:pPr algn="ctr" fontAlgn="ctr"/>
                      <a:r>
                        <a:rPr lang="en-US" sz="1000" kern="1200" dirty="0">
                          <a:effectLst/>
                          <a:latin typeface="Arial" panose="020B0604020202020204" pitchFamily="34" charset="0"/>
                          <a:cs typeface="Arial" panose="020B0604020202020204" pitchFamily="34" charset="0"/>
                        </a:rPr>
                        <a:t>9</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05459" marR="8788" marT="8788" marB="0" anchor="ctr">
                    <a:solidFill>
                      <a:schemeClr val="bg1">
                        <a:lumMod val="95000"/>
                        <a:alpha val="50000"/>
                      </a:schemeClr>
                    </a:solidFill>
                  </a:tcPr>
                </a:tc>
                <a:tc>
                  <a:txBody>
                    <a:bodyPr/>
                    <a:lstStyle/>
                    <a:p>
                      <a:pPr marL="0" algn="l" defTabSz="914400" rtl="0" eaLnBrk="1" fontAlgn="ctr" latinLnBrk="0" hangingPunct="1"/>
                      <a:r>
                        <a:rPr lang="en-US" sz="1000" kern="1200" dirty="0">
                          <a:effectLst/>
                          <a:latin typeface="Arial" panose="020B0604020202020204" pitchFamily="34" charset="0"/>
                          <a:cs typeface="Arial" panose="020B0604020202020204" pitchFamily="34" charset="0"/>
                        </a:rPr>
                        <a:t>Contract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1430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rPr>
                        <a:t>Ambiguous</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09"/>
                  </a:ext>
                </a:extLst>
              </a:tr>
              <a:tr h="181578">
                <a:tc>
                  <a:txBody>
                    <a:bodyPr/>
                    <a:lstStyle/>
                    <a:p>
                      <a:pPr algn="ctr" fontAlgn="ctr"/>
                      <a:r>
                        <a:rPr lang="en-US" sz="1000" kern="1200" dirty="0">
                          <a:effectLst/>
                          <a:latin typeface="Arial" panose="020B0604020202020204" pitchFamily="34" charset="0"/>
                          <a:cs typeface="Arial" panose="020B0604020202020204" pitchFamily="34" charset="0"/>
                        </a:rPr>
                        <a:t>10</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05459" marR="8788" marT="8788" marB="0" anchor="ctr">
                    <a:solidFill>
                      <a:schemeClr val="bg1">
                        <a:lumMod val="95000"/>
                        <a:alpha val="50000"/>
                      </a:schemeClr>
                    </a:solidFill>
                  </a:tcPr>
                </a:tc>
                <a:tc>
                  <a:txBody>
                    <a:bodyPr/>
                    <a:lstStyle/>
                    <a:p>
                      <a:pPr marL="0" algn="l" defTabSz="914400" rtl="0" eaLnBrk="1" fontAlgn="ctr" latinLnBrk="0" hangingPunct="1"/>
                      <a:r>
                        <a:rPr lang="en-US" sz="1000" kern="1200" dirty="0">
                          <a:effectLst/>
                          <a:latin typeface="Arial" panose="020B0604020202020204" pitchFamily="34" charset="0"/>
                          <a:cs typeface="Arial" panose="020B0604020202020204" pitchFamily="34" charset="0"/>
                        </a:rPr>
                        <a:t>Corporate</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1430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10"/>
                  </a:ext>
                </a:extLst>
              </a:tr>
              <a:tr h="181578">
                <a:tc>
                  <a:txBody>
                    <a:bodyPr/>
                    <a:lstStyle/>
                    <a:p>
                      <a:pPr algn="ctr" fontAlgn="ctr"/>
                      <a:r>
                        <a:rPr lang="en-US" sz="1000" kern="1200" dirty="0">
                          <a:effectLst/>
                          <a:latin typeface="Arial" panose="020B0604020202020204" pitchFamily="34" charset="0"/>
                          <a:cs typeface="Arial" panose="020B0604020202020204" pitchFamily="34" charset="0"/>
                        </a:rPr>
                        <a:t>11</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05459" marR="8788" marT="8788" marB="0" anchor="ctr">
                    <a:solidFill>
                      <a:schemeClr val="bg1">
                        <a:lumMod val="95000"/>
                        <a:alpha val="50000"/>
                      </a:schemeClr>
                    </a:solidFill>
                  </a:tcPr>
                </a:tc>
                <a:tc>
                  <a:txBody>
                    <a:bodyPr/>
                    <a:lstStyle/>
                    <a:p>
                      <a:pPr marL="0" algn="l" defTabSz="914400" rtl="0" eaLnBrk="1" fontAlgn="ctr" latinLnBrk="0" hangingPunct="1"/>
                      <a:r>
                        <a:rPr lang="en-US" sz="1000" kern="1200" dirty="0">
                          <a:effectLst/>
                          <a:latin typeface="Arial" panose="020B0604020202020204" pitchFamily="34" charset="0"/>
                          <a:cs typeface="Arial" panose="020B0604020202020204" pitchFamily="34" charset="0"/>
                        </a:rPr>
                        <a:t>Criminal</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1430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11"/>
                  </a:ext>
                </a:extLst>
              </a:tr>
              <a:tr h="181578">
                <a:tc>
                  <a:txBody>
                    <a:bodyPr/>
                    <a:lstStyle/>
                    <a:p>
                      <a:pPr algn="ctr" fontAlgn="ctr"/>
                      <a:r>
                        <a:rPr lang="en-US" sz="1000" kern="1200" dirty="0">
                          <a:effectLst/>
                          <a:latin typeface="Arial" panose="020B0604020202020204" pitchFamily="34" charset="0"/>
                          <a:cs typeface="Arial" panose="020B0604020202020204" pitchFamily="34" charset="0"/>
                        </a:rPr>
                        <a:t>12</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05459" marR="8788" marT="8788" marB="0" anchor="ctr">
                    <a:solidFill>
                      <a:schemeClr val="bg1">
                        <a:lumMod val="95000"/>
                        <a:alpha val="50000"/>
                      </a:schemeClr>
                    </a:solidFill>
                  </a:tcPr>
                </a:tc>
                <a:tc>
                  <a:txBody>
                    <a:bodyPr/>
                    <a:lstStyle/>
                    <a:p>
                      <a:pPr marL="0" algn="l" defTabSz="914400" rtl="0" eaLnBrk="1" fontAlgn="ctr" latinLnBrk="0" hangingPunct="1"/>
                      <a:r>
                        <a:rPr lang="en-US" sz="1000" kern="1200" dirty="0">
                          <a:effectLst/>
                          <a:latin typeface="Arial" panose="020B0604020202020204" pitchFamily="34" charset="0"/>
                          <a:cs typeface="Arial" panose="020B0604020202020204" pitchFamily="34" charset="0"/>
                        </a:rPr>
                        <a:t>Divorce</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1430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12"/>
                  </a:ext>
                </a:extLst>
              </a:tr>
              <a:tr h="181578">
                <a:tc>
                  <a:txBody>
                    <a:bodyPr/>
                    <a:lstStyle/>
                    <a:p>
                      <a:pPr algn="ctr" fontAlgn="ctr"/>
                      <a:r>
                        <a:rPr lang="en-US" sz="1000" kern="1200" dirty="0">
                          <a:effectLst/>
                          <a:latin typeface="Arial" panose="020B0604020202020204" pitchFamily="34" charset="0"/>
                          <a:cs typeface="Arial" panose="020B0604020202020204" pitchFamily="34" charset="0"/>
                        </a:rPr>
                        <a:t>13</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05459" marR="8788" marT="8788" marB="0" anchor="ctr">
                    <a:solidFill>
                      <a:schemeClr val="bg1">
                        <a:lumMod val="95000"/>
                        <a:alpha val="50000"/>
                      </a:schemeClr>
                    </a:solidFill>
                  </a:tcPr>
                </a:tc>
                <a:tc>
                  <a:txBody>
                    <a:bodyPr/>
                    <a:lstStyle/>
                    <a:p>
                      <a:pPr marL="0" algn="l" defTabSz="914400" rtl="0" eaLnBrk="1" fontAlgn="ctr" latinLnBrk="0" hangingPunct="1"/>
                      <a:r>
                        <a:rPr lang="en-US" sz="1000" kern="1200" dirty="0">
                          <a:effectLst/>
                          <a:latin typeface="Arial" panose="020B0604020202020204" pitchFamily="34" charset="0"/>
                          <a:cs typeface="Arial" panose="020B0604020202020204" pitchFamily="34" charset="0"/>
                        </a:rPr>
                        <a:t>Divorce Uncontested</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1430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13"/>
                  </a:ext>
                </a:extLst>
              </a:tr>
              <a:tr h="181578">
                <a:tc>
                  <a:txBody>
                    <a:bodyPr/>
                    <a:lstStyle/>
                    <a:p>
                      <a:pPr algn="ctr" fontAlgn="ctr"/>
                      <a:r>
                        <a:rPr lang="en-US" sz="1000" kern="1200" dirty="0">
                          <a:effectLst/>
                          <a:latin typeface="Arial" panose="020B0604020202020204" pitchFamily="34" charset="0"/>
                          <a:cs typeface="Arial" panose="020B0604020202020204" pitchFamily="34" charset="0"/>
                        </a:rPr>
                        <a:t>14</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05459" marR="8788" marT="8788" marB="0" anchor="ctr">
                    <a:solidFill>
                      <a:schemeClr val="bg1">
                        <a:lumMod val="95000"/>
                        <a:alpha val="50000"/>
                      </a:schemeClr>
                    </a:solidFill>
                  </a:tcPr>
                </a:tc>
                <a:tc>
                  <a:txBody>
                    <a:bodyPr/>
                    <a:lstStyle/>
                    <a:p>
                      <a:pPr marL="0" algn="l" defTabSz="914400" rtl="0" eaLnBrk="1" fontAlgn="ctr" latinLnBrk="0" hangingPunct="1"/>
                      <a:r>
                        <a:rPr lang="en-US" sz="1000" kern="1200" dirty="0">
                          <a:effectLst/>
                          <a:latin typeface="Arial" panose="020B0604020202020204" pitchFamily="34" charset="0"/>
                          <a:cs typeface="Arial" panose="020B0604020202020204" pitchFamily="34" charset="0"/>
                        </a:rPr>
                        <a:t>Education</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1430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14"/>
                  </a:ext>
                </a:extLst>
              </a:tr>
              <a:tr h="181578">
                <a:tc>
                  <a:txBody>
                    <a:bodyPr/>
                    <a:lstStyle/>
                    <a:p>
                      <a:pPr algn="ctr" fontAlgn="ctr"/>
                      <a:r>
                        <a:rPr lang="en-US" sz="1000" kern="1200" dirty="0">
                          <a:effectLst/>
                          <a:latin typeface="Arial" panose="020B0604020202020204" pitchFamily="34" charset="0"/>
                          <a:cs typeface="Arial" panose="020B0604020202020204" pitchFamily="34" charset="0"/>
                        </a:rPr>
                        <a:t>15</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05459" marR="8788" marT="8788" marB="0" anchor="ctr">
                    <a:solidFill>
                      <a:schemeClr val="bg1">
                        <a:lumMod val="95000"/>
                        <a:alpha val="50000"/>
                      </a:schemeClr>
                    </a:solidFill>
                  </a:tcPr>
                </a:tc>
                <a:tc>
                  <a:txBody>
                    <a:bodyPr/>
                    <a:lstStyle/>
                    <a:p>
                      <a:pPr marL="0" algn="l" defTabSz="914400" rtl="0" eaLnBrk="1" fontAlgn="ctr" latinLnBrk="0" hangingPunct="1"/>
                      <a:r>
                        <a:rPr lang="en-US" sz="1000" kern="1200" dirty="0">
                          <a:effectLst/>
                          <a:latin typeface="Arial" panose="020B0604020202020204" pitchFamily="34" charset="0"/>
                          <a:cs typeface="Arial" panose="020B0604020202020204" pitchFamily="34" charset="0"/>
                        </a:rPr>
                        <a:t>Elder Law</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1430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15"/>
                  </a:ext>
                </a:extLst>
              </a:tr>
              <a:tr h="181578">
                <a:tc>
                  <a:txBody>
                    <a:bodyPr/>
                    <a:lstStyle/>
                    <a:p>
                      <a:pPr algn="ctr" fontAlgn="ctr"/>
                      <a:r>
                        <a:rPr lang="en-US" sz="1000" kern="1200" dirty="0">
                          <a:effectLst/>
                          <a:latin typeface="Arial" panose="020B0604020202020204" pitchFamily="34" charset="0"/>
                          <a:cs typeface="Arial" panose="020B0604020202020204" pitchFamily="34" charset="0"/>
                        </a:rPr>
                        <a:t>16</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05459" marR="8788" marT="8788" marB="0" anchor="ctr">
                    <a:solidFill>
                      <a:schemeClr val="bg1">
                        <a:lumMod val="95000"/>
                        <a:alpha val="50000"/>
                      </a:schemeClr>
                    </a:solidFill>
                  </a:tcPr>
                </a:tc>
                <a:tc>
                  <a:txBody>
                    <a:bodyPr/>
                    <a:lstStyle/>
                    <a:p>
                      <a:pPr marL="0" algn="l" defTabSz="914400" rtl="0" eaLnBrk="1" fontAlgn="ctr" latinLnBrk="0" hangingPunct="1"/>
                      <a:r>
                        <a:rPr lang="en-US" sz="1000" kern="1200" dirty="0">
                          <a:effectLst/>
                          <a:latin typeface="Arial" panose="020B0604020202020204" pitchFamily="34" charset="0"/>
                          <a:cs typeface="Arial" panose="020B0604020202020204" pitchFamily="34" charset="0"/>
                        </a:rPr>
                        <a:t>Employment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1430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rPr>
                        <a:t>Ambiguous</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16"/>
                  </a:ext>
                </a:extLst>
              </a:tr>
              <a:tr h="181578">
                <a:tc>
                  <a:txBody>
                    <a:bodyPr/>
                    <a:lstStyle/>
                    <a:p>
                      <a:pPr algn="ctr" fontAlgn="ctr"/>
                      <a:r>
                        <a:rPr lang="en-US" sz="1000" kern="1200" dirty="0">
                          <a:effectLst/>
                          <a:latin typeface="Arial" panose="020B0604020202020204" pitchFamily="34" charset="0"/>
                          <a:cs typeface="Arial" panose="020B0604020202020204" pitchFamily="34" charset="0"/>
                        </a:rPr>
                        <a:t>17</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05459" marR="8788" marT="8788" marB="0" anchor="ctr">
                    <a:solidFill>
                      <a:schemeClr val="bg1">
                        <a:lumMod val="95000"/>
                        <a:alpha val="50000"/>
                      </a:schemeClr>
                    </a:solidFill>
                  </a:tcPr>
                </a:tc>
                <a:tc>
                  <a:txBody>
                    <a:bodyPr/>
                    <a:lstStyle/>
                    <a:p>
                      <a:pPr marL="0" algn="l" defTabSz="914400" rtl="0" eaLnBrk="1" fontAlgn="ctr" latinLnBrk="0" hangingPunct="1"/>
                      <a:r>
                        <a:rPr lang="en-US" sz="1000" kern="1200" dirty="0">
                          <a:effectLst/>
                          <a:latin typeface="Arial" panose="020B0604020202020204" pitchFamily="34" charset="0"/>
                          <a:cs typeface="Arial" panose="020B0604020202020204" pitchFamily="34" charset="0"/>
                        </a:rPr>
                        <a:t>Entertainment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1430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rPr>
                        <a:t>Ambiguous</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17"/>
                  </a:ext>
                </a:extLst>
              </a:tr>
              <a:tr h="181578">
                <a:tc>
                  <a:txBody>
                    <a:bodyPr/>
                    <a:lstStyle/>
                    <a:p>
                      <a:pPr algn="ctr" fontAlgn="ctr"/>
                      <a:r>
                        <a:rPr lang="en-US" sz="1000" kern="1200" dirty="0">
                          <a:effectLst/>
                          <a:latin typeface="Arial" panose="020B0604020202020204" pitchFamily="34" charset="0"/>
                          <a:cs typeface="Arial" panose="020B0604020202020204" pitchFamily="34" charset="0"/>
                        </a:rPr>
                        <a:t>18</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05459" marR="8788" marT="8788" marB="0" anchor="ctr">
                    <a:solidFill>
                      <a:schemeClr val="bg1">
                        <a:lumMod val="95000"/>
                        <a:alpha val="50000"/>
                      </a:schemeClr>
                    </a:solidFill>
                  </a:tcPr>
                </a:tc>
                <a:tc>
                  <a:txBody>
                    <a:bodyPr/>
                    <a:lstStyle/>
                    <a:p>
                      <a:pPr marL="0" algn="l" defTabSz="914400" rtl="0" eaLnBrk="1" fontAlgn="ctr" latinLnBrk="0" hangingPunct="1"/>
                      <a:r>
                        <a:rPr lang="en-US" sz="1000" kern="1200" dirty="0">
                          <a:effectLst/>
                          <a:latin typeface="Arial" panose="020B0604020202020204" pitchFamily="34" charset="0"/>
                          <a:cs typeface="Arial" panose="020B0604020202020204" pitchFamily="34" charset="0"/>
                        </a:rPr>
                        <a:t>Estate Planning</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1430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rPr>
                        <a:t>Ambiguous</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18"/>
                  </a:ext>
                </a:extLst>
              </a:tr>
              <a:tr h="181578">
                <a:tc>
                  <a:txBody>
                    <a:bodyPr/>
                    <a:lstStyle/>
                    <a:p>
                      <a:pPr algn="ctr" fontAlgn="ctr"/>
                      <a:r>
                        <a:rPr lang="en-US" sz="1000" kern="1200" dirty="0">
                          <a:effectLst/>
                          <a:latin typeface="Arial" panose="020B0604020202020204" pitchFamily="34" charset="0"/>
                          <a:cs typeface="Arial" panose="020B0604020202020204" pitchFamily="34" charset="0"/>
                        </a:rPr>
                        <a:t>19</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05459" marR="8788" marT="8788" marB="0" anchor="ctr">
                    <a:solidFill>
                      <a:schemeClr val="bg1">
                        <a:lumMod val="95000"/>
                        <a:alpha val="50000"/>
                      </a:schemeClr>
                    </a:solidFill>
                  </a:tcPr>
                </a:tc>
                <a:tc>
                  <a:txBody>
                    <a:bodyPr/>
                    <a:lstStyle/>
                    <a:p>
                      <a:pPr marL="0" algn="l" defTabSz="914400" rtl="0" eaLnBrk="1" fontAlgn="ctr" latinLnBrk="0" hangingPunct="1"/>
                      <a:r>
                        <a:rPr lang="en-US" sz="1000" kern="1200" dirty="0">
                          <a:effectLst/>
                          <a:latin typeface="Arial" panose="020B0604020202020204" pitchFamily="34" charset="0"/>
                          <a:cs typeface="Arial" panose="020B0604020202020204" pitchFamily="34" charset="0"/>
                        </a:rPr>
                        <a:t>Family Law</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1430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rPr>
                        <a:t>Ambiguous</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19"/>
                  </a:ext>
                </a:extLst>
              </a:tr>
              <a:tr h="181578">
                <a:tc>
                  <a:txBody>
                    <a:bodyPr/>
                    <a:lstStyle/>
                    <a:p>
                      <a:pPr algn="ctr" fontAlgn="ctr"/>
                      <a:r>
                        <a:rPr lang="en-US" sz="1000" kern="1200" dirty="0">
                          <a:effectLst/>
                          <a:latin typeface="Arial" panose="020B0604020202020204" pitchFamily="34" charset="0"/>
                          <a:cs typeface="Arial" panose="020B0604020202020204" pitchFamily="34" charset="0"/>
                        </a:rPr>
                        <a:t>20</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05459" marR="8788" marT="8788" marB="0" anchor="ctr">
                    <a:solidFill>
                      <a:schemeClr val="bg1">
                        <a:lumMod val="95000"/>
                        <a:alpha val="50000"/>
                      </a:schemeClr>
                    </a:solidFill>
                  </a:tcPr>
                </a:tc>
                <a:tc>
                  <a:txBody>
                    <a:bodyPr/>
                    <a:lstStyle/>
                    <a:p>
                      <a:pPr marL="0" algn="l" defTabSz="914400" rtl="0" eaLnBrk="1" fontAlgn="ctr" latinLnBrk="0" hangingPunct="1"/>
                      <a:r>
                        <a:rPr lang="en-US" sz="1000" kern="1200" dirty="0">
                          <a:effectLst/>
                          <a:latin typeface="Arial" panose="020B0604020202020204" pitchFamily="34" charset="0"/>
                          <a:cs typeface="Arial" panose="020B0604020202020204" pitchFamily="34" charset="0"/>
                        </a:rPr>
                        <a:t>Firearm</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1430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rPr>
                        <a:t>Ambiguous</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20"/>
                  </a:ext>
                </a:extLst>
              </a:tr>
              <a:tr h="181578">
                <a:tc>
                  <a:txBody>
                    <a:bodyPr/>
                    <a:lstStyle/>
                    <a:p>
                      <a:pPr algn="ctr" fontAlgn="ctr"/>
                      <a:r>
                        <a:rPr lang="en-US" sz="1000" kern="1200" dirty="0">
                          <a:effectLst/>
                          <a:latin typeface="Arial" panose="020B0604020202020204" pitchFamily="34" charset="0"/>
                          <a:cs typeface="Arial" panose="020B0604020202020204" pitchFamily="34" charset="0"/>
                        </a:rPr>
                        <a:t>21</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05459" marR="8788" marT="8788" marB="0" anchor="ctr">
                    <a:solidFill>
                      <a:schemeClr val="bg1">
                        <a:lumMod val="95000"/>
                        <a:alpha val="50000"/>
                      </a:schemeClr>
                    </a:solidFill>
                  </a:tcPr>
                </a:tc>
                <a:tc>
                  <a:txBody>
                    <a:bodyPr/>
                    <a:lstStyle/>
                    <a:p>
                      <a:pPr marL="0" algn="l" defTabSz="914400" rtl="0" eaLnBrk="1" fontAlgn="ctr" latinLnBrk="0" hangingPunct="1"/>
                      <a:r>
                        <a:rPr lang="en-US" sz="1000" kern="1200" dirty="0">
                          <a:effectLst/>
                          <a:latin typeface="Arial" panose="020B0604020202020204" pitchFamily="34" charset="0"/>
                          <a:cs typeface="Arial" panose="020B0604020202020204" pitchFamily="34" charset="0"/>
                        </a:rPr>
                        <a:t>Foreclosure</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1430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21"/>
                  </a:ext>
                </a:extLst>
              </a:tr>
              <a:tr h="181578">
                <a:tc>
                  <a:txBody>
                    <a:bodyPr/>
                    <a:lstStyle/>
                    <a:p>
                      <a:pPr algn="ctr" fontAlgn="ctr"/>
                      <a:r>
                        <a:rPr lang="en-US" sz="1000" kern="1200" dirty="0">
                          <a:effectLst/>
                          <a:latin typeface="Arial" panose="020B0604020202020204" pitchFamily="34" charset="0"/>
                          <a:cs typeface="Arial" panose="020B0604020202020204" pitchFamily="34" charset="0"/>
                        </a:rPr>
                        <a:t>22</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05459" marR="8788" marT="8788" marB="0" anchor="ctr">
                    <a:solidFill>
                      <a:schemeClr val="bg1">
                        <a:lumMod val="95000"/>
                        <a:alpha val="50000"/>
                      </a:schemeClr>
                    </a:solidFill>
                  </a:tcPr>
                </a:tc>
                <a:tc>
                  <a:txBody>
                    <a:bodyPr/>
                    <a:lstStyle/>
                    <a:p>
                      <a:pPr marL="0" algn="l" defTabSz="914400" rtl="0" eaLnBrk="1" fontAlgn="ctr" latinLnBrk="0" hangingPunct="1"/>
                      <a:r>
                        <a:rPr lang="en-US" sz="1000" kern="1200" dirty="0">
                          <a:effectLst/>
                          <a:latin typeface="Arial" panose="020B0604020202020204" pitchFamily="34" charset="0"/>
                          <a:cs typeface="Arial" panose="020B0604020202020204" pitchFamily="34" charset="0"/>
                        </a:rPr>
                        <a:t>Franchise Law</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1430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rPr>
                        <a:t>Ambiguous</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22"/>
                  </a:ext>
                </a:extLst>
              </a:tr>
              <a:tr h="181578">
                <a:tc>
                  <a:txBody>
                    <a:bodyPr/>
                    <a:lstStyle/>
                    <a:p>
                      <a:pPr algn="ctr" fontAlgn="ctr"/>
                      <a:r>
                        <a:rPr lang="en-US" sz="1000" kern="1200" dirty="0">
                          <a:effectLst/>
                          <a:latin typeface="Arial" panose="020B0604020202020204" pitchFamily="34" charset="0"/>
                          <a:cs typeface="Arial" panose="020B0604020202020204" pitchFamily="34" charset="0"/>
                        </a:rPr>
                        <a:t>23</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05459" marR="8788" marT="8788" marB="0" anchor="ctr">
                    <a:solidFill>
                      <a:schemeClr val="bg1">
                        <a:lumMod val="95000"/>
                        <a:alpha val="50000"/>
                      </a:schemeClr>
                    </a:solidFill>
                  </a:tcPr>
                </a:tc>
                <a:tc>
                  <a:txBody>
                    <a:bodyPr/>
                    <a:lstStyle/>
                    <a:p>
                      <a:pPr marL="0" algn="l" defTabSz="914400" rtl="0" eaLnBrk="1" fontAlgn="ctr" latinLnBrk="0" hangingPunct="1"/>
                      <a:r>
                        <a:rPr lang="en-US" sz="1000" kern="1200" dirty="0">
                          <a:effectLst/>
                          <a:latin typeface="Arial" panose="020B0604020202020204" pitchFamily="34" charset="0"/>
                          <a:cs typeface="Arial" panose="020B0604020202020204" pitchFamily="34" charset="0"/>
                        </a:rPr>
                        <a:t>General Law</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1430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rPr>
                        <a:t>Ambiguous</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23"/>
                  </a:ext>
                </a:extLst>
              </a:tr>
              <a:tr h="181578">
                <a:tc>
                  <a:txBody>
                    <a:bodyPr/>
                    <a:lstStyle/>
                    <a:p>
                      <a:pPr algn="ctr" fontAlgn="ctr"/>
                      <a:r>
                        <a:rPr lang="en-US" sz="1000" kern="1200" dirty="0">
                          <a:effectLst/>
                          <a:latin typeface="Arial" panose="020B0604020202020204" pitchFamily="34" charset="0"/>
                          <a:cs typeface="Arial" panose="020B0604020202020204" pitchFamily="34" charset="0"/>
                        </a:rPr>
                        <a:t>24</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05459" marR="8788" marT="8788" marB="0" anchor="ctr">
                    <a:solidFill>
                      <a:schemeClr val="bg1">
                        <a:lumMod val="95000"/>
                        <a:alpha val="50000"/>
                      </a:schemeClr>
                    </a:solidFill>
                  </a:tcPr>
                </a:tc>
                <a:tc>
                  <a:txBody>
                    <a:bodyPr/>
                    <a:lstStyle/>
                    <a:p>
                      <a:pPr marL="0" algn="l" defTabSz="914400" rtl="0" eaLnBrk="1" fontAlgn="ctr" latinLnBrk="0" hangingPunct="1"/>
                      <a:r>
                        <a:rPr lang="en-US" sz="1000" kern="1200" dirty="0">
                          <a:effectLst/>
                          <a:latin typeface="Arial" panose="020B0604020202020204" pitchFamily="34" charset="0"/>
                          <a:cs typeface="Arial" panose="020B0604020202020204" pitchFamily="34" charset="0"/>
                        </a:rPr>
                        <a:t>Identity Theft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1430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24"/>
                  </a:ext>
                </a:extLst>
              </a:tr>
              <a:tr h="181578">
                <a:tc>
                  <a:txBody>
                    <a:bodyPr/>
                    <a:lstStyle/>
                    <a:p>
                      <a:pPr algn="ctr" fontAlgn="ctr"/>
                      <a:r>
                        <a:rPr lang="en-US" sz="1000" kern="1200" dirty="0">
                          <a:effectLst/>
                          <a:latin typeface="Arial" panose="020B0604020202020204" pitchFamily="34" charset="0"/>
                          <a:cs typeface="Arial" panose="020B0604020202020204" pitchFamily="34" charset="0"/>
                        </a:rPr>
                        <a:t>25</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05459" marR="8788" marT="8788" marB="0" anchor="ctr">
                    <a:solidFill>
                      <a:schemeClr val="bg1">
                        <a:lumMod val="95000"/>
                        <a:alpha val="50000"/>
                      </a:schemeClr>
                    </a:solidFill>
                  </a:tcPr>
                </a:tc>
                <a:tc>
                  <a:txBody>
                    <a:bodyPr/>
                    <a:lstStyle/>
                    <a:p>
                      <a:pPr marL="0" algn="l" defTabSz="914400" rtl="0" eaLnBrk="1" fontAlgn="ctr" latinLnBrk="0" hangingPunct="1"/>
                      <a:r>
                        <a:rPr lang="en-US" sz="1000" kern="1200" dirty="0">
                          <a:effectLst/>
                          <a:latin typeface="Arial" panose="020B0604020202020204" pitchFamily="34" charset="0"/>
                          <a:cs typeface="Arial" panose="020B0604020202020204" pitchFamily="34" charset="0"/>
                        </a:rPr>
                        <a:t>Immigration</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11430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rPr>
                        <a:t>Ambiguous</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tc>
                  <a:txBody>
                    <a:bodyPr/>
                    <a:lstStyle/>
                    <a:p>
                      <a:pPr marL="0" algn="ctr" defTabSz="914400" rtl="0" eaLnBrk="1" fontAlgn="ctr" latinLnBrk="0" hangingPunct="1"/>
                      <a:r>
                        <a:rPr lang="en-US" sz="1000" kern="1200" dirty="0">
                          <a:effectLst/>
                          <a:latin typeface="Arial" panose="020B0604020202020204" pitchFamily="34" charset="0"/>
                          <a:cs typeface="Arial" panose="020B0604020202020204" pitchFamily="34" charset="0"/>
                          <a:sym typeface="Wingdings"/>
                        </a:rPr>
                        <a:t></a:t>
                      </a:r>
                      <a:endParaRPr lang="en-US" sz="10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25"/>
                  </a:ext>
                </a:extLst>
              </a:tr>
            </a:tbl>
          </a:graphicData>
        </a:graphic>
      </p:graphicFrame>
      <p:sp>
        <p:nvSpPr>
          <p:cNvPr id="2" name="Slide Number Placeholder 1">
            <a:extLst>
              <a:ext uri="{FF2B5EF4-FFF2-40B4-BE49-F238E27FC236}">
                <a16:creationId xmlns:a16="http://schemas.microsoft.com/office/drawing/2014/main" id="{FF72426B-D9A4-BF43-ABA6-6A9C8C881E02}"/>
              </a:ext>
            </a:extLst>
          </p:cNvPr>
          <p:cNvSpPr>
            <a:spLocks noGrp="1"/>
          </p:cNvSpPr>
          <p:nvPr>
            <p:ph type="sldNum" sz="quarter" idx="12"/>
          </p:nvPr>
        </p:nvSpPr>
        <p:spPr/>
        <p:txBody>
          <a:bodyPr/>
          <a:lstStyle/>
          <a:p>
            <a:fld id="{476AAC42-F025-6F4A-812A-CAE76A37282A}" type="slidenum">
              <a:rPr lang="en-US" smtClean="0"/>
              <a:t>24</a:t>
            </a:fld>
            <a:endParaRPr lang="en-US"/>
          </a:p>
        </p:txBody>
      </p:sp>
    </p:spTree>
    <p:extLst>
      <p:ext uri="{BB962C8B-B14F-4D97-AF65-F5344CB8AC3E}">
        <p14:creationId xmlns:p14="http://schemas.microsoft.com/office/powerpoint/2010/main" val="1863882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0DE740B-46F1-F944-A4ED-571ADAE09E3A}"/>
              </a:ext>
            </a:extLst>
          </p:cNvPr>
          <p:cNvSpPr txBox="1"/>
          <p:nvPr/>
        </p:nvSpPr>
        <p:spPr>
          <a:xfrm>
            <a:off x="731520" y="1128654"/>
            <a:ext cx="10122408" cy="281231"/>
          </a:xfrm>
          <a:prstGeom prst="rect">
            <a:avLst/>
          </a:prstGeom>
          <a:noFill/>
        </p:spPr>
        <p:txBody>
          <a:bodyPr wrap="square" rtlCol="0">
            <a:spAutoFit/>
          </a:bodyPr>
          <a:lstStyle/>
          <a:p>
            <a:pPr>
              <a:lnSpc>
                <a:spcPts val="1640"/>
              </a:lnSpc>
            </a:pPr>
            <a:r>
              <a:rPr lang="en-US" sz="1200" dirty="0">
                <a:latin typeface="Arial" panose="020B0604020202020204" pitchFamily="34" charset="0"/>
                <a:cs typeface="Arial" panose="020B0604020202020204" pitchFamily="34" charset="0"/>
              </a:rPr>
              <a:t>Detailed Inclusion Filter Results (2/2)</a:t>
            </a:r>
          </a:p>
        </p:txBody>
      </p:sp>
      <p:sp>
        <p:nvSpPr>
          <p:cNvPr id="17" name="TextBox 16">
            <a:extLst>
              <a:ext uri="{FF2B5EF4-FFF2-40B4-BE49-F238E27FC236}">
                <a16:creationId xmlns:a16="http://schemas.microsoft.com/office/drawing/2014/main" id="{A39AFAB1-C73C-BE43-8A3F-32FCAED96207}"/>
              </a:ext>
            </a:extLst>
          </p:cNvPr>
          <p:cNvSpPr txBox="1"/>
          <p:nvPr/>
        </p:nvSpPr>
        <p:spPr>
          <a:xfrm>
            <a:off x="731520" y="482323"/>
            <a:ext cx="7324344" cy="646331"/>
          </a:xfrm>
          <a:prstGeom prst="rect">
            <a:avLst/>
          </a:prstGeom>
          <a:noFill/>
        </p:spPr>
        <p:txBody>
          <a:bodyPr wrap="square" rtlCol="0">
            <a:spAutoFit/>
          </a:bodyPr>
          <a:lstStyle/>
          <a:p>
            <a:r>
              <a:rPr lang="en-US" sz="3600" b="1" dirty="0">
                <a:latin typeface="Lucida Bright" panose="02040602050505020304" pitchFamily="18" charset="77"/>
              </a:rPr>
              <a:t>Filter AOL</a:t>
            </a:r>
          </a:p>
        </p:txBody>
      </p:sp>
      <p:graphicFrame>
        <p:nvGraphicFramePr>
          <p:cNvPr id="218" name="Table 217">
            <a:extLst>
              <a:ext uri="{FF2B5EF4-FFF2-40B4-BE49-F238E27FC236}">
                <a16:creationId xmlns:a16="http://schemas.microsoft.com/office/drawing/2014/main" id="{CFA010D1-98B4-1A4F-8FE8-AD9356BA71FC}"/>
              </a:ext>
            </a:extLst>
          </p:cNvPr>
          <p:cNvGraphicFramePr>
            <a:graphicFrameLocks noGrp="1"/>
          </p:cNvGraphicFramePr>
          <p:nvPr>
            <p:extLst>
              <p:ext uri="{D42A27DB-BD31-4B8C-83A1-F6EECF244321}">
                <p14:modId xmlns:p14="http://schemas.microsoft.com/office/powerpoint/2010/main" val="2641477507"/>
              </p:ext>
            </p:extLst>
          </p:nvPr>
        </p:nvGraphicFramePr>
        <p:xfrm>
          <a:off x="731521" y="1565329"/>
          <a:ext cx="10659734" cy="4876794"/>
        </p:xfrm>
        <a:graphic>
          <a:graphicData uri="http://schemas.openxmlformats.org/drawingml/2006/table">
            <a:tbl>
              <a:tblPr firstRow="1">
                <a:tableStyleId>{93296810-A885-4BE3-A3E7-6D5BEEA58F35}</a:tableStyleId>
              </a:tblPr>
              <a:tblGrid>
                <a:gridCol w="599780">
                  <a:extLst>
                    <a:ext uri="{9D8B030D-6E8A-4147-A177-3AD203B41FA5}">
                      <a16:colId xmlns:a16="http://schemas.microsoft.com/office/drawing/2014/main" val="20000"/>
                    </a:ext>
                  </a:extLst>
                </a:gridCol>
                <a:gridCol w="2512279">
                  <a:extLst>
                    <a:ext uri="{9D8B030D-6E8A-4147-A177-3AD203B41FA5}">
                      <a16:colId xmlns:a16="http://schemas.microsoft.com/office/drawing/2014/main" val="20001"/>
                    </a:ext>
                  </a:extLst>
                </a:gridCol>
                <a:gridCol w="2619213">
                  <a:extLst>
                    <a:ext uri="{9D8B030D-6E8A-4147-A177-3AD203B41FA5}">
                      <a16:colId xmlns:a16="http://schemas.microsoft.com/office/drawing/2014/main" val="20002"/>
                    </a:ext>
                  </a:extLst>
                </a:gridCol>
                <a:gridCol w="1759058">
                  <a:extLst>
                    <a:ext uri="{9D8B030D-6E8A-4147-A177-3AD203B41FA5}">
                      <a16:colId xmlns:a16="http://schemas.microsoft.com/office/drawing/2014/main" val="20003"/>
                    </a:ext>
                  </a:extLst>
                </a:gridCol>
                <a:gridCol w="1526583">
                  <a:extLst>
                    <a:ext uri="{9D8B030D-6E8A-4147-A177-3AD203B41FA5}">
                      <a16:colId xmlns:a16="http://schemas.microsoft.com/office/drawing/2014/main" val="20004"/>
                    </a:ext>
                  </a:extLst>
                </a:gridCol>
                <a:gridCol w="1642821">
                  <a:extLst>
                    <a:ext uri="{9D8B030D-6E8A-4147-A177-3AD203B41FA5}">
                      <a16:colId xmlns:a16="http://schemas.microsoft.com/office/drawing/2014/main" val="20005"/>
                    </a:ext>
                  </a:extLst>
                </a:gridCol>
              </a:tblGrid>
              <a:tr h="337344">
                <a:tc>
                  <a:txBody>
                    <a:bodyPr/>
                    <a:lstStyle/>
                    <a:p>
                      <a:pPr marL="0" marR="0" algn="ctr" defTabSz="914400" rtl="0" eaLnBrk="1" fontAlgn="ctr" latinLnBrk="0" hangingPunct="1">
                        <a:lnSpc>
                          <a:spcPct val="87000"/>
                        </a:lnSpc>
                        <a:spcBef>
                          <a:spcPts val="0"/>
                        </a:spcBef>
                        <a:spcAft>
                          <a:spcPts val="0"/>
                        </a:spcAft>
                      </a:pPr>
                      <a:r>
                        <a:rPr lang="en-US" sz="1000" kern="1200" dirty="0">
                          <a:effectLst/>
                          <a:latin typeface="Arial" panose="020B0604020202020204" pitchFamily="34" charset="0"/>
                          <a:cs typeface="Arial" panose="020B0604020202020204" pitchFamily="34" charset="0"/>
                        </a:rPr>
                        <a:t>ID</a:t>
                      </a:r>
                      <a:endParaRPr lang="en-US" sz="1000" b="1" i="0" kern="1200" dirty="0">
                        <a:solidFill>
                          <a:schemeClr val="lt1"/>
                        </a:solidFill>
                        <a:effectLst/>
                        <a:latin typeface="Arial" panose="020B0604020202020204" pitchFamily="34" charset="0"/>
                        <a:ea typeface="Calibri" charset="0"/>
                        <a:cs typeface="Arial" panose="020B0604020202020204" pitchFamily="34" charset="0"/>
                      </a:endParaRPr>
                    </a:p>
                  </a:txBody>
                  <a:tcPr marL="8788" marR="8788" marT="8788" marB="0" anchor="ctr">
                    <a:solidFill>
                      <a:srgbClr val="3E2B56"/>
                    </a:solidFill>
                  </a:tcPr>
                </a:tc>
                <a:tc>
                  <a:txBody>
                    <a:bodyPr/>
                    <a:lstStyle/>
                    <a:p>
                      <a:pPr marL="0" marR="0" algn="ctr" defTabSz="914400" rtl="0" eaLnBrk="1" fontAlgn="ctr" latinLnBrk="0" hangingPunct="1">
                        <a:lnSpc>
                          <a:spcPct val="87000"/>
                        </a:lnSpc>
                        <a:spcBef>
                          <a:spcPts val="0"/>
                        </a:spcBef>
                        <a:spcAft>
                          <a:spcPts val="0"/>
                        </a:spcAft>
                      </a:pPr>
                      <a:r>
                        <a:rPr lang="en-US" sz="1000" kern="1200" dirty="0">
                          <a:effectLst/>
                          <a:latin typeface="Arial" panose="020B0604020202020204" pitchFamily="34" charset="0"/>
                          <a:cs typeface="Arial" panose="020B0604020202020204" pitchFamily="34" charset="0"/>
                        </a:rPr>
                        <a:t>LEGALSHIELD AREA OF LAW</a:t>
                      </a:r>
                      <a:endParaRPr lang="en-US" sz="1000" b="1" i="0" kern="1200" dirty="0">
                        <a:solidFill>
                          <a:schemeClr val="lt1"/>
                        </a:solidFill>
                        <a:effectLst/>
                        <a:latin typeface="Arial" panose="020B0604020202020204" pitchFamily="34" charset="0"/>
                        <a:ea typeface="Calibri" charset="0"/>
                        <a:cs typeface="Arial" panose="020B0604020202020204" pitchFamily="34" charset="0"/>
                      </a:endParaRPr>
                    </a:p>
                  </a:txBody>
                  <a:tcPr marL="8788" marR="8788" marT="8788" marB="0" anchor="ctr">
                    <a:solidFill>
                      <a:srgbClr val="3E2B56"/>
                    </a:solidFill>
                  </a:tcPr>
                </a:tc>
                <a:tc>
                  <a:txBody>
                    <a:bodyPr/>
                    <a:lstStyle/>
                    <a:p>
                      <a:pPr marL="0" marR="0" algn="ctr" defTabSz="914400" rtl="0" eaLnBrk="1" fontAlgn="ctr" latinLnBrk="0" hangingPunct="1">
                        <a:lnSpc>
                          <a:spcPct val="87000"/>
                        </a:lnSpc>
                        <a:spcBef>
                          <a:spcPts val="0"/>
                        </a:spcBef>
                        <a:spcAft>
                          <a:spcPts val="0"/>
                        </a:spcAft>
                      </a:pPr>
                      <a:r>
                        <a:rPr lang="en-US" sz="1000" kern="1200" dirty="0">
                          <a:effectLst/>
                          <a:latin typeface="Arial" panose="020B0604020202020204" pitchFamily="34" charset="0"/>
                          <a:cs typeface="Arial" panose="020B0604020202020204" pitchFamily="34" charset="0"/>
                        </a:rPr>
                        <a:t>ASSOCIATED WITH +/- LIFE EVENT</a:t>
                      </a:r>
                      <a:endParaRPr lang="en-US" sz="1000" b="1" i="0" kern="1200" dirty="0">
                        <a:solidFill>
                          <a:schemeClr val="lt1"/>
                        </a:solidFill>
                        <a:effectLst/>
                        <a:latin typeface="Arial" panose="020B0604020202020204" pitchFamily="34" charset="0"/>
                        <a:ea typeface="Calibri" charset="0"/>
                        <a:cs typeface="Arial" panose="020B0604020202020204" pitchFamily="34" charset="0"/>
                      </a:endParaRPr>
                    </a:p>
                  </a:txBody>
                  <a:tcPr marL="0" marR="0" marT="0" marB="0" anchor="ctr">
                    <a:solidFill>
                      <a:srgbClr val="3E2B56"/>
                    </a:solidFill>
                  </a:tcPr>
                </a:tc>
                <a:tc>
                  <a:txBody>
                    <a:bodyPr/>
                    <a:lstStyle/>
                    <a:p>
                      <a:pPr marL="0" marR="0" algn="ctr" defTabSz="914400" rtl="0" eaLnBrk="1" fontAlgn="ctr" latinLnBrk="0" hangingPunct="1">
                        <a:lnSpc>
                          <a:spcPct val="87000"/>
                        </a:lnSpc>
                        <a:spcBef>
                          <a:spcPts val="0"/>
                        </a:spcBef>
                        <a:spcAft>
                          <a:spcPts val="0"/>
                        </a:spcAft>
                      </a:pPr>
                      <a:r>
                        <a:rPr lang="en-US" sz="1000" kern="1200" dirty="0">
                          <a:effectLst/>
                          <a:latin typeface="Arial" panose="020B0604020202020204" pitchFamily="34" charset="0"/>
                          <a:cs typeface="Arial" panose="020B0604020202020204" pitchFamily="34" charset="0"/>
                        </a:rPr>
                        <a:t>HISTORICAL DATA</a:t>
                      </a:r>
                      <a:endParaRPr lang="en-US" sz="1000" b="1" i="0" kern="1200" dirty="0">
                        <a:solidFill>
                          <a:schemeClr val="lt1"/>
                        </a:solidFill>
                        <a:effectLst/>
                        <a:latin typeface="Arial" panose="020B0604020202020204" pitchFamily="34" charset="0"/>
                        <a:ea typeface="Calibri" charset="0"/>
                        <a:cs typeface="Arial" panose="020B0604020202020204" pitchFamily="34" charset="0"/>
                      </a:endParaRPr>
                    </a:p>
                  </a:txBody>
                  <a:tcPr marL="0" marR="0" marT="0" marB="0" anchor="ctr">
                    <a:solidFill>
                      <a:srgbClr val="3E2B56"/>
                    </a:solidFill>
                  </a:tcPr>
                </a:tc>
                <a:tc>
                  <a:txBody>
                    <a:bodyPr/>
                    <a:lstStyle/>
                    <a:p>
                      <a:pPr marL="0" marR="0" algn="ctr" defTabSz="914400" rtl="0" eaLnBrk="1" fontAlgn="ctr" latinLnBrk="0" hangingPunct="1">
                        <a:lnSpc>
                          <a:spcPct val="87000"/>
                        </a:lnSpc>
                        <a:spcBef>
                          <a:spcPts val="0"/>
                        </a:spcBef>
                        <a:spcAft>
                          <a:spcPts val="0"/>
                        </a:spcAft>
                      </a:pPr>
                      <a:r>
                        <a:rPr lang="en-US" sz="1000" kern="1200" dirty="0">
                          <a:effectLst/>
                          <a:latin typeface="Arial" panose="020B0604020202020204" pitchFamily="34" charset="0"/>
                          <a:cs typeface="Arial" panose="020B0604020202020204" pitchFamily="34" charset="0"/>
                        </a:rPr>
                        <a:t>NARROW SCOPE</a:t>
                      </a:r>
                      <a:endParaRPr lang="en-US" sz="1000" b="1" i="0" kern="1200" dirty="0">
                        <a:solidFill>
                          <a:schemeClr val="lt1"/>
                        </a:solidFill>
                        <a:effectLst/>
                        <a:latin typeface="Arial" panose="020B0604020202020204" pitchFamily="34" charset="0"/>
                        <a:ea typeface="Calibri" charset="0"/>
                        <a:cs typeface="Arial" panose="020B0604020202020204" pitchFamily="34" charset="0"/>
                      </a:endParaRPr>
                    </a:p>
                  </a:txBody>
                  <a:tcPr marL="0" marR="0" marT="0" marB="0" anchor="ctr">
                    <a:solidFill>
                      <a:srgbClr val="3E2B56"/>
                    </a:solidFill>
                  </a:tcPr>
                </a:tc>
                <a:tc>
                  <a:txBody>
                    <a:bodyPr/>
                    <a:lstStyle/>
                    <a:p>
                      <a:pPr marL="0" marR="0" algn="ctr" defTabSz="914400" rtl="0" eaLnBrk="1" fontAlgn="ctr" latinLnBrk="0" hangingPunct="1">
                        <a:lnSpc>
                          <a:spcPct val="87000"/>
                        </a:lnSpc>
                        <a:spcBef>
                          <a:spcPts val="0"/>
                        </a:spcBef>
                        <a:spcAft>
                          <a:spcPts val="0"/>
                        </a:spcAft>
                      </a:pPr>
                      <a:r>
                        <a:rPr lang="en-US" sz="1000" kern="1200" dirty="0">
                          <a:effectLst/>
                          <a:latin typeface="Arial" panose="020B0604020202020204" pitchFamily="34" charset="0"/>
                          <a:cs typeface="Arial" panose="020B0604020202020204" pitchFamily="34" charset="0"/>
                        </a:rPr>
                        <a:t>INCLUDE IN DATASET</a:t>
                      </a:r>
                      <a:endParaRPr lang="en-US" sz="1000" b="1" i="0" kern="1200" dirty="0">
                        <a:solidFill>
                          <a:schemeClr val="lt1"/>
                        </a:solidFill>
                        <a:effectLst/>
                        <a:latin typeface="Arial" panose="020B0604020202020204" pitchFamily="34" charset="0"/>
                        <a:ea typeface="Calibri" charset="0"/>
                        <a:cs typeface="Arial" panose="020B0604020202020204" pitchFamily="34" charset="0"/>
                      </a:endParaRPr>
                    </a:p>
                  </a:txBody>
                  <a:tcPr marL="8788" marR="8788" marT="8788" marB="0" anchor="ctr">
                    <a:solidFill>
                      <a:srgbClr val="3E2B56"/>
                    </a:solidFill>
                  </a:tcPr>
                </a:tc>
                <a:extLst>
                  <a:ext uri="{0D108BD9-81ED-4DB2-BD59-A6C34878D82A}">
                    <a16:rowId xmlns:a16="http://schemas.microsoft.com/office/drawing/2014/main" val="10000"/>
                  </a:ext>
                </a:extLst>
              </a:tr>
              <a:tr h="181578">
                <a:tc>
                  <a:txBody>
                    <a:bodyPr/>
                    <a:lstStyle/>
                    <a:p>
                      <a:pPr marL="0" algn="ctr" fontAlgn="ctr"/>
                      <a:r>
                        <a:rPr lang="en-US" sz="1000" u="none" strike="noStrike" dirty="0">
                          <a:effectLst/>
                          <a:latin typeface="Arial" panose="020B0604020202020204" pitchFamily="34" charset="0"/>
                          <a:cs typeface="Arial" panose="020B0604020202020204" pitchFamily="34" charset="0"/>
                        </a:rPr>
                        <a:t>26</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57351" marR="4779" marT="4779" marB="0" anchor="ctr">
                    <a:solidFill>
                      <a:schemeClr val="bg1">
                        <a:lumMod val="95000"/>
                        <a:alpha val="50000"/>
                      </a:schemeClr>
                    </a:solidFill>
                  </a:tcPr>
                </a:tc>
                <a:tc>
                  <a:txBody>
                    <a:bodyPr/>
                    <a:lstStyle/>
                    <a:p>
                      <a:pPr algn="l" fontAlgn="ctr"/>
                      <a:r>
                        <a:rPr lang="en-US" sz="1000" u="none" strike="noStrike" dirty="0">
                          <a:effectLst/>
                          <a:latin typeface="Arial" panose="020B0604020202020204" pitchFamily="34" charset="0"/>
                          <a:cs typeface="Arial" panose="020B0604020202020204" pitchFamily="34" charset="0"/>
                        </a:rPr>
                        <a:t>Insurance</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11430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01"/>
                  </a:ext>
                </a:extLst>
              </a:tr>
              <a:tr h="181578">
                <a:tc>
                  <a:txBody>
                    <a:bodyPr/>
                    <a:lstStyle/>
                    <a:p>
                      <a:pPr marL="0" algn="ctr" fontAlgn="ctr"/>
                      <a:r>
                        <a:rPr lang="en-US" sz="1000" u="none" strike="noStrike" dirty="0">
                          <a:effectLst/>
                          <a:latin typeface="Arial" panose="020B0604020202020204" pitchFamily="34" charset="0"/>
                          <a:cs typeface="Arial" panose="020B0604020202020204" pitchFamily="34" charset="0"/>
                        </a:rPr>
                        <a:t>27</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57351" marR="4779" marT="4779" marB="0" anchor="ctr">
                    <a:solidFill>
                      <a:schemeClr val="bg1">
                        <a:lumMod val="95000"/>
                        <a:alpha val="50000"/>
                      </a:schemeClr>
                    </a:solidFill>
                  </a:tcPr>
                </a:tc>
                <a:tc>
                  <a:txBody>
                    <a:bodyPr/>
                    <a:lstStyle/>
                    <a:p>
                      <a:pPr algn="l" fontAlgn="ctr"/>
                      <a:r>
                        <a:rPr lang="en-US" sz="1000" u="none" strike="noStrike" dirty="0">
                          <a:effectLst/>
                          <a:latin typeface="Arial" panose="020B0604020202020204" pitchFamily="34" charset="0"/>
                          <a:cs typeface="Arial" panose="020B0604020202020204" pitchFamily="34" charset="0"/>
                        </a:rPr>
                        <a:t>Labor Law</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11430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02"/>
                  </a:ext>
                </a:extLst>
              </a:tr>
              <a:tr h="181578">
                <a:tc>
                  <a:txBody>
                    <a:bodyPr/>
                    <a:lstStyle/>
                    <a:p>
                      <a:pPr marL="0" algn="ctr" fontAlgn="ctr"/>
                      <a:r>
                        <a:rPr lang="en-US" sz="1000" u="none" strike="noStrike" dirty="0">
                          <a:effectLst/>
                          <a:latin typeface="Arial" panose="020B0604020202020204" pitchFamily="34" charset="0"/>
                          <a:cs typeface="Arial" panose="020B0604020202020204" pitchFamily="34" charset="0"/>
                        </a:rPr>
                        <a:t>28</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57351" marR="4779" marT="4779" marB="0" anchor="ctr">
                    <a:solidFill>
                      <a:schemeClr val="bg1">
                        <a:lumMod val="95000"/>
                        <a:alpha val="50000"/>
                      </a:schemeClr>
                    </a:solidFill>
                  </a:tcPr>
                </a:tc>
                <a:tc>
                  <a:txBody>
                    <a:bodyPr/>
                    <a:lstStyle/>
                    <a:p>
                      <a:pPr algn="l" fontAlgn="ctr"/>
                      <a:r>
                        <a:rPr lang="en-US" sz="1000" u="none" strike="noStrike" dirty="0">
                          <a:effectLst/>
                          <a:latin typeface="Arial" panose="020B0604020202020204" pitchFamily="34" charset="0"/>
                          <a:cs typeface="Arial" panose="020B0604020202020204" pitchFamily="34" charset="0"/>
                        </a:rPr>
                        <a:t>Landlord Tenant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11430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03"/>
                  </a:ext>
                </a:extLst>
              </a:tr>
              <a:tr h="181578">
                <a:tc>
                  <a:txBody>
                    <a:bodyPr/>
                    <a:lstStyle/>
                    <a:p>
                      <a:pPr marL="0" algn="ctr" fontAlgn="ctr"/>
                      <a:r>
                        <a:rPr lang="en-US" sz="1000" u="none" strike="noStrike" dirty="0">
                          <a:effectLst/>
                          <a:latin typeface="Arial" panose="020B0604020202020204" pitchFamily="34" charset="0"/>
                          <a:cs typeface="Arial" panose="020B0604020202020204" pitchFamily="34" charset="0"/>
                        </a:rPr>
                        <a:t>29</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57351" marR="4779" marT="4779" marB="0" anchor="ctr">
                    <a:solidFill>
                      <a:schemeClr val="bg1">
                        <a:lumMod val="95000"/>
                        <a:alpha val="50000"/>
                      </a:schemeClr>
                    </a:solidFill>
                  </a:tcPr>
                </a:tc>
                <a:tc>
                  <a:txBody>
                    <a:bodyPr/>
                    <a:lstStyle/>
                    <a:p>
                      <a:pPr algn="l" fontAlgn="ctr"/>
                      <a:r>
                        <a:rPr lang="en-US" sz="1000" u="none" strike="noStrike" dirty="0">
                          <a:effectLst/>
                          <a:latin typeface="Arial" panose="020B0604020202020204" pitchFamily="34" charset="0"/>
                          <a:cs typeface="Arial" panose="020B0604020202020204" pitchFamily="34" charset="0"/>
                        </a:rPr>
                        <a:t>Legal Malpractice</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11430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04"/>
                  </a:ext>
                </a:extLst>
              </a:tr>
              <a:tr h="181578">
                <a:tc>
                  <a:txBody>
                    <a:bodyPr/>
                    <a:lstStyle/>
                    <a:p>
                      <a:pPr marL="0" algn="ctr" fontAlgn="ctr"/>
                      <a:r>
                        <a:rPr lang="en-US" sz="1000" u="none" strike="noStrike" dirty="0">
                          <a:effectLst/>
                          <a:latin typeface="Arial" panose="020B0604020202020204" pitchFamily="34" charset="0"/>
                          <a:cs typeface="Arial" panose="020B0604020202020204" pitchFamily="34" charset="0"/>
                        </a:rPr>
                        <a:t>30</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57351" marR="4779" marT="4779" marB="0" anchor="ctr">
                    <a:solidFill>
                      <a:schemeClr val="bg1">
                        <a:lumMod val="95000"/>
                        <a:alpha val="50000"/>
                      </a:schemeClr>
                    </a:solidFill>
                  </a:tcPr>
                </a:tc>
                <a:tc>
                  <a:txBody>
                    <a:bodyPr/>
                    <a:lstStyle/>
                    <a:p>
                      <a:pPr algn="l" fontAlgn="ctr"/>
                      <a:r>
                        <a:rPr lang="en-US" sz="1000" u="none" strike="noStrike" dirty="0">
                          <a:effectLst/>
                          <a:latin typeface="Arial" panose="020B0604020202020204" pitchFamily="34" charset="0"/>
                          <a:cs typeface="Arial" panose="020B0604020202020204" pitchFamily="34" charset="0"/>
                        </a:rPr>
                        <a:t>Loan Modification</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11430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rPr>
                        <a:t>Ambiguous</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05"/>
                  </a:ext>
                </a:extLst>
              </a:tr>
              <a:tr h="181578">
                <a:tc>
                  <a:txBody>
                    <a:bodyPr/>
                    <a:lstStyle/>
                    <a:p>
                      <a:pPr marL="0" algn="ctr" fontAlgn="ctr"/>
                      <a:r>
                        <a:rPr lang="en-US" sz="1000" u="none" strike="noStrike" dirty="0">
                          <a:effectLst/>
                          <a:latin typeface="Arial" panose="020B0604020202020204" pitchFamily="34" charset="0"/>
                          <a:cs typeface="Arial" panose="020B0604020202020204" pitchFamily="34" charset="0"/>
                        </a:rPr>
                        <a:t>31</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57351" marR="4779" marT="4779" marB="0" anchor="ctr">
                    <a:solidFill>
                      <a:schemeClr val="bg1">
                        <a:lumMod val="95000"/>
                        <a:alpha val="50000"/>
                      </a:schemeClr>
                    </a:solidFill>
                  </a:tcPr>
                </a:tc>
                <a:tc>
                  <a:txBody>
                    <a:bodyPr/>
                    <a:lstStyle/>
                    <a:p>
                      <a:pPr algn="l" fontAlgn="ctr"/>
                      <a:r>
                        <a:rPr lang="en-US" sz="1000" u="none" strike="noStrike" dirty="0">
                          <a:effectLst/>
                          <a:latin typeface="Arial" panose="020B0604020202020204" pitchFamily="34" charset="0"/>
                          <a:cs typeface="Arial" panose="020B0604020202020204" pitchFamily="34" charset="0"/>
                        </a:rPr>
                        <a:t>Medical Malpractice</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11430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06"/>
                  </a:ext>
                </a:extLst>
              </a:tr>
              <a:tr h="181578">
                <a:tc>
                  <a:txBody>
                    <a:bodyPr/>
                    <a:lstStyle/>
                    <a:p>
                      <a:pPr marL="0" algn="ctr" fontAlgn="ctr"/>
                      <a:r>
                        <a:rPr lang="en-US" sz="1000" u="none" strike="noStrike" dirty="0">
                          <a:effectLst/>
                          <a:latin typeface="Arial" panose="020B0604020202020204" pitchFamily="34" charset="0"/>
                          <a:cs typeface="Arial" panose="020B0604020202020204" pitchFamily="34" charset="0"/>
                        </a:rPr>
                        <a:t>32</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57351" marR="4779" marT="4779" marB="0" anchor="ctr">
                    <a:solidFill>
                      <a:schemeClr val="bg1">
                        <a:lumMod val="95000"/>
                        <a:alpha val="50000"/>
                      </a:schemeClr>
                    </a:solidFill>
                  </a:tcPr>
                </a:tc>
                <a:tc>
                  <a:txBody>
                    <a:bodyPr/>
                    <a:lstStyle/>
                    <a:p>
                      <a:pPr algn="l" fontAlgn="ctr"/>
                      <a:r>
                        <a:rPr lang="en-US" sz="1000" u="none" strike="noStrike" dirty="0">
                          <a:effectLst/>
                          <a:latin typeface="Arial" panose="020B0604020202020204" pitchFamily="34" charset="0"/>
                          <a:cs typeface="Arial" panose="020B0604020202020204" pitchFamily="34" charset="0"/>
                        </a:rPr>
                        <a:t>Military Law/Security Clearance</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11430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rPr>
                        <a:t>Ambiguous</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07"/>
                  </a:ext>
                </a:extLst>
              </a:tr>
              <a:tr h="181578">
                <a:tc>
                  <a:txBody>
                    <a:bodyPr/>
                    <a:lstStyle/>
                    <a:p>
                      <a:pPr marL="0" algn="ctr" fontAlgn="ctr"/>
                      <a:r>
                        <a:rPr lang="en-US" sz="1000" u="none" strike="noStrike" dirty="0">
                          <a:effectLst/>
                          <a:latin typeface="Arial" panose="020B0604020202020204" pitchFamily="34" charset="0"/>
                          <a:cs typeface="Arial" panose="020B0604020202020204" pitchFamily="34" charset="0"/>
                        </a:rPr>
                        <a:t>33</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57351" marR="4779" marT="4779" marB="0" anchor="ctr">
                    <a:solidFill>
                      <a:schemeClr val="bg1">
                        <a:lumMod val="95000"/>
                        <a:alpha val="50000"/>
                      </a:schemeClr>
                    </a:solidFill>
                  </a:tcPr>
                </a:tc>
                <a:tc>
                  <a:txBody>
                    <a:bodyPr/>
                    <a:lstStyle/>
                    <a:p>
                      <a:pPr algn="l" fontAlgn="ctr"/>
                      <a:r>
                        <a:rPr lang="en-US" sz="1000" u="none" strike="noStrike" dirty="0">
                          <a:effectLst/>
                          <a:latin typeface="Arial" panose="020B0604020202020204" pitchFamily="34" charset="0"/>
                          <a:cs typeface="Arial" panose="020B0604020202020204" pitchFamily="34" charset="0"/>
                        </a:rPr>
                        <a:t>Other</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11430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rPr>
                        <a:t>Ambiguous</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08"/>
                  </a:ext>
                </a:extLst>
              </a:tr>
              <a:tr h="181578">
                <a:tc>
                  <a:txBody>
                    <a:bodyPr/>
                    <a:lstStyle/>
                    <a:p>
                      <a:pPr marL="0" algn="ctr" fontAlgn="ctr"/>
                      <a:r>
                        <a:rPr lang="en-US" sz="1000" u="none" strike="noStrike" dirty="0">
                          <a:effectLst/>
                          <a:latin typeface="Arial" panose="020B0604020202020204" pitchFamily="34" charset="0"/>
                          <a:cs typeface="Arial" panose="020B0604020202020204" pitchFamily="34" charset="0"/>
                        </a:rPr>
                        <a:t>34</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57351" marR="4779" marT="4779" marB="0" anchor="ctr">
                    <a:solidFill>
                      <a:schemeClr val="bg1">
                        <a:lumMod val="95000"/>
                        <a:alpha val="50000"/>
                      </a:schemeClr>
                    </a:solidFill>
                  </a:tcPr>
                </a:tc>
                <a:tc>
                  <a:txBody>
                    <a:bodyPr/>
                    <a:lstStyle/>
                    <a:p>
                      <a:pPr algn="l" fontAlgn="ctr"/>
                      <a:r>
                        <a:rPr lang="en-US" sz="1000" u="none" strike="noStrike" dirty="0">
                          <a:effectLst/>
                          <a:latin typeface="Arial" panose="020B0604020202020204" pitchFamily="34" charset="0"/>
                          <a:cs typeface="Arial" panose="020B0604020202020204" pitchFamily="34" charset="0"/>
                        </a:rPr>
                        <a:t>Patents Combined</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11430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09"/>
                  </a:ext>
                </a:extLst>
              </a:tr>
              <a:tr h="181578">
                <a:tc>
                  <a:txBody>
                    <a:bodyPr/>
                    <a:lstStyle/>
                    <a:p>
                      <a:pPr marL="0" algn="ctr" fontAlgn="ctr"/>
                      <a:r>
                        <a:rPr lang="en-US" sz="1000" u="none" strike="noStrike" dirty="0">
                          <a:effectLst/>
                          <a:latin typeface="Arial" panose="020B0604020202020204" pitchFamily="34" charset="0"/>
                          <a:cs typeface="Arial" panose="020B0604020202020204" pitchFamily="34" charset="0"/>
                        </a:rPr>
                        <a:t>35</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57351" marR="4779" marT="4779" marB="0" anchor="ctr">
                    <a:solidFill>
                      <a:schemeClr val="bg1">
                        <a:lumMod val="95000"/>
                        <a:alpha val="50000"/>
                      </a:schemeClr>
                    </a:solidFill>
                  </a:tcPr>
                </a:tc>
                <a:tc>
                  <a:txBody>
                    <a:bodyPr/>
                    <a:lstStyle/>
                    <a:p>
                      <a:pPr algn="l" fontAlgn="ctr"/>
                      <a:r>
                        <a:rPr lang="en-US" sz="1000" u="none" strike="noStrike" dirty="0">
                          <a:effectLst/>
                          <a:latin typeface="Arial" panose="020B0604020202020204" pitchFamily="34" charset="0"/>
                          <a:cs typeface="Arial" panose="020B0604020202020204" pitchFamily="34" charset="0"/>
                        </a:rPr>
                        <a:t>Personal Injury</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11430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10"/>
                  </a:ext>
                </a:extLst>
              </a:tr>
              <a:tr h="181578">
                <a:tc>
                  <a:txBody>
                    <a:bodyPr/>
                    <a:lstStyle/>
                    <a:p>
                      <a:pPr marL="0" algn="ctr" fontAlgn="ctr"/>
                      <a:r>
                        <a:rPr lang="en-US" sz="1000" u="none" strike="noStrike" dirty="0">
                          <a:effectLst/>
                          <a:latin typeface="Arial" panose="020B0604020202020204" pitchFamily="34" charset="0"/>
                          <a:cs typeface="Arial" panose="020B0604020202020204" pitchFamily="34" charset="0"/>
                        </a:rPr>
                        <a:t>36</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57351" marR="4779" marT="4779" marB="0" anchor="ctr">
                    <a:solidFill>
                      <a:schemeClr val="bg1">
                        <a:lumMod val="95000"/>
                        <a:alpha val="50000"/>
                      </a:schemeClr>
                    </a:solidFill>
                  </a:tcPr>
                </a:tc>
                <a:tc>
                  <a:txBody>
                    <a:bodyPr/>
                    <a:lstStyle/>
                    <a:p>
                      <a:pPr algn="l" fontAlgn="ctr"/>
                      <a:r>
                        <a:rPr lang="en-US" sz="1000" u="none" strike="noStrike" dirty="0">
                          <a:effectLst/>
                          <a:latin typeface="Arial" panose="020B0604020202020204" pitchFamily="34" charset="0"/>
                          <a:cs typeface="Arial" panose="020B0604020202020204" pitchFamily="34" charset="0"/>
                        </a:rPr>
                        <a:t>Probate</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11430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11"/>
                  </a:ext>
                </a:extLst>
              </a:tr>
              <a:tr h="181578">
                <a:tc>
                  <a:txBody>
                    <a:bodyPr/>
                    <a:lstStyle/>
                    <a:p>
                      <a:pPr marL="0" algn="ctr" fontAlgn="ctr"/>
                      <a:r>
                        <a:rPr lang="en-US" sz="1000" u="none" strike="noStrike" dirty="0">
                          <a:effectLst/>
                          <a:latin typeface="Arial" panose="020B0604020202020204" pitchFamily="34" charset="0"/>
                          <a:cs typeface="Arial" panose="020B0604020202020204" pitchFamily="34" charset="0"/>
                        </a:rPr>
                        <a:t>37</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57351" marR="4779" marT="4779" marB="0" anchor="ctr">
                    <a:solidFill>
                      <a:schemeClr val="bg1">
                        <a:lumMod val="95000"/>
                        <a:alpha val="50000"/>
                      </a:schemeClr>
                    </a:solidFill>
                  </a:tcPr>
                </a:tc>
                <a:tc>
                  <a:txBody>
                    <a:bodyPr/>
                    <a:lstStyle/>
                    <a:p>
                      <a:pPr algn="l" fontAlgn="ctr"/>
                      <a:r>
                        <a:rPr lang="en-US" sz="1000" u="none" strike="noStrike" dirty="0">
                          <a:effectLst/>
                          <a:latin typeface="Arial" panose="020B0604020202020204" pitchFamily="34" charset="0"/>
                          <a:cs typeface="Arial" panose="020B0604020202020204" pitchFamily="34" charset="0"/>
                        </a:rPr>
                        <a:t>Product Liability</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11430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12"/>
                  </a:ext>
                </a:extLst>
              </a:tr>
              <a:tr h="181578">
                <a:tc>
                  <a:txBody>
                    <a:bodyPr/>
                    <a:lstStyle/>
                    <a:p>
                      <a:pPr marL="0" algn="ctr" fontAlgn="ctr"/>
                      <a:r>
                        <a:rPr lang="en-US" sz="1000" u="none" strike="noStrike" dirty="0">
                          <a:effectLst/>
                          <a:latin typeface="Arial" panose="020B0604020202020204" pitchFamily="34" charset="0"/>
                          <a:cs typeface="Arial" panose="020B0604020202020204" pitchFamily="34" charset="0"/>
                        </a:rPr>
                        <a:t>38</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57351" marR="4779" marT="4779" marB="0" anchor="ctr">
                    <a:solidFill>
                      <a:schemeClr val="bg1">
                        <a:lumMod val="95000"/>
                        <a:alpha val="50000"/>
                      </a:schemeClr>
                    </a:solidFill>
                  </a:tcPr>
                </a:tc>
                <a:tc>
                  <a:txBody>
                    <a:bodyPr/>
                    <a:lstStyle/>
                    <a:p>
                      <a:pPr algn="l" fontAlgn="ctr"/>
                      <a:r>
                        <a:rPr lang="en-US" sz="1000" u="none" strike="noStrike" dirty="0">
                          <a:effectLst/>
                          <a:latin typeface="Arial" panose="020B0604020202020204" pitchFamily="34" charset="0"/>
                          <a:cs typeface="Arial" panose="020B0604020202020204" pitchFamily="34" charset="0"/>
                        </a:rPr>
                        <a:t>Public Service</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11430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rPr>
                        <a:t>Ambiguous</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13"/>
                  </a:ext>
                </a:extLst>
              </a:tr>
              <a:tr h="181578">
                <a:tc>
                  <a:txBody>
                    <a:bodyPr/>
                    <a:lstStyle/>
                    <a:p>
                      <a:pPr marL="0" algn="ctr" fontAlgn="ctr"/>
                      <a:r>
                        <a:rPr lang="en-US" sz="1000" u="none" strike="noStrike" dirty="0">
                          <a:effectLst/>
                          <a:latin typeface="Arial" panose="020B0604020202020204" pitchFamily="34" charset="0"/>
                          <a:cs typeface="Arial" panose="020B0604020202020204" pitchFamily="34" charset="0"/>
                        </a:rPr>
                        <a:t>39</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57351" marR="4779" marT="4779" marB="0" anchor="ctr">
                    <a:solidFill>
                      <a:schemeClr val="bg1">
                        <a:lumMod val="95000"/>
                        <a:alpha val="50000"/>
                      </a:schemeClr>
                    </a:solidFill>
                  </a:tcPr>
                </a:tc>
                <a:tc>
                  <a:txBody>
                    <a:bodyPr/>
                    <a:lstStyle/>
                    <a:p>
                      <a:pPr algn="l" fontAlgn="ctr"/>
                      <a:r>
                        <a:rPr lang="en-US" sz="1000" u="none" strike="noStrike" dirty="0">
                          <a:effectLst/>
                          <a:latin typeface="Arial" panose="020B0604020202020204" pitchFamily="34" charset="0"/>
                          <a:cs typeface="Arial" panose="020B0604020202020204" pitchFamily="34" charset="0"/>
                        </a:rPr>
                        <a:t>Real Estate</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11430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14"/>
                  </a:ext>
                </a:extLst>
              </a:tr>
              <a:tr h="181578">
                <a:tc>
                  <a:txBody>
                    <a:bodyPr/>
                    <a:lstStyle/>
                    <a:p>
                      <a:pPr marL="0" algn="ctr" fontAlgn="ctr"/>
                      <a:r>
                        <a:rPr lang="en-US" sz="1000" u="none" strike="noStrike" dirty="0">
                          <a:effectLst/>
                          <a:latin typeface="Arial" panose="020B0604020202020204" pitchFamily="34" charset="0"/>
                          <a:cs typeface="Arial" panose="020B0604020202020204" pitchFamily="34" charset="0"/>
                        </a:rPr>
                        <a:t>40</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57351" marR="4779" marT="4779" marB="0" anchor="ctr">
                    <a:solidFill>
                      <a:schemeClr val="bg1">
                        <a:lumMod val="95000"/>
                        <a:alpha val="50000"/>
                      </a:schemeClr>
                    </a:solidFill>
                  </a:tcPr>
                </a:tc>
                <a:tc>
                  <a:txBody>
                    <a:bodyPr/>
                    <a:lstStyle/>
                    <a:p>
                      <a:pPr algn="l" fontAlgn="ctr"/>
                      <a:r>
                        <a:rPr lang="en-US" sz="1000" u="none" strike="noStrike" dirty="0">
                          <a:effectLst/>
                          <a:latin typeface="Arial" panose="020B0604020202020204" pitchFamily="34" charset="0"/>
                          <a:cs typeface="Arial" panose="020B0604020202020204" pitchFamily="34" charset="0"/>
                        </a:rPr>
                        <a:t>Request for Service</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11430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rPr>
                        <a:t>Ambiguous</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15"/>
                  </a:ext>
                </a:extLst>
              </a:tr>
              <a:tr h="181578">
                <a:tc>
                  <a:txBody>
                    <a:bodyPr/>
                    <a:lstStyle/>
                    <a:p>
                      <a:pPr marL="0" algn="ctr" fontAlgn="ctr"/>
                      <a:r>
                        <a:rPr lang="en-US" sz="1000" u="none" strike="noStrike" dirty="0">
                          <a:effectLst/>
                          <a:latin typeface="Arial" panose="020B0604020202020204" pitchFamily="34" charset="0"/>
                          <a:cs typeface="Arial" panose="020B0604020202020204" pitchFamily="34" charset="0"/>
                        </a:rPr>
                        <a:t>41</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57351" marR="4779" marT="4779" marB="0" anchor="ctr">
                    <a:solidFill>
                      <a:schemeClr val="bg1">
                        <a:lumMod val="95000"/>
                        <a:alpha val="50000"/>
                      </a:schemeClr>
                    </a:solidFill>
                  </a:tcPr>
                </a:tc>
                <a:tc>
                  <a:txBody>
                    <a:bodyPr/>
                    <a:lstStyle/>
                    <a:p>
                      <a:pPr algn="l" fontAlgn="ctr"/>
                      <a:r>
                        <a:rPr lang="en-US" sz="1000" u="none" strike="noStrike" dirty="0">
                          <a:effectLst/>
                          <a:latin typeface="Arial" panose="020B0604020202020204" pitchFamily="34" charset="0"/>
                          <a:cs typeface="Arial" panose="020B0604020202020204" pitchFamily="34" charset="0"/>
                        </a:rPr>
                        <a:t>Small Claims</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11430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16"/>
                  </a:ext>
                </a:extLst>
              </a:tr>
              <a:tr h="181578">
                <a:tc>
                  <a:txBody>
                    <a:bodyPr/>
                    <a:lstStyle/>
                    <a:p>
                      <a:pPr marL="0" algn="ctr" fontAlgn="ctr"/>
                      <a:r>
                        <a:rPr lang="en-US" sz="1000" u="none" strike="noStrike" dirty="0">
                          <a:effectLst/>
                          <a:latin typeface="Arial" panose="020B0604020202020204" pitchFamily="34" charset="0"/>
                          <a:cs typeface="Arial" panose="020B0604020202020204" pitchFamily="34" charset="0"/>
                        </a:rPr>
                        <a:t>42</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57351" marR="4779" marT="4779" marB="0" anchor="ctr">
                    <a:solidFill>
                      <a:schemeClr val="bg1">
                        <a:lumMod val="95000"/>
                        <a:alpha val="50000"/>
                      </a:schemeClr>
                    </a:solidFill>
                  </a:tcPr>
                </a:tc>
                <a:tc>
                  <a:txBody>
                    <a:bodyPr/>
                    <a:lstStyle/>
                    <a:p>
                      <a:pPr algn="l" fontAlgn="ctr"/>
                      <a:r>
                        <a:rPr lang="en-US" sz="1000" u="none" strike="noStrike" dirty="0">
                          <a:effectLst/>
                          <a:latin typeface="Arial" panose="020B0604020202020204" pitchFamily="34" charset="0"/>
                          <a:cs typeface="Arial" panose="020B0604020202020204" pitchFamily="34" charset="0"/>
                        </a:rPr>
                        <a:t>Social Security</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11430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17"/>
                  </a:ext>
                </a:extLst>
              </a:tr>
              <a:tr h="181578">
                <a:tc>
                  <a:txBody>
                    <a:bodyPr/>
                    <a:lstStyle/>
                    <a:p>
                      <a:pPr marL="0" algn="ctr" fontAlgn="ctr"/>
                      <a:r>
                        <a:rPr lang="en-US" sz="1000" u="none" strike="noStrike" dirty="0">
                          <a:effectLst/>
                          <a:latin typeface="Arial" panose="020B0604020202020204" pitchFamily="34" charset="0"/>
                          <a:cs typeface="Arial" panose="020B0604020202020204" pitchFamily="34" charset="0"/>
                        </a:rPr>
                        <a:t>43</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57351" marR="4779" marT="4779" marB="0" anchor="ctr">
                    <a:solidFill>
                      <a:schemeClr val="bg1">
                        <a:lumMod val="95000"/>
                        <a:alpha val="50000"/>
                      </a:schemeClr>
                    </a:solidFill>
                  </a:tcPr>
                </a:tc>
                <a:tc>
                  <a:txBody>
                    <a:bodyPr/>
                    <a:lstStyle/>
                    <a:p>
                      <a:pPr algn="l" fontAlgn="ctr"/>
                      <a:r>
                        <a:rPr lang="en-US" sz="1000" u="none" strike="noStrike" dirty="0">
                          <a:effectLst/>
                          <a:latin typeface="Arial" panose="020B0604020202020204" pitchFamily="34" charset="0"/>
                          <a:cs typeface="Arial" panose="020B0604020202020204" pitchFamily="34" charset="0"/>
                        </a:rPr>
                        <a:t>Tax</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11430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rPr>
                        <a:t>Ambiguous</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18"/>
                  </a:ext>
                </a:extLst>
              </a:tr>
              <a:tr h="181578">
                <a:tc>
                  <a:txBody>
                    <a:bodyPr/>
                    <a:lstStyle/>
                    <a:p>
                      <a:pPr marL="0" algn="ctr" fontAlgn="ctr"/>
                      <a:r>
                        <a:rPr lang="en-US" sz="1000" u="none" strike="noStrike" dirty="0">
                          <a:effectLst/>
                          <a:latin typeface="Arial" panose="020B0604020202020204" pitchFamily="34" charset="0"/>
                          <a:cs typeface="Arial" panose="020B0604020202020204" pitchFamily="34" charset="0"/>
                        </a:rPr>
                        <a:t>44</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57351" marR="4779" marT="4779" marB="0" anchor="ctr">
                    <a:solidFill>
                      <a:schemeClr val="bg1">
                        <a:lumMod val="95000"/>
                        <a:alpha val="50000"/>
                      </a:schemeClr>
                    </a:solidFill>
                  </a:tcPr>
                </a:tc>
                <a:tc>
                  <a:txBody>
                    <a:bodyPr/>
                    <a:lstStyle/>
                    <a:p>
                      <a:pPr algn="l" fontAlgn="ctr"/>
                      <a:r>
                        <a:rPr lang="en-US" sz="1000" u="none" strike="noStrike" dirty="0">
                          <a:effectLst/>
                          <a:latin typeface="Arial" panose="020B0604020202020204" pitchFamily="34" charset="0"/>
                          <a:cs typeface="Arial" panose="020B0604020202020204" pitchFamily="34" charset="0"/>
                        </a:rPr>
                        <a:t>Trademarks</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11430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19"/>
                  </a:ext>
                </a:extLst>
              </a:tr>
              <a:tr h="181578">
                <a:tc>
                  <a:txBody>
                    <a:bodyPr/>
                    <a:lstStyle/>
                    <a:p>
                      <a:pPr marL="0" algn="ctr" fontAlgn="ctr"/>
                      <a:r>
                        <a:rPr lang="en-US" sz="1000" u="none" strike="noStrike" dirty="0">
                          <a:effectLst/>
                          <a:latin typeface="Arial" panose="020B0604020202020204" pitchFamily="34" charset="0"/>
                          <a:cs typeface="Arial" panose="020B0604020202020204" pitchFamily="34" charset="0"/>
                        </a:rPr>
                        <a:t>45</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57351" marR="4779" marT="4779" marB="0" anchor="ctr">
                    <a:solidFill>
                      <a:schemeClr val="bg1">
                        <a:lumMod val="95000"/>
                        <a:alpha val="50000"/>
                      </a:schemeClr>
                    </a:solidFill>
                  </a:tcPr>
                </a:tc>
                <a:tc>
                  <a:txBody>
                    <a:bodyPr/>
                    <a:lstStyle/>
                    <a:p>
                      <a:pPr algn="l" fontAlgn="ctr"/>
                      <a:r>
                        <a:rPr lang="en-US" sz="1000" u="none" strike="noStrike" dirty="0">
                          <a:effectLst/>
                          <a:latin typeface="Arial" panose="020B0604020202020204" pitchFamily="34" charset="0"/>
                          <a:cs typeface="Arial" panose="020B0604020202020204" pitchFamily="34" charset="0"/>
                        </a:rPr>
                        <a:t>Traffic</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11430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20"/>
                  </a:ext>
                </a:extLst>
              </a:tr>
              <a:tr h="181578">
                <a:tc>
                  <a:txBody>
                    <a:bodyPr/>
                    <a:lstStyle/>
                    <a:p>
                      <a:pPr marL="0" algn="ctr" fontAlgn="ctr"/>
                      <a:r>
                        <a:rPr lang="en-US" sz="1000" u="none" strike="noStrike" dirty="0">
                          <a:effectLst/>
                          <a:latin typeface="Arial" panose="020B0604020202020204" pitchFamily="34" charset="0"/>
                          <a:cs typeface="Arial" panose="020B0604020202020204" pitchFamily="34" charset="0"/>
                        </a:rPr>
                        <a:t>46</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57351" marR="4779" marT="4779" marB="0" anchor="ctr">
                    <a:solidFill>
                      <a:schemeClr val="bg1">
                        <a:lumMod val="95000"/>
                        <a:alpha val="50000"/>
                      </a:schemeClr>
                    </a:solidFill>
                  </a:tcPr>
                </a:tc>
                <a:tc>
                  <a:txBody>
                    <a:bodyPr/>
                    <a:lstStyle/>
                    <a:p>
                      <a:pPr algn="l" fontAlgn="ctr"/>
                      <a:r>
                        <a:rPr lang="en-US" sz="1000" u="none" strike="noStrike" dirty="0">
                          <a:effectLst/>
                          <a:latin typeface="Arial" panose="020B0604020202020204" pitchFamily="34" charset="0"/>
                          <a:cs typeface="Arial" panose="020B0604020202020204" pitchFamily="34" charset="0"/>
                        </a:rPr>
                        <a:t>Veteran's Affairs</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11430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rPr>
                        <a:t>Ambiguous</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21"/>
                  </a:ext>
                </a:extLst>
              </a:tr>
              <a:tr h="181578">
                <a:tc>
                  <a:txBody>
                    <a:bodyPr/>
                    <a:lstStyle/>
                    <a:p>
                      <a:pPr marL="0" algn="ctr" fontAlgn="ctr"/>
                      <a:r>
                        <a:rPr lang="en-US" sz="1000" u="none" strike="noStrike" dirty="0">
                          <a:effectLst/>
                          <a:latin typeface="Arial" panose="020B0604020202020204" pitchFamily="34" charset="0"/>
                          <a:cs typeface="Arial" panose="020B0604020202020204" pitchFamily="34" charset="0"/>
                        </a:rPr>
                        <a:t>47</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57351" marR="4779" marT="4779" marB="0" anchor="ctr">
                    <a:solidFill>
                      <a:schemeClr val="bg1">
                        <a:lumMod val="95000"/>
                        <a:alpha val="50000"/>
                      </a:schemeClr>
                    </a:solidFill>
                  </a:tcPr>
                </a:tc>
                <a:tc>
                  <a:txBody>
                    <a:bodyPr/>
                    <a:lstStyle/>
                    <a:p>
                      <a:pPr algn="l" fontAlgn="ctr"/>
                      <a:r>
                        <a:rPr lang="en-US" sz="1000" u="none" strike="noStrike" dirty="0">
                          <a:effectLst/>
                          <a:latin typeface="Arial" panose="020B0604020202020204" pitchFamily="34" charset="0"/>
                          <a:cs typeface="Arial" panose="020B0604020202020204" pitchFamily="34" charset="0"/>
                        </a:rPr>
                        <a:t>Will Workshop</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11430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rPr>
                        <a:t>Ambiguous</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22"/>
                  </a:ext>
                </a:extLst>
              </a:tr>
              <a:tr h="181578">
                <a:tc>
                  <a:txBody>
                    <a:bodyPr/>
                    <a:lstStyle/>
                    <a:p>
                      <a:pPr marL="0" algn="ctr" fontAlgn="ctr"/>
                      <a:r>
                        <a:rPr lang="en-US" sz="1000" u="none" strike="noStrike" dirty="0">
                          <a:effectLst/>
                          <a:latin typeface="Arial" panose="020B0604020202020204" pitchFamily="34" charset="0"/>
                          <a:cs typeface="Arial" panose="020B0604020202020204" pitchFamily="34" charset="0"/>
                        </a:rPr>
                        <a:t>48</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57351" marR="4779" marT="4779" marB="0" anchor="ctr">
                    <a:solidFill>
                      <a:schemeClr val="bg1">
                        <a:lumMod val="95000"/>
                        <a:alpha val="50000"/>
                      </a:schemeClr>
                    </a:solidFill>
                  </a:tcPr>
                </a:tc>
                <a:tc>
                  <a:txBody>
                    <a:bodyPr/>
                    <a:lstStyle/>
                    <a:p>
                      <a:pPr algn="l" fontAlgn="ctr"/>
                      <a:r>
                        <a:rPr lang="en-US" sz="1000" u="none" strike="noStrike" dirty="0">
                          <a:effectLst/>
                          <a:latin typeface="Arial" panose="020B0604020202020204" pitchFamily="34" charset="0"/>
                          <a:cs typeface="Arial" panose="020B0604020202020204" pitchFamily="34" charset="0"/>
                        </a:rPr>
                        <a:t>Workman's Compensation</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11430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23"/>
                  </a:ext>
                </a:extLst>
              </a:tr>
              <a:tr h="181578">
                <a:tc>
                  <a:txBody>
                    <a:bodyPr/>
                    <a:lstStyle/>
                    <a:p>
                      <a:pPr marL="0" algn="ctr" fontAlgn="ctr"/>
                      <a:r>
                        <a:rPr lang="en-US" sz="1000" u="none" strike="noStrike" dirty="0">
                          <a:effectLst/>
                          <a:latin typeface="Arial" panose="020B0604020202020204" pitchFamily="34" charset="0"/>
                          <a:cs typeface="Arial" panose="020B0604020202020204" pitchFamily="34" charset="0"/>
                        </a:rPr>
                        <a:t>49</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57351" marR="4779" marT="4779" marB="0" anchor="ctr">
                    <a:solidFill>
                      <a:schemeClr val="bg1">
                        <a:lumMod val="95000"/>
                        <a:alpha val="50000"/>
                      </a:schemeClr>
                    </a:solidFill>
                  </a:tcPr>
                </a:tc>
                <a:tc>
                  <a:txBody>
                    <a:bodyPr/>
                    <a:lstStyle/>
                    <a:p>
                      <a:pPr algn="l" fontAlgn="ctr"/>
                      <a:r>
                        <a:rPr lang="en-US" sz="1000" u="none" strike="noStrike" dirty="0">
                          <a:effectLst/>
                          <a:latin typeface="Arial" panose="020B0604020202020204" pitchFamily="34" charset="0"/>
                          <a:cs typeface="Arial" panose="020B0604020202020204" pitchFamily="34" charset="0"/>
                        </a:rPr>
                        <a:t>Wrongful Death</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11430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r>
                        <a:rPr lang="en-US" sz="1000" u="none" strike="noStrike" dirty="0">
                          <a:effectLst/>
                          <a:latin typeface="Arial" panose="020B0604020202020204" pitchFamily="34" charset="0"/>
                          <a:cs typeface="Arial" panose="020B0604020202020204" pitchFamily="34" charset="0"/>
                          <a:sym typeface="Wingdings"/>
                        </a:rPr>
                        <a:t></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tc>
                  <a:txBody>
                    <a:bodyPr/>
                    <a:lstStyle/>
                    <a:p>
                      <a:pPr algn="ctr" fontAlgn="ct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solidFill>
                      <a:schemeClr val="bg1">
                        <a:lumMod val="95000"/>
                        <a:alpha val="50000"/>
                      </a:schemeClr>
                    </a:solidFill>
                  </a:tcPr>
                </a:tc>
                <a:extLst>
                  <a:ext uri="{0D108BD9-81ED-4DB2-BD59-A6C34878D82A}">
                    <a16:rowId xmlns:a16="http://schemas.microsoft.com/office/drawing/2014/main" val="10024"/>
                  </a:ext>
                </a:extLst>
              </a:tr>
              <a:tr h="181578">
                <a:tc gridSpan="3">
                  <a:txBody>
                    <a:bodyPr/>
                    <a:lstStyle/>
                    <a:p>
                      <a:pPr marL="0" algn="ctr" fontAlgn="ctr"/>
                      <a:r>
                        <a:rPr lang="en-US" sz="1000" b="1" u="none" strike="noStrike" dirty="0">
                          <a:effectLst/>
                          <a:latin typeface="Arial" panose="020B0604020202020204" pitchFamily="34" charset="0"/>
                          <a:cs typeface="Arial" panose="020B0604020202020204" pitchFamily="34" charset="0"/>
                        </a:rPr>
                        <a:t>TOTAL</a:t>
                      </a:r>
                      <a:endParaRPr lang="en-US" sz="1000" b="1" i="0" u="none" strike="noStrike" dirty="0">
                        <a:solidFill>
                          <a:schemeClr val="bg1"/>
                        </a:solidFill>
                        <a:effectLst/>
                        <a:latin typeface="Arial" panose="020B0604020202020204" pitchFamily="34" charset="0"/>
                        <a:cs typeface="Arial" panose="020B0604020202020204" pitchFamily="34" charset="0"/>
                      </a:endParaRPr>
                    </a:p>
                  </a:txBody>
                  <a:tcPr marL="57351" marR="4779" marT="4779" marB="0" anchor="ctr">
                    <a:solidFill>
                      <a:schemeClr val="bg1">
                        <a:lumMod val="95000"/>
                        <a:alpha val="50000"/>
                      </a:schemeClr>
                    </a:solidFill>
                  </a:tcPr>
                </a:tc>
                <a:tc hMerge="1">
                  <a:txBody>
                    <a:bodyPr/>
                    <a:lstStyle/>
                    <a:p>
                      <a:pPr algn="l" fontAlgn="ctr"/>
                      <a:endParaRPr lang="en-US" sz="900" b="1" i="0" u="none" strike="noStrike" dirty="0">
                        <a:solidFill>
                          <a:srgbClr val="243772"/>
                        </a:solidFill>
                        <a:effectLst/>
                        <a:latin typeface="Century Gothic"/>
                      </a:endParaRPr>
                    </a:p>
                  </a:txBody>
                  <a:tcPr marL="57351" marR="4779" marT="4779" marB="0" anchor="ctr">
                    <a:solidFill>
                      <a:schemeClr val="bg1">
                        <a:lumMod val="95000"/>
                        <a:alpha val="50000"/>
                      </a:schemeClr>
                    </a:solidFill>
                  </a:tcPr>
                </a:tc>
                <a:tc hMerge="1">
                  <a:txBody>
                    <a:bodyPr/>
                    <a:lstStyle/>
                    <a:p>
                      <a:pPr algn="ctr" fontAlgn="ctr"/>
                      <a:endParaRPr lang="en-US" sz="1000" b="1" i="0" u="none" strike="noStrike" dirty="0">
                        <a:solidFill>
                          <a:schemeClr val="bg1"/>
                        </a:solidFill>
                        <a:effectLst/>
                        <a:latin typeface="+mn-lt"/>
                      </a:endParaRPr>
                    </a:p>
                  </a:txBody>
                  <a:tcPr marL="4779" marR="4779" marT="4779" marB="0" anchor="ctr">
                    <a:solidFill>
                      <a:schemeClr val="bg1">
                        <a:lumMod val="95000"/>
                        <a:alpha val="50000"/>
                      </a:schemeClr>
                    </a:solidFill>
                  </a:tcPr>
                </a:tc>
                <a:tc>
                  <a:txBody>
                    <a:bodyPr/>
                    <a:lstStyle/>
                    <a:p>
                      <a:pPr algn="ctr" fontAlgn="ctr"/>
                      <a:r>
                        <a:rPr lang="en-US" sz="1000" b="1" u="none" strike="noStrike" dirty="0">
                          <a:effectLst/>
                          <a:latin typeface="Arial" panose="020B0604020202020204" pitchFamily="34" charset="0"/>
                          <a:cs typeface="Arial" panose="020B0604020202020204" pitchFamily="34" charset="0"/>
                        </a:rPr>
                        <a:t>31</a:t>
                      </a:r>
                      <a:endParaRPr lang="en-US" sz="1000" b="1" i="0" u="none" strike="noStrike" dirty="0">
                        <a:solidFill>
                          <a:schemeClr val="bg1"/>
                        </a:solidFill>
                        <a:effectLst/>
                        <a:latin typeface="Arial" panose="020B0604020202020204" pitchFamily="34" charset="0"/>
                        <a:cs typeface="Arial" panose="020B0604020202020204" pitchFamily="34" charset="0"/>
                      </a:endParaRPr>
                    </a:p>
                  </a:txBody>
                  <a:tcPr marL="4779" marR="4779" marT="4779" marB="0" anchor="ctr">
                    <a:solidFill>
                      <a:schemeClr val="bg1">
                        <a:lumMod val="95000"/>
                        <a:alpha val="50000"/>
                      </a:schemeClr>
                    </a:solidFill>
                  </a:tcPr>
                </a:tc>
                <a:tc>
                  <a:txBody>
                    <a:bodyPr/>
                    <a:lstStyle/>
                    <a:p>
                      <a:pPr algn="ctr" fontAlgn="ctr"/>
                      <a:r>
                        <a:rPr lang="en-US" sz="1000" b="1" u="none" strike="noStrike" dirty="0">
                          <a:effectLst/>
                          <a:latin typeface="Arial" panose="020B0604020202020204" pitchFamily="34" charset="0"/>
                          <a:cs typeface="Arial" panose="020B0604020202020204" pitchFamily="34" charset="0"/>
                        </a:rPr>
                        <a:t>44</a:t>
                      </a:r>
                      <a:endParaRPr lang="en-US" sz="1000" b="1" i="0" u="none" strike="noStrike" dirty="0">
                        <a:solidFill>
                          <a:schemeClr val="bg1"/>
                        </a:solidFill>
                        <a:effectLst/>
                        <a:latin typeface="Arial" panose="020B0604020202020204" pitchFamily="34" charset="0"/>
                        <a:cs typeface="Arial" panose="020B0604020202020204" pitchFamily="34" charset="0"/>
                      </a:endParaRPr>
                    </a:p>
                  </a:txBody>
                  <a:tcPr marL="4779" marR="4779" marT="4779" marB="0" anchor="ctr">
                    <a:solidFill>
                      <a:schemeClr val="bg1">
                        <a:lumMod val="95000"/>
                        <a:alpha val="50000"/>
                      </a:schemeClr>
                    </a:solidFill>
                  </a:tcPr>
                </a:tc>
                <a:tc>
                  <a:txBody>
                    <a:bodyPr/>
                    <a:lstStyle/>
                    <a:p>
                      <a:pPr algn="ctr" fontAlgn="ctr"/>
                      <a:r>
                        <a:rPr lang="en-US" sz="1000" b="1" u="none" strike="noStrike" dirty="0">
                          <a:effectLst/>
                          <a:latin typeface="Arial" panose="020B0604020202020204" pitchFamily="34" charset="0"/>
                          <a:cs typeface="Arial" panose="020B0604020202020204" pitchFamily="34" charset="0"/>
                        </a:rPr>
                        <a:t>27</a:t>
                      </a:r>
                      <a:endParaRPr lang="en-US" sz="1000" b="1" i="0" u="none" strike="noStrike" dirty="0">
                        <a:solidFill>
                          <a:schemeClr val="bg1"/>
                        </a:solidFill>
                        <a:effectLst/>
                        <a:latin typeface="Arial" panose="020B0604020202020204" pitchFamily="34" charset="0"/>
                        <a:cs typeface="Arial" panose="020B0604020202020204" pitchFamily="34" charset="0"/>
                      </a:endParaRPr>
                    </a:p>
                  </a:txBody>
                  <a:tcPr marL="8788" marR="8788" marT="8788" marB="0" anchor="ctr">
                    <a:solidFill>
                      <a:schemeClr val="bg1">
                        <a:lumMod val="95000"/>
                        <a:alpha val="50000"/>
                      </a:schemeClr>
                    </a:solidFill>
                  </a:tcPr>
                </a:tc>
                <a:extLst>
                  <a:ext uri="{0D108BD9-81ED-4DB2-BD59-A6C34878D82A}">
                    <a16:rowId xmlns:a16="http://schemas.microsoft.com/office/drawing/2014/main" val="10025"/>
                  </a:ext>
                </a:extLst>
              </a:tr>
            </a:tbl>
          </a:graphicData>
        </a:graphic>
      </p:graphicFrame>
      <p:sp>
        <p:nvSpPr>
          <p:cNvPr id="2" name="Slide Number Placeholder 1">
            <a:extLst>
              <a:ext uri="{FF2B5EF4-FFF2-40B4-BE49-F238E27FC236}">
                <a16:creationId xmlns:a16="http://schemas.microsoft.com/office/drawing/2014/main" id="{58D992C4-FB61-154C-BA9F-AF458556BBBF}"/>
              </a:ext>
            </a:extLst>
          </p:cNvPr>
          <p:cNvSpPr>
            <a:spLocks noGrp="1"/>
          </p:cNvSpPr>
          <p:nvPr>
            <p:ph type="sldNum" sz="quarter" idx="12"/>
          </p:nvPr>
        </p:nvSpPr>
        <p:spPr/>
        <p:txBody>
          <a:bodyPr/>
          <a:lstStyle/>
          <a:p>
            <a:fld id="{476AAC42-F025-6F4A-812A-CAE76A37282A}" type="slidenum">
              <a:rPr lang="en-US" smtClean="0"/>
              <a:t>25</a:t>
            </a:fld>
            <a:endParaRPr lang="en-US"/>
          </a:p>
        </p:txBody>
      </p:sp>
    </p:spTree>
    <p:extLst>
      <p:ext uri="{BB962C8B-B14F-4D97-AF65-F5344CB8AC3E}">
        <p14:creationId xmlns:p14="http://schemas.microsoft.com/office/powerpoint/2010/main" val="3332009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0DE740B-46F1-F944-A4ED-571ADAE09E3A}"/>
              </a:ext>
            </a:extLst>
          </p:cNvPr>
          <p:cNvSpPr txBox="1"/>
          <p:nvPr/>
        </p:nvSpPr>
        <p:spPr>
          <a:xfrm>
            <a:off x="731520" y="1417154"/>
            <a:ext cx="10122408" cy="281231"/>
          </a:xfrm>
          <a:prstGeom prst="rect">
            <a:avLst/>
          </a:prstGeom>
          <a:noFill/>
        </p:spPr>
        <p:txBody>
          <a:bodyPr wrap="square" rtlCol="0">
            <a:spAutoFit/>
          </a:bodyPr>
          <a:lstStyle/>
          <a:p>
            <a:pPr>
              <a:lnSpc>
                <a:spcPts val="1640"/>
              </a:lnSpc>
            </a:pPr>
            <a:r>
              <a:rPr lang="en-US" sz="1200" dirty="0">
                <a:latin typeface="Arial" panose="020B0604020202020204" pitchFamily="34" charset="0"/>
                <a:cs typeface="Arial" panose="020B0604020202020204" pitchFamily="34" charset="0"/>
              </a:rPr>
              <a:t>Intake data from the 27 “qualifying” AOLs was then tested against 15 economic indicators of interest to assess potential predictive value.</a:t>
            </a:r>
          </a:p>
        </p:txBody>
      </p:sp>
      <p:sp>
        <p:nvSpPr>
          <p:cNvPr id="17" name="TextBox 16">
            <a:extLst>
              <a:ext uri="{FF2B5EF4-FFF2-40B4-BE49-F238E27FC236}">
                <a16:creationId xmlns:a16="http://schemas.microsoft.com/office/drawing/2014/main" id="{A39AFAB1-C73C-BE43-8A3F-32FCAED96207}"/>
              </a:ext>
            </a:extLst>
          </p:cNvPr>
          <p:cNvSpPr txBox="1"/>
          <p:nvPr/>
        </p:nvSpPr>
        <p:spPr>
          <a:xfrm>
            <a:off x="731520" y="482323"/>
            <a:ext cx="7324344" cy="646331"/>
          </a:xfrm>
          <a:prstGeom prst="rect">
            <a:avLst/>
          </a:prstGeom>
          <a:noFill/>
        </p:spPr>
        <p:txBody>
          <a:bodyPr wrap="square" rtlCol="0">
            <a:spAutoFit/>
          </a:bodyPr>
          <a:lstStyle/>
          <a:p>
            <a:r>
              <a:rPr lang="en-US" sz="3600" b="1" dirty="0">
                <a:latin typeface="Lucida Bright" panose="02040602050505020304" pitchFamily="18" charset="77"/>
              </a:rPr>
              <a:t>Testing</a:t>
            </a:r>
          </a:p>
        </p:txBody>
      </p:sp>
      <p:graphicFrame>
        <p:nvGraphicFramePr>
          <p:cNvPr id="232" name="Table 6">
            <a:extLst>
              <a:ext uri="{FF2B5EF4-FFF2-40B4-BE49-F238E27FC236}">
                <a16:creationId xmlns:a16="http://schemas.microsoft.com/office/drawing/2014/main" id="{6508C120-F80D-0149-A2A4-692DC75EEC21}"/>
              </a:ext>
            </a:extLst>
          </p:cNvPr>
          <p:cNvGraphicFramePr>
            <a:graphicFrameLocks noGrp="1"/>
          </p:cNvGraphicFramePr>
          <p:nvPr>
            <p:extLst>
              <p:ext uri="{D42A27DB-BD31-4B8C-83A1-F6EECF244321}">
                <p14:modId xmlns:p14="http://schemas.microsoft.com/office/powerpoint/2010/main" val="2130244053"/>
              </p:ext>
            </p:extLst>
          </p:nvPr>
        </p:nvGraphicFramePr>
        <p:xfrm>
          <a:off x="731520" y="2313515"/>
          <a:ext cx="10728960" cy="3647022"/>
        </p:xfrm>
        <a:graphic>
          <a:graphicData uri="http://schemas.openxmlformats.org/drawingml/2006/table">
            <a:tbl>
              <a:tblPr firstRow="1" bandRow="1">
                <a:tableStyleId>{5C22544A-7EE6-4342-B048-85BDC9FD1C3A}</a:tableStyleId>
              </a:tblPr>
              <a:tblGrid>
                <a:gridCol w="10728960">
                  <a:extLst>
                    <a:ext uri="{9D8B030D-6E8A-4147-A177-3AD203B41FA5}">
                      <a16:colId xmlns:a16="http://schemas.microsoft.com/office/drawing/2014/main" val="3319403820"/>
                    </a:ext>
                  </a:extLst>
                </a:gridCol>
              </a:tblGrid>
              <a:tr h="3647022">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648339880"/>
                  </a:ext>
                </a:extLst>
              </a:tr>
            </a:tbl>
          </a:graphicData>
        </a:graphic>
      </p:graphicFrame>
      <p:sp>
        <p:nvSpPr>
          <p:cNvPr id="235" name="TextBox 234">
            <a:extLst>
              <a:ext uri="{FF2B5EF4-FFF2-40B4-BE49-F238E27FC236}">
                <a16:creationId xmlns:a16="http://schemas.microsoft.com/office/drawing/2014/main" id="{51446CCA-790C-D441-B3B0-687DFA4626B8}"/>
              </a:ext>
            </a:extLst>
          </p:cNvPr>
          <p:cNvSpPr txBox="1"/>
          <p:nvPr/>
        </p:nvSpPr>
        <p:spPr>
          <a:xfrm>
            <a:off x="1178072" y="2614179"/>
            <a:ext cx="4722823" cy="1428981"/>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MACROECONOMIC INDICATORS:</a:t>
            </a:r>
          </a:p>
          <a:p>
            <a:pPr>
              <a:lnSpc>
                <a:spcPts val="1840"/>
              </a:lnSpc>
            </a:pPr>
            <a:r>
              <a:rPr lang="en-US" sz="1200" dirty="0">
                <a:latin typeface="Arial" panose="020B0604020202020204" pitchFamily="34" charset="0"/>
                <a:cs typeface="Arial" panose="020B0604020202020204" pitchFamily="34" charset="0"/>
              </a:rPr>
              <a:t>   1. Conduct preliminary data cleaning, processing, and formatting.</a:t>
            </a:r>
          </a:p>
          <a:p>
            <a:pPr>
              <a:lnSpc>
                <a:spcPts val="1840"/>
              </a:lnSpc>
            </a:pPr>
            <a:r>
              <a:rPr lang="en-US" sz="1200" dirty="0">
                <a:latin typeface="Arial" panose="020B0604020202020204" pitchFamily="34" charset="0"/>
                <a:cs typeface="Arial" panose="020B0604020202020204" pitchFamily="34" charset="0"/>
              </a:rPr>
              <a:t>   2. Examine differences across plan types and subscriber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samples to determine the optimal “subscriber universe” for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index development</a:t>
            </a:r>
          </a:p>
          <a:p>
            <a:pPr>
              <a:lnSpc>
                <a:spcPts val="1840"/>
              </a:lnSpc>
            </a:pPr>
            <a:r>
              <a:rPr lang="en-US" sz="1200" dirty="0">
                <a:latin typeface="Arial" panose="020B0604020202020204" pitchFamily="34" charset="0"/>
                <a:cs typeface="Arial" panose="020B0604020202020204" pitchFamily="34" charset="0"/>
              </a:rPr>
              <a:t>  3. Test competing approaches for normalizing intake data.</a:t>
            </a:r>
          </a:p>
        </p:txBody>
      </p:sp>
      <p:sp>
        <p:nvSpPr>
          <p:cNvPr id="239" name="TextBox 238">
            <a:extLst>
              <a:ext uri="{FF2B5EF4-FFF2-40B4-BE49-F238E27FC236}">
                <a16:creationId xmlns:a16="http://schemas.microsoft.com/office/drawing/2014/main" id="{22ACCCC7-4E35-0E41-9F16-0644D622B601}"/>
              </a:ext>
            </a:extLst>
          </p:cNvPr>
          <p:cNvSpPr txBox="1"/>
          <p:nvPr/>
        </p:nvSpPr>
        <p:spPr>
          <a:xfrm>
            <a:off x="6449051" y="4862206"/>
            <a:ext cx="4520234" cy="736484"/>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CONFIDENCE INDICATORS:</a:t>
            </a:r>
          </a:p>
          <a:p>
            <a:pPr>
              <a:lnSpc>
                <a:spcPts val="1840"/>
              </a:lnSpc>
            </a:pPr>
            <a:r>
              <a:rPr lang="en-US" sz="1200" dirty="0">
                <a:latin typeface="Arial" panose="020B0604020202020204" pitchFamily="34" charset="0"/>
                <a:cs typeface="Arial" panose="020B0604020202020204" pitchFamily="34" charset="0"/>
              </a:rPr>
              <a:t>  14. Consumer Confidence Index (Conference Board)</a:t>
            </a:r>
          </a:p>
          <a:p>
            <a:pPr>
              <a:lnSpc>
                <a:spcPts val="1840"/>
              </a:lnSpc>
            </a:pPr>
            <a:r>
              <a:rPr lang="en-US" sz="1200" dirty="0">
                <a:latin typeface="Arial" panose="020B0604020202020204" pitchFamily="34" charset="0"/>
                <a:cs typeface="Arial" panose="020B0604020202020204" pitchFamily="34" charset="0"/>
              </a:rPr>
              <a:t>  15. Small Business Optimism Index (NFIB)</a:t>
            </a:r>
          </a:p>
        </p:txBody>
      </p:sp>
      <p:sp>
        <p:nvSpPr>
          <p:cNvPr id="240" name="TextBox 239">
            <a:extLst>
              <a:ext uri="{FF2B5EF4-FFF2-40B4-BE49-F238E27FC236}">
                <a16:creationId xmlns:a16="http://schemas.microsoft.com/office/drawing/2014/main" id="{315CD349-EAB8-C24B-AB1B-7EB02C5CBDA4}"/>
              </a:ext>
            </a:extLst>
          </p:cNvPr>
          <p:cNvSpPr txBox="1"/>
          <p:nvPr/>
        </p:nvSpPr>
        <p:spPr>
          <a:xfrm>
            <a:off x="1178072" y="4400541"/>
            <a:ext cx="3419567" cy="1198149"/>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HOUSING INDICATORS:</a:t>
            </a:r>
          </a:p>
          <a:p>
            <a:pPr>
              <a:lnSpc>
                <a:spcPts val="1840"/>
              </a:lnSpc>
            </a:pPr>
            <a:r>
              <a:rPr lang="en-US" sz="1200" dirty="0">
                <a:latin typeface="Arial" panose="020B0604020202020204" pitchFamily="34" charset="0"/>
                <a:cs typeface="Arial" panose="020B0604020202020204" pitchFamily="34" charset="0"/>
              </a:rPr>
              <a:t>   4. Housing Starts</a:t>
            </a:r>
          </a:p>
          <a:p>
            <a:pPr>
              <a:lnSpc>
                <a:spcPts val="1840"/>
              </a:lnSpc>
            </a:pPr>
            <a:r>
              <a:rPr lang="en-US" sz="1200" dirty="0">
                <a:latin typeface="Arial" panose="020B0604020202020204" pitchFamily="34" charset="0"/>
                <a:cs typeface="Arial" panose="020B0604020202020204" pitchFamily="34" charset="0"/>
              </a:rPr>
              <a:t>   5. Existing Home Sales (NAR)</a:t>
            </a:r>
          </a:p>
          <a:p>
            <a:pPr>
              <a:lnSpc>
                <a:spcPts val="1840"/>
              </a:lnSpc>
            </a:pPr>
            <a:r>
              <a:rPr lang="en-US" sz="1200" dirty="0">
                <a:latin typeface="Arial" panose="020B0604020202020204" pitchFamily="34" charset="0"/>
                <a:cs typeface="Arial" panose="020B0604020202020204" pitchFamily="34" charset="0"/>
              </a:rPr>
              <a:t>   6. Residential Construction Permits</a:t>
            </a:r>
          </a:p>
          <a:p>
            <a:pPr>
              <a:lnSpc>
                <a:spcPts val="1840"/>
              </a:lnSpc>
            </a:pPr>
            <a:r>
              <a:rPr lang="en-US" sz="1200" dirty="0">
                <a:latin typeface="Arial" panose="020B0604020202020204" pitchFamily="34" charset="0"/>
                <a:cs typeface="Arial" panose="020B0604020202020204" pitchFamily="34" charset="0"/>
              </a:rPr>
              <a:t>   7. Small Business Optimism Index (NFIB)</a:t>
            </a:r>
          </a:p>
        </p:txBody>
      </p:sp>
      <p:sp>
        <p:nvSpPr>
          <p:cNvPr id="241" name="TextBox 240">
            <a:extLst>
              <a:ext uri="{FF2B5EF4-FFF2-40B4-BE49-F238E27FC236}">
                <a16:creationId xmlns:a16="http://schemas.microsoft.com/office/drawing/2014/main" id="{0F05F94E-E756-6643-B233-456E0322641C}"/>
              </a:ext>
            </a:extLst>
          </p:cNvPr>
          <p:cNvSpPr txBox="1"/>
          <p:nvPr/>
        </p:nvSpPr>
        <p:spPr>
          <a:xfrm>
            <a:off x="6449051" y="2614179"/>
            <a:ext cx="4722823" cy="1890646"/>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FINANCIAL HEALTH INDICATORS:</a:t>
            </a:r>
          </a:p>
          <a:p>
            <a:pPr>
              <a:lnSpc>
                <a:spcPts val="1840"/>
              </a:lnSpc>
            </a:pPr>
            <a:r>
              <a:rPr lang="en-US" sz="1200" dirty="0">
                <a:latin typeface="Arial" panose="020B0604020202020204" pitchFamily="34" charset="0"/>
                <a:cs typeface="Arial" panose="020B0604020202020204" pitchFamily="34" charset="0"/>
              </a:rPr>
              <a:t>   8. Total Bankruptcies (Total Filings; </a:t>
            </a:r>
            <a:r>
              <a:rPr lang="en-US" sz="1200" dirty="0" err="1">
                <a:latin typeface="Arial" panose="020B0604020202020204" pitchFamily="34" charset="0"/>
                <a:cs typeface="Arial" panose="020B0604020202020204" pitchFamily="34" charset="0"/>
              </a:rPr>
              <a:t>Epiq</a:t>
            </a:r>
            <a:r>
              <a:rPr lang="en-US" sz="1200" dirty="0">
                <a:latin typeface="Arial" panose="020B0604020202020204" pitchFamily="34" charset="0"/>
                <a:cs typeface="Arial" panose="020B0604020202020204" pitchFamily="34" charset="0"/>
              </a:rPr>
              <a:t>)</a:t>
            </a:r>
          </a:p>
          <a:p>
            <a:pPr>
              <a:lnSpc>
                <a:spcPts val="1840"/>
              </a:lnSpc>
            </a:pPr>
            <a:r>
              <a:rPr lang="en-US" sz="1200" dirty="0">
                <a:latin typeface="Arial" panose="020B0604020202020204" pitchFamily="34" charset="0"/>
                <a:cs typeface="Arial" panose="020B0604020202020204" pitchFamily="34" charset="0"/>
              </a:rPr>
              <a:t>   9. Delinquencies (All Loans &amp; Leases; St. Louis Fed)</a:t>
            </a:r>
          </a:p>
          <a:p>
            <a:pPr>
              <a:lnSpc>
                <a:spcPts val="1840"/>
              </a:lnSpc>
            </a:pPr>
            <a:r>
              <a:rPr lang="en-US" sz="1200" dirty="0">
                <a:latin typeface="Arial" panose="020B0604020202020204" pitchFamily="34" charset="0"/>
                <a:cs typeface="Arial" panose="020B0604020202020204" pitchFamily="34" charset="0"/>
              </a:rPr>
              <a:t> 10. Foreclosures (All Mortgage Foreclosures Started; Mortgage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Bankers Association)</a:t>
            </a:r>
          </a:p>
          <a:p>
            <a:pPr>
              <a:lnSpc>
                <a:spcPts val="1840"/>
              </a:lnSpc>
            </a:pPr>
            <a:r>
              <a:rPr lang="en-US" sz="1200" dirty="0">
                <a:latin typeface="Arial" panose="020B0604020202020204" pitchFamily="34" charset="0"/>
                <a:cs typeface="Arial" panose="020B0604020202020204" pitchFamily="34" charset="0"/>
              </a:rPr>
              <a:t> 11. Consumer Credit (Total; Revolving; Non-Revolving)</a:t>
            </a:r>
          </a:p>
          <a:p>
            <a:pPr>
              <a:lnSpc>
                <a:spcPts val="1840"/>
              </a:lnSpc>
            </a:pPr>
            <a:r>
              <a:rPr lang="en-US" sz="1200" dirty="0">
                <a:latin typeface="Arial" panose="020B0604020202020204" pitchFamily="34" charset="0"/>
                <a:cs typeface="Arial" panose="020B0604020202020204" pitchFamily="34" charset="0"/>
              </a:rPr>
              <a:t> 12. S&amp;P 500 Index</a:t>
            </a:r>
          </a:p>
          <a:p>
            <a:pPr>
              <a:lnSpc>
                <a:spcPts val="1840"/>
              </a:lnSpc>
            </a:pPr>
            <a:r>
              <a:rPr lang="en-US" sz="1200" dirty="0">
                <a:latin typeface="Arial" panose="020B0604020202020204" pitchFamily="34" charset="0"/>
                <a:cs typeface="Arial" panose="020B0604020202020204" pitchFamily="34" charset="0"/>
              </a:rPr>
              <a:t> 13. Wilshire 5000 Index</a:t>
            </a:r>
          </a:p>
        </p:txBody>
      </p:sp>
      <p:sp>
        <p:nvSpPr>
          <p:cNvPr id="2" name="Slide Number Placeholder 1">
            <a:extLst>
              <a:ext uri="{FF2B5EF4-FFF2-40B4-BE49-F238E27FC236}">
                <a16:creationId xmlns:a16="http://schemas.microsoft.com/office/drawing/2014/main" id="{B860D4B7-36DD-A14F-A295-B4A6ABE865B5}"/>
              </a:ext>
            </a:extLst>
          </p:cNvPr>
          <p:cNvSpPr>
            <a:spLocks noGrp="1"/>
          </p:cNvSpPr>
          <p:nvPr>
            <p:ph type="sldNum" sz="quarter" idx="12"/>
          </p:nvPr>
        </p:nvSpPr>
        <p:spPr/>
        <p:txBody>
          <a:bodyPr/>
          <a:lstStyle/>
          <a:p>
            <a:fld id="{476AAC42-F025-6F4A-812A-CAE76A37282A}" type="slidenum">
              <a:rPr lang="en-US" smtClean="0"/>
              <a:t>26</a:t>
            </a:fld>
            <a:endParaRPr lang="en-US"/>
          </a:p>
        </p:txBody>
      </p:sp>
    </p:spTree>
    <p:extLst>
      <p:ext uri="{BB962C8B-B14F-4D97-AF65-F5344CB8AC3E}">
        <p14:creationId xmlns:p14="http://schemas.microsoft.com/office/powerpoint/2010/main" val="904146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0" name="Table 6">
            <a:extLst>
              <a:ext uri="{FF2B5EF4-FFF2-40B4-BE49-F238E27FC236}">
                <a16:creationId xmlns:a16="http://schemas.microsoft.com/office/drawing/2014/main" id="{CE153FDE-F560-6A41-B691-AC5B9510F956}"/>
              </a:ext>
            </a:extLst>
          </p:cNvPr>
          <p:cNvGraphicFramePr>
            <a:graphicFrameLocks noGrp="1"/>
          </p:cNvGraphicFramePr>
          <p:nvPr/>
        </p:nvGraphicFramePr>
        <p:xfrm>
          <a:off x="731520" y="1782305"/>
          <a:ext cx="10728960" cy="4622638"/>
        </p:xfrm>
        <a:graphic>
          <a:graphicData uri="http://schemas.openxmlformats.org/drawingml/2006/table">
            <a:tbl>
              <a:tblPr firstRow="1" bandRow="1">
                <a:tableStyleId>{5C22544A-7EE6-4342-B048-85BDC9FD1C3A}</a:tableStyleId>
              </a:tblPr>
              <a:tblGrid>
                <a:gridCol w="10728960">
                  <a:extLst>
                    <a:ext uri="{9D8B030D-6E8A-4147-A177-3AD203B41FA5}">
                      <a16:colId xmlns:a16="http://schemas.microsoft.com/office/drawing/2014/main" val="3319403820"/>
                    </a:ext>
                  </a:extLst>
                </a:gridCol>
              </a:tblGrid>
              <a:tr h="5537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Lucida Bright" panose="02040602050505020304" pitchFamily="18" charset="77"/>
                        </a:rPr>
                        <a:t>Scoping Intake Data</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extLst>
                  <a:ext uri="{0D108BD9-81ED-4DB2-BD59-A6C34878D82A}">
                    <a16:rowId xmlns:a16="http://schemas.microsoft.com/office/drawing/2014/main" val="3303297116"/>
                  </a:ext>
                </a:extLst>
              </a:tr>
              <a:tr h="4068932">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648339880"/>
                  </a:ext>
                </a:extLst>
              </a:tr>
            </a:tbl>
          </a:graphicData>
        </a:graphic>
      </p:graphicFrame>
      <p:sp>
        <p:nvSpPr>
          <p:cNvPr id="16" name="TextBox 15">
            <a:extLst>
              <a:ext uri="{FF2B5EF4-FFF2-40B4-BE49-F238E27FC236}">
                <a16:creationId xmlns:a16="http://schemas.microsoft.com/office/drawing/2014/main" id="{D0DE740B-46F1-F944-A4ED-571ADAE09E3A}"/>
              </a:ext>
            </a:extLst>
          </p:cNvPr>
          <p:cNvSpPr txBox="1"/>
          <p:nvPr/>
        </p:nvSpPr>
        <p:spPr>
          <a:xfrm>
            <a:off x="731520" y="1228681"/>
            <a:ext cx="10122408" cy="281231"/>
          </a:xfrm>
          <a:prstGeom prst="rect">
            <a:avLst/>
          </a:prstGeom>
          <a:noFill/>
        </p:spPr>
        <p:txBody>
          <a:bodyPr wrap="square" rtlCol="0">
            <a:spAutoFit/>
          </a:bodyPr>
          <a:lstStyle/>
          <a:p>
            <a:pPr>
              <a:lnSpc>
                <a:spcPts val="1640"/>
              </a:lnSpc>
            </a:pPr>
            <a:r>
              <a:rPr lang="en-US" sz="1200" dirty="0">
                <a:latin typeface="Arial" panose="020B0604020202020204" pitchFamily="34" charset="0"/>
                <a:cs typeface="Arial" panose="020B0604020202020204" pitchFamily="34" charset="0"/>
              </a:rPr>
              <a:t>Three out of the final 27 AOLs demonstrated a strong statistical relationship to a handful of economic indicators.</a:t>
            </a:r>
          </a:p>
        </p:txBody>
      </p:sp>
      <p:sp>
        <p:nvSpPr>
          <p:cNvPr id="17" name="TextBox 16">
            <a:extLst>
              <a:ext uri="{FF2B5EF4-FFF2-40B4-BE49-F238E27FC236}">
                <a16:creationId xmlns:a16="http://schemas.microsoft.com/office/drawing/2014/main" id="{A39AFAB1-C73C-BE43-8A3F-32FCAED96207}"/>
              </a:ext>
            </a:extLst>
          </p:cNvPr>
          <p:cNvSpPr txBox="1"/>
          <p:nvPr/>
        </p:nvSpPr>
        <p:spPr>
          <a:xfrm>
            <a:off x="731520" y="482323"/>
            <a:ext cx="7324344" cy="646331"/>
          </a:xfrm>
          <a:prstGeom prst="rect">
            <a:avLst/>
          </a:prstGeom>
          <a:noFill/>
        </p:spPr>
        <p:txBody>
          <a:bodyPr wrap="square" rtlCol="0">
            <a:spAutoFit/>
          </a:bodyPr>
          <a:lstStyle/>
          <a:p>
            <a:r>
              <a:rPr lang="en-US" sz="3600" b="1" dirty="0">
                <a:latin typeface="Lucida Bright" panose="02040602050505020304" pitchFamily="18" charset="77"/>
              </a:rPr>
              <a:t>Testing</a:t>
            </a:r>
          </a:p>
        </p:txBody>
      </p:sp>
      <p:grpSp>
        <p:nvGrpSpPr>
          <p:cNvPr id="11" name="Group 10">
            <a:extLst>
              <a:ext uri="{FF2B5EF4-FFF2-40B4-BE49-F238E27FC236}">
                <a16:creationId xmlns:a16="http://schemas.microsoft.com/office/drawing/2014/main" id="{9FDC2BFB-E270-9246-BB41-DEE99C5441DE}"/>
              </a:ext>
            </a:extLst>
          </p:cNvPr>
          <p:cNvGrpSpPr/>
          <p:nvPr/>
        </p:nvGrpSpPr>
        <p:grpSpPr>
          <a:xfrm>
            <a:off x="968560" y="2553784"/>
            <a:ext cx="10254880" cy="481582"/>
            <a:chOff x="968560" y="2655729"/>
            <a:chExt cx="10254880" cy="481582"/>
          </a:xfrm>
        </p:grpSpPr>
        <p:sp>
          <p:nvSpPr>
            <p:cNvPr id="291" name="Oval 290">
              <a:extLst>
                <a:ext uri="{FF2B5EF4-FFF2-40B4-BE49-F238E27FC236}">
                  <a16:creationId xmlns:a16="http://schemas.microsoft.com/office/drawing/2014/main" id="{FC170C7C-981D-C44A-8485-74B0E15AE42D}"/>
                </a:ext>
              </a:extLst>
            </p:cNvPr>
            <p:cNvSpPr/>
            <p:nvPr/>
          </p:nvSpPr>
          <p:spPr>
            <a:xfrm>
              <a:off x="968560" y="2733073"/>
              <a:ext cx="326895" cy="326895"/>
            </a:xfrm>
            <a:prstGeom prst="ellipse">
              <a:avLst/>
            </a:prstGeom>
            <a:solidFill>
              <a:srgbClr val="3E2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1</a:t>
              </a:r>
            </a:p>
          </p:txBody>
        </p:sp>
        <p:sp>
          <p:nvSpPr>
            <p:cNvPr id="294" name="TextBox 293">
              <a:extLst>
                <a:ext uri="{FF2B5EF4-FFF2-40B4-BE49-F238E27FC236}">
                  <a16:creationId xmlns:a16="http://schemas.microsoft.com/office/drawing/2014/main" id="{6FF0FC7E-11A5-544A-81DA-27638604999F}"/>
                </a:ext>
              </a:extLst>
            </p:cNvPr>
            <p:cNvSpPr txBox="1"/>
            <p:nvPr/>
          </p:nvSpPr>
          <p:spPr>
            <a:xfrm>
              <a:off x="1552796" y="2755905"/>
              <a:ext cx="7104298" cy="281231"/>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27 SCOPED AOLS: </a:t>
              </a:r>
              <a:r>
                <a:rPr lang="en-US" sz="1200" dirty="0">
                  <a:latin typeface="Arial" panose="020B0604020202020204" pitchFamily="34" charset="0"/>
                  <a:cs typeface="Arial" panose="020B0604020202020204" pitchFamily="34" charset="0"/>
                </a:rPr>
                <a:t>27 AOLs were subjected to several rounds of statistical testing.  </a:t>
              </a:r>
            </a:p>
          </p:txBody>
        </p:sp>
        <p:grpSp>
          <p:nvGrpSpPr>
            <p:cNvPr id="218" name="Group 217">
              <a:extLst>
                <a:ext uri="{FF2B5EF4-FFF2-40B4-BE49-F238E27FC236}">
                  <a16:creationId xmlns:a16="http://schemas.microsoft.com/office/drawing/2014/main" id="{7A82E49A-627D-1943-B491-6B960216E1C9}"/>
                </a:ext>
              </a:extLst>
            </p:cNvPr>
            <p:cNvGrpSpPr/>
            <p:nvPr/>
          </p:nvGrpSpPr>
          <p:grpSpPr>
            <a:xfrm>
              <a:off x="9496350" y="2655729"/>
              <a:ext cx="1727090" cy="481582"/>
              <a:chOff x="6361025" y="2102693"/>
              <a:chExt cx="1727090" cy="481582"/>
            </a:xfrm>
            <a:solidFill>
              <a:srgbClr val="3E2B56"/>
            </a:solidFill>
          </p:grpSpPr>
          <p:sp>
            <p:nvSpPr>
              <p:cNvPr id="219" name="Oval 218">
                <a:extLst>
                  <a:ext uri="{FF2B5EF4-FFF2-40B4-BE49-F238E27FC236}">
                    <a16:creationId xmlns:a16="http://schemas.microsoft.com/office/drawing/2014/main" id="{E15EF3F0-6C78-EE45-9C08-3004B208502C}"/>
                  </a:ext>
                </a:extLst>
              </p:cNvPr>
              <p:cNvSpPr/>
              <p:nvPr/>
            </p:nvSpPr>
            <p:spPr>
              <a:xfrm>
                <a:off x="6361025" y="2102693"/>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Oval 219">
                <a:extLst>
                  <a:ext uri="{FF2B5EF4-FFF2-40B4-BE49-F238E27FC236}">
                    <a16:creationId xmlns:a16="http://schemas.microsoft.com/office/drawing/2014/main" id="{11221F6E-0AED-D14A-937F-ABD747B740C4}"/>
                  </a:ext>
                </a:extLst>
              </p:cNvPr>
              <p:cNvSpPr/>
              <p:nvPr/>
            </p:nvSpPr>
            <p:spPr>
              <a:xfrm>
                <a:off x="6559217" y="2102693"/>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Oval 220">
                <a:extLst>
                  <a:ext uri="{FF2B5EF4-FFF2-40B4-BE49-F238E27FC236}">
                    <a16:creationId xmlns:a16="http://schemas.microsoft.com/office/drawing/2014/main" id="{E7116B5D-602E-BE46-AE91-350B579C4331}"/>
                  </a:ext>
                </a:extLst>
              </p:cNvPr>
              <p:cNvSpPr/>
              <p:nvPr/>
            </p:nvSpPr>
            <p:spPr>
              <a:xfrm>
                <a:off x="6559217" y="2279476"/>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4" name="Oval 253">
                <a:extLst>
                  <a:ext uri="{FF2B5EF4-FFF2-40B4-BE49-F238E27FC236}">
                    <a16:creationId xmlns:a16="http://schemas.microsoft.com/office/drawing/2014/main" id="{D0166C64-4DBA-AC46-8D5A-66FDEFA46457}"/>
                  </a:ext>
                </a:extLst>
              </p:cNvPr>
              <p:cNvSpPr/>
              <p:nvPr/>
            </p:nvSpPr>
            <p:spPr>
              <a:xfrm>
                <a:off x="6757409" y="2102693"/>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Oval 254">
                <a:extLst>
                  <a:ext uri="{FF2B5EF4-FFF2-40B4-BE49-F238E27FC236}">
                    <a16:creationId xmlns:a16="http://schemas.microsoft.com/office/drawing/2014/main" id="{D72B98DF-F807-7B49-8B04-D7BBCBC10D5F}"/>
                  </a:ext>
                </a:extLst>
              </p:cNvPr>
              <p:cNvSpPr/>
              <p:nvPr/>
            </p:nvSpPr>
            <p:spPr>
              <a:xfrm>
                <a:off x="6757409" y="2279476"/>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Oval 255">
                <a:extLst>
                  <a:ext uri="{FF2B5EF4-FFF2-40B4-BE49-F238E27FC236}">
                    <a16:creationId xmlns:a16="http://schemas.microsoft.com/office/drawing/2014/main" id="{00A1D9AA-40D3-604B-81E2-8298B711178C}"/>
                  </a:ext>
                </a:extLst>
              </p:cNvPr>
              <p:cNvSpPr/>
              <p:nvPr/>
            </p:nvSpPr>
            <p:spPr>
              <a:xfrm>
                <a:off x="6957970" y="2102693"/>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Oval 256">
                <a:extLst>
                  <a:ext uri="{FF2B5EF4-FFF2-40B4-BE49-F238E27FC236}">
                    <a16:creationId xmlns:a16="http://schemas.microsoft.com/office/drawing/2014/main" id="{D79D5AAB-6205-DD4F-A65A-D62F6E47A0C4}"/>
                  </a:ext>
                </a:extLst>
              </p:cNvPr>
              <p:cNvSpPr/>
              <p:nvPr/>
            </p:nvSpPr>
            <p:spPr>
              <a:xfrm>
                <a:off x="6957970" y="2279476"/>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 name="Oval 285">
                <a:extLst>
                  <a:ext uri="{FF2B5EF4-FFF2-40B4-BE49-F238E27FC236}">
                    <a16:creationId xmlns:a16="http://schemas.microsoft.com/office/drawing/2014/main" id="{3D66FF9C-9431-E846-ADB1-D687FA63F2B0}"/>
                  </a:ext>
                </a:extLst>
              </p:cNvPr>
              <p:cNvSpPr/>
              <p:nvPr/>
            </p:nvSpPr>
            <p:spPr>
              <a:xfrm>
                <a:off x="7156162" y="2102693"/>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7" name="Oval 286">
                <a:extLst>
                  <a:ext uri="{FF2B5EF4-FFF2-40B4-BE49-F238E27FC236}">
                    <a16:creationId xmlns:a16="http://schemas.microsoft.com/office/drawing/2014/main" id="{84B6D9A6-47A2-CA42-AABF-C6FF1B963D48}"/>
                  </a:ext>
                </a:extLst>
              </p:cNvPr>
              <p:cNvSpPr/>
              <p:nvPr/>
            </p:nvSpPr>
            <p:spPr>
              <a:xfrm>
                <a:off x="7156162" y="2279476"/>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8" name="Oval 287">
                <a:extLst>
                  <a:ext uri="{FF2B5EF4-FFF2-40B4-BE49-F238E27FC236}">
                    <a16:creationId xmlns:a16="http://schemas.microsoft.com/office/drawing/2014/main" id="{7AA66DC6-76A2-184F-8171-B0027DA1E9B6}"/>
                  </a:ext>
                </a:extLst>
              </p:cNvPr>
              <p:cNvSpPr/>
              <p:nvPr/>
            </p:nvSpPr>
            <p:spPr>
              <a:xfrm>
                <a:off x="7363154" y="2102693"/>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Oval 288">
                <a:extLst>
                  <a:ext uri="{FF2B5EF4-FFF2-40B4-BE49-F238E27FC236}">
                    <a16:creationId xmlns:a16="http://schemas.microsoft.com/office/drawing/2014/main" id="{A1A9A721-C437-FE4B-B949-B26034BCBB17}"/>
                  </a:ext>
                </a:extLst>
              </p:cNvPr>
              <p:cNvSpPr/>
              <p:nvPr/>
            </p:nvSpPr>
            <p:spPr>
              <a:xfrm>
                <a:off x="7363154" y="2279476"/>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0" name="Oval 289">
                <a:extLst>
                  <a:ext uri="{FF2B5EF4-FFF2-40B4-BE49-F238E27FC236}">
                    <a16:creationId xmlns:a16="http://schemas.microsoft.com/office/drawing/2014/main" id="{1F2DC226-2BA5-F14F-A8FD-3D9AA6EFF90B}"/>
                  </a:ext>
                </a:extLst>
              </p:cNvPr>
              <p:cNvSpPr/>
              <p:nvPr/>
            </p:nvSpPr>
            <p:spPr>
              <a:xfrm>
                <a:off x="7561346" y="2102693"/>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9" name="Oval 298">
                <a:extLst>
                  <a:ext uri="{FF2B5EF4-FFF2-40B4-BE49-F238E27FC236}">
                    <a16:creationId xmlns:a16="http://schemas.microsoft.com/office/drawing/2014/main" id="{FF2255B3-FE58-D940-BD15-B8DA9650FDE7}"/>
                  </a:ext>
                </a:extLst>
              </p:cNvPr>
              <p:cNvSpPr/>
              <p:nvPr/>
            </p:nvSpPr>
            <p:spPr>
              <a:xfrm>
                <a:off x="7561346" y="2279476"/>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1" name="Oval 300">
                <a:extLst>
                  <a:ext uri="{FF2B5EF4-FFF2-40B4-BE49-F238E27FC236}">
                    <a16:creationId xmlns:a16="http://schemas.microsoft.com/office/drawing/2014/main" id="{7233B24A-297A-DD4B-BD80-A67BAE41CBC9}"/>
                  </a:ext>
                </a:extLst>
              </p:cNvPr>
              <p:cNvSpPr/>
              <p:nvPr/>
            </p:nvSpPr>
            <p:spPr>
              <a:xfrm>
                <a:off x="7761907" y="2102693"/>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2" name="Oval 301">
                <a:extLst>
                  <a:ext uri="{FF2B5EF4-FFF2-40B4-BE49-F238E27FC236}">
                    <a16:creationId xmlns:a16="http://schemas.microsoft.com/office/drawing/2014/main" id="{F9BD8CA1-3F66-FA4D-8826-A1AE3211A059}"/>
                  </a:ext>
                </a:extLst>
              </p:cNvPr>
              <p:cNvSpPr/>
              <p:nvPr/>
            </p:nvSpPr>
            <p:spPr>
              <a:xfrm>
                <a:off x="7761907" y="2279476"/>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3" name="Oval 302">
                <a:extLst>
                  <a:ext uri="{FF2B5EF4-FFF2-40B4-BE49-F238E27FC236}">
                    <a16:creationId xmlns:a16="http://schemas.microsoft.com/office/drawing/2014/main" id="{708A7787-7DD0-4E4E-B437-8667BFCF2AC6}"/>
                  </a:ext>
                </a:extLst>
              </p:cNvPr>
              <p:cNvSpPr/>
              <p:nvPr/>
            </p:nvSpPr>
            <p:spPr>
              <a:xfrm>
                <a:off x="7960099" y="2102693"/>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4" name="Oval 303">
                <a:extLst>
                  <a:ext uri="{FF2B5EF4-FFF2-40B4-BE49-F238E27FC236}">
                    <a16:creationId xmlns:a16="http://schemas.microsoft.com/office/drawing/2014/main" id="{0CF45B31-6BCC-0C4E-8F8B-966FA006C8DC}"/>
                  </a:ext>
                </a:extLst>
              </p:cNvPr>
              <p:cNvSpPr/>
              <p:nvPr/>
            </p:nvSpPr>
            <p:spPr>
              <a:xfrm>
                <a:off x="7960099" y="2279476"/>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5" name="Oval 304">
                <a:extLst>
                  <a:ext uri="{FF2B5EF4-FFF2-40B4-BE49-F238E27FC236}">
                    <a16:creationId xmlns:a16="http://schemas.microsoft.com/office/drawing/2014/main" id="{E6AC28E2-F959-DA48-A80D-01E165DAF019}"/>
                  </a:ext>
                </a:extLst>
              </p:cNvPr>
              <p:cNvSpPr/>
              <p:nvPr/>
            </p:nvSpPr>
            <p:spPr>
              <a:xfrm>
                <a:off x="6361025" y="2279476"/>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6" name="Oval 305">
                <a:extLst>
                  <a:ext uri="{FF2B5EF4-FFF2-40B4-BE49-F238E27FC236}">
                    <a16:creationId xmlns:a16="http://schemas.microsoft.com/office/drawing/2014/main" id="{2D0E1DD8-06FC-7545-AC69-88C487F32EF6}"/>
                  </a:ext>
                </a:extLst>
              </p:cNvPr>
              <p:cNvSpPr/>
              <p:nvPr/>
            </p:nvSpPr>
            <p:spPr>
              <a:xfrm>
                <a:off x="6361025" y="2456259"/>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 name="Oval 306">
                <a:extLst>
                  <a:ext uri="{FF2B5EF4-FFF2-40B4-BE49-F238E27FC236}">
                    <a16:creationId xmlns:a16="http://schemas.microsoft.com/office/drawing/2014/main" id="{2A87E88D-3C94-5444-ABE1-1BCE64E01276}"/>
                  </a:ext>
                </a:extLst>
              </p:cNvPr>
              <p:cNvSpPr/>
              <p:nvPr/>
            </p:nvSpPr>
            <p:spPr>
              <a:xfrm>
                <a:off x="6559217" y="2456259"/>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 name="Oval 307">
                <a:extLst>
                  <a:ext uri="{FF2B5EF4-FFF2-40B4-BE49-F238E27FC236}">
                    <a16:creationId xmlns:a16="http://schemas.microsoft.com/office/drawing/2014/main" id="{A85BD61F-4E13-5640-96C0-A43E912FDFFD}"/>
                  </a:ext>
                </a:extLst>
              </p:cNvPr>
              <p:cNvSpPr/>
              <p:nvPr/>
            </p:nvSpPr>
            <p:spPr>
              <a:xfrm>
                <a:off x="6757409" y="2456259"/>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Oval 308">
                <a:extLst>
                  <a:ext uri="{FF2B5EF4-FFF2-40B4-BE49-F238E27FC236}">
                    <a16:creationId xmlns:a16="http://schemas.microsoft.com/office/drawing/2014/main" id="{EFE989AC-B4D4-6A40-84AE-CE7FCC60B477}"/>
                  </a:ext>
                </a:extLst>
              </p:cNvPr>
              <p:cNvSpPr/>
              <p:nvPr/>
            </p:nvSpPr>
            <p:spPr>
              <a:xfrm>
                <a:off x="6957970" y="2456259"/>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 name="Oval 309">
                <a:extLst>
                  <a:ext uri="{FF2B5EF4-FFF2-40B4-BE49-F238E27FC236}">
                    <a16:creationId xmlns:a16="http://schemas.microsoft.com/office/drawing/2014/main" id="{E29338B1-905B-3A4F-927A-E399757ADDE4}"/>
                  </a:ext>
                </a:extLst>
              </p:cNvPr>
              <p:cNvSpPr/>
              <p:nvPr/>
            </p:nvSpPr>
            <p:spPr>
              <a:xfrm>
                <a:off x="7156162" y="2456259"/>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 name="Oval 310">
                <a:extLst>
                  <a:ext uri="{FF2B5EF4-FFF2-40B4-BE49-F238E27FC236}">
                    <a16:creationId xmlns:a16="http://schemas.microsoft.com/office/drawing/2014/main" id="{410174AF-2DE3-E542-B86D-632CCE39B857}"/>
                  </a:ext>
                </a:extLst>
              </p:cNvPr>
              <p:cNvSpPr/>
              <p:nvPr/>
            </p:nvSpPr>
            <p:spPr>
              <a:xfrm>
                <a:off x="7363154" y="2456259"/>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Oval 311">
                <a:extLst>
                  <a:ext uri="{FF2B5EF4-FFF2-40B4-BE49-F238E27FC236}">
                    <a16:creationId xmlns:a16="http://schemas.microsoft.com/office/drawing/2014/main" id="{0CC7A1E2-C861-4644-9137-B599BBD2D380}"/>
                  </a:ext>
                </a:extLst>
              </p:cNvPr>
              <p:cNvSpPr/>
              <p:nvPr/>
            </p:nvSpPr>
            <p:spPr>
              <a:xfrm>
                <a:off x="7561346" y="2456259"/>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 name="Oval 312">
                <a:extLst>
                  <a:ext uri="{FF2B5EF4-FFF2-40B4-BE49-F238E27FC236}">
                    <a16:creationId xmlns:a16="http://schemas.microsoft.com/office/drawing/2014/main" id="{7420224C-575B-4343-AFFD-A9A25F18B694}"/>
                  </a:ext>
                </a:extLst>
              </p:cNvPr>
              <p:cNvSpPr/>
              <p:nvPr/>
            </p:nvSpPr>
            <p:spPr>
              <a:xfrm>
                <a:off x="7761907" y="2456259"/>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Oval 313">
                <a:extLst>
                  <a:ext uri="{FF2B5EF4-FFF2-40B4-BE49-F238E27FC236}">
                    <a16:creationId xmlns:a16="http://schemas.microsoft.com/office/drawing/2014/main" id="{8D183BCF-9254-A24B-A8F7-DE61B39BF6F8}"/>
                  </a:ext>
                </a:extLst>
              </p:cNvPr>
              <p:cNvSpPr/>
              <p:nvPr/>
            </p:nvSpPr>
            <p:spPr>
              <a:xfrm>
                <a:off x="7960099" y="2456259"/>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2" name="Group 11">
            <a:extLst>
              <a:ext uri="{FF2B5EF4-FFF2-40B4-BE49-F238E27FC236}">
                <a16:creationId xmlns:a16="http://schemas.microsoft.com/office/drawing/2014/main" id="{8B0A6D7F-3EFB-F546-9159-9FEB5FEC6F0C}"/>
              </a:ext>
            </a:extLst>
          </p:cNvPr>
          <p:cNvGrpSpPr/>
          <p:nvPr/>
        </p:nvGrpSpPr>
        <p:grpSpPr>
          <a:xfrm>
            <a:off x="968560" y="3400033"/>
            <a:ext cx="9657935" cy="481582"/>
            <a:chOff x="968560" y="3419551"/>
            <a:chExt cx="9657935" cy="481582"/>
          </a:xfrm>
        </p:grpSpPr>
        <p:sp>
          <p:nvSpPr>
            <p:cNvPr id="292" name="Oval 291">
              <a:extLst>
                <a:ext uri="{FF2B5EF4-FFF2-40B4-BE49-F238E27FC236}">
                  <a16:creationId xmlns:a16="http://schemas.microsoft.com/office/drawing/2014/main" id="{1D64702B-766D-C64B-B4DB-12287E599421}"/>
                </a:ext>
              </a:extLst>
            </p:cNvPr>
            <p:cNvSpPr/>
            <p:nvPr/>
          </p:nvSpPr>
          <p:spPr>
            <a:xfrm>
              <a:off x="968560" y="3496895"/>
              <a:ext cx="326895" cy="326895"/>
            </a:xfrm>
            <a:prstGeom prst="ellipse">
              <a:avLst/>
            </a:prstGeom>
            <a:solidFill>
              <a:srgbClr val="3E2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2</a:t>
              </a:r>
            </a:p>
          </p:txBody>
        </p:sp>
        <p:sp>
          <p:nvSpPr>
            <p:cNvPr id="295" name="TextBox 294">
              <a:extLst>
                <a:ext uri="{FF2B5EF4-FFF2-40B4-BE49-F238E27FC236}">
                  <a16:creationId xmlns:a16="http://schemas.microsoft.com/office/drawing/2014/main" id="{9D603ECF-7B7A-8C4A-A618-56F6EE81020B}"/>
                </a:ext>
              </a:extLst>
            </p:cNvPr>
            <p:cNvSpPr txBox="1"/>
            <p:nvPr/>
          </p:nvSpPr>
          <p:spPr>
            <a:xfrm>
              <a:off x="1552796" y="3519727"/>
              <a:ext cx="7104298" cy="281231"/>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STATISTICAL RELATIONSHIP: </a:t>
              </a:r>
              <a:r>
                <a:rPr lang="en-US" sz="1200" dirty="0">
                  <a:latin typeface="Arial" panose="020B0604020202020204" pitchFamily="34" charset="0"/>
                  <a:cs typeface="Arial" panose="020B0604020202020204" pitchFamily="34" charset="0"/>
                </a:rPr>
                <a:t>Test for correlation across various transformations.</a:t>
              </a:r>
            </a:p>
          </p:txBody>
        </p:sp>
        <p:grpSp>
          <p:nvGrpSpPr>
            <p:cNvPr id="317" name="Group 316">
              <a:extLst>
                <a:ext uri="{FF2B5EF4-FFF2-40B4-BE49-F238E27FC236}">
                  <a16:creationId xmlns:a16="http://schemas.microsoft.com/office/drawing/2014/main" id="{A80EC7AD-3BE0-1047-B974-EF23B5F51B62}"/>
                </a:ext>
              </a:extLst>
            </p:cNvPr>
            <p:cNvGrpSpPr/>
            <p:nvPr/>
          </p:nvGrpSpPr>
          <p:grpSpPr>
            <a:xfrm>
              <a:off x="9496350" y="3419551"/>
              <a:ext cx="1130145" cy="481582"/>
              <a:chOff x="6361025" y="2922224"/>
              <a:chExt cx="1130145" cy="481582"/>
            </a:xfrm>
            <a:solidFill>
              <a:srgbClr val="3E2B56"/>
            </a:solidFill>
          </p:grpSpPr>
          <p:sp>
            <p:nvSpPr>
              <p:cNvPr id="318" name="Oval 317">
                <a:extLst>
                  <a:ext uri="{FF2B5EF4-FFF2-40B4-BE49-F238E27FC236}">
                    <a16:creationId xmlns:a16="http://schemas.microsoft.com/office/drawing/2014/main" id="{29D92ED9-455E-BE4D-A0DC-1E365CA80E6A}"/>
                  </a:ext>
                </a:extLst>
              </p:cNvPr>
              <p:cNvSpPr/>
              <p:nvPr/>
            </p:nvSpPr>
            <p:spPr>
              <a:xfrm>
                <a:off x="6361025" y="292222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 name="Oval 318">
                <a:extLst>
                  <a:ext uri="{FF2B5EF4-FFF2-40B4-BE49-F238E27FC236}">
                    <a16:creationId xmlns:a16="http://schemas.microsoft.com/office/drawing/2014/main" id="{D14F8BA3-5609-CB43-8A2E-1910FCEEDE0D}"/>
                  </a:ext>
                </a:extLst>
              </p:cNvPr>
              <p:cNvSpPr/>
              <p:nvPr/>
            </p:nvSpPr>
            <p:spPr>
              <a:xfrm>
                <a:off x="6559217" y="292222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 name="Oval 319">
                <a:extLst>
                  <a:ext uri="{FF2B5EF4-FFF2-40B4-BE49-F238E27FC236}">
                    <a16:creationId xmlns:a16="http://schemas.microsoft.com/office/drawing/2014/main" id="{2AD30C66-EBB8-604D-A0F4-E8D64B75EFE5}"/>
                  </a:ext>
                </a:extLst>
              </p:cNvPr>
              <p:cNvSpPr/>
              <p:nvPr/>
            </p:nvSpPr>
            <p:spPr>
              <a:xfrm>
                <a:off x="6559217" y="309900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 name="Oval 320">
                <a:extLst>
                  <a:ext uri="{FF2B5EF4-FFF2-40B4-BE49-F238E27FC236}">
                    <a16:creationId xmlns:a16="http://schemas.microsoft.com/office/drawing/2014/main" id="{45561C0C-CF44-CF4D-9291-13D8DF9232B9}"/>
                  </a:ext>
                </a:extLst>
              </p:cNvPr>
              <p:cNvSpPr/>
              <p:nvPr/>
            </p:nvSpPr>
            <p:spPr>
              <a:xfrm>
                <a:off x="6757409" y="292222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 name="Oval 321">
                <a:extLst>
                  <a:ext uri="{FF2B5EF4-FFF2-40B4-BE49-F238E27FC236}">
                    <a16:creationId xmlns:a16="http://schemas.microsoft.com/office/drawing/2014/main" id="{4DF84563-48F5-2C42-A8E6-727772D0B57A}"/>
                  </a:ext>
                </a:extLst>
              </p:cNvPr>
              <p:cNvSpPr/>
              <p:nvPr/>
            </p:nvSpPr>
            <p:spPr>
              <a:xfrm>
                <a:off x="6757409" y="309900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 name="Oval 322">
                <a:extLst>
                  <a:ext uri="{FF2B5EF4-FFF2-40B4-BE49-F238E27FC236}">
                    <a16:creationId xmlns:a16="http://schemas.microsoft.com/office/drawing/2014/main" id="{012FD734-83AB-EF45-9B36-8EA86C9A7D74}"/>
                  </a:ext>
                </a:extLst>
              </p:cNvPr>
              <p:cNvSpPr/>
              <p:nvPr/>
            </p:nvSpPr>
            <p:spPr>
              <a:xfrm>
                <a:off x="6957970" y="292222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 name="Oval 323">
                <a:extLst>
                  <a:ext uri="{FF2B5EF4-FFF2-40B4-BE49-F238E27FC236}">
                    <a16:creationId xmlns:a16="http://schemas.microsoft.com/office/drawing/2014/main" id="{CDFFA77E-4F50-4B46-ACC5-D04722D261BF}"/>
                  </a:ext>
                </a:extLst>
              </p:cNvPr>
              <p:cNvSpPr/>
              <p:nvPr/>
            </p:nvSpPr>
            <p:spPr>
              <a:xfrm>
                <a:off x="6957970" y="309900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 name="Oval 324">
                <a:extLst>
                  <a:ext uri="{FF2B5EF4-FFF2-40B4-BE49-F238E27FC236}">
                    <a16:creationId xmlns:a16="http://schemas.microsoft.com/office/drawing/2014/main" id="{D1A78B29-339F-CB41-B190-3270E60BA98C}"/>
                  </a:ext>
                </a:extLst>
              </p:cNvPr>
              <p:cNvSpPr/>
              <p:nvPr/>
            </p:nvSpPr>
            <p:spPr>
              <a:xfrm>
                <a:off x="7156162" y="292222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 name="Oval 325">
                <a:extLst>
                  <a:ext uri="{FF2B5EF4-FFF2-40B4-BE49-F238E27FC236}">
                    <a16:creationId xmlns:a16="http://schemas.microsoft.com/office/drawing/2014/main" id="{0804CC0F-E4E0-8D49-AF2A-244376AE72EE}"/>
                  </a:ext>
                </a:extLst>
              </p:cNvPr>
              <p:cNvSpPr/>
              <p:nvPr/>
            </p:nvSpPr>
            <p:spPr>
              <a:xfrm>
                <a:off x="7156162" y="309900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 name="Oval 326">
                <a:extLst>
                  <a:ext uri="{FF2B5EF4-FFF2-40B4-BE49-F238E27FC236}">
                    <a16:creationId xmlns:a16="http://schemas.microsoft.com/office/drawing/2014/main" id="{FB4BA9AE-3588-5E4A-AB87-249E2BF0CDC4}"/>
                  </a:ext>
                </a:extLst>
              </p:cNvPr>
              <p:cNvSpPr/>
              <p:nvPr/>
            </p:nvSpPr>
            <p:spPr>
              <a:xfrm>
                <a:off x="7363154" y="292222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 name="Oval 327">
                <a:extLst>
                  <a:ext uri="{FF2B5EF4-FFF2-40B4-BE49-F238E27FC236}">
                    <a16:creationId xmlns:a16="http://schemas.microsoft.com/office/drawing/2014/main" id="{91234073-B420-784A-A16F-499E7FBEE55F}"/>
                  </a:ext>
                </a:extLst>
              </p:cNvPr>
              <p:cNvSpPr/>
              <p:nvPr/>
            </p:nvSpPr>
            <p:spPr>
              <a:xfrm>
                <a:off x="6361025" y="3099007"/>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 name="Oval 328">
                <a:extLst>
                  <a:ext uri="{FF2B5EF4-FFF2-40B4-BE49-F238E27FC236}">
                    <a16:creationId xmlns:a16="http://schemas.microsoft.com/office/drawing/2014/main" id="{7D196E20-B732-F545-BE6F-70DFDB98F6DD}"/>
                  </a:ext>
                </a:extLst>
              </p:cNvPr>
              <p:cNvSpPr/>
              <p:nvPr/>
            </p:nvSpPr>
            <p:spPr>
              <a:xfrm>
                <a:off x="6361025" y="3275790"/>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 name="Oval 329">
                <a:extLst>
                  <a:ext uri="{FF2B5EF4-FFF2-40B4-BE49-F238E27FC236}">
                    <a16:creationId xmlns:a16="http://schemas.microsoft.com/office/drawing/2014/main" id="{96E1011F-9E8C-EC4D-8788-1BB0106F1926}"/>
                  </a:ext>
                </a:extLst>
              </p:cNvPr>
              <p:cNvSpPr/>
              <p:nvPr/>
            </p:nvSpPr>
            <p:spPr>
              <a:xfrm>
                <a:off x="6559217" y="3275790"/>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 name="Oval 330">
                <a:extLst>
                  <a:ext uri="{FF2B5EF4-FFF2-40B4-BE49-F238E27FC236}">
                    <a16:creationId xmlns:a16="http://schemas.microsoft.com/office/drawing/2014/main" id="{A8D96C81-F2B7-184A-A6C2-4E8F409346F9}"/>
                  </a:ext>
                </a:extLst>
              </p:cNvPr>
              <p:cNvSpPr/>
              <p:nvPr/>
            </p:nvSpPr>
            <p:spPr>
              <a:xfrm>
                <a:off x="6757409" y="3275790"/>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 name="Oval 331">
                <a:extLst>
                  <a:ext uri="{FF2B5EF4-FFF2-40B4-BE49-F238E27FC236}">
                    <a16:creationId xmlns:a16="http://schemas.microsoft.com/office/drawing/2014/main" id="{97C86887-BAB2-6E4B-B51C-E576EE999DDD}"/>
                  </a:ext>
                </a:extLst>
              </p:cNvPr>
              <p:cNvSpPr/>
              <p:nvPr/>
            </p:nvSpPr>
            <p:spPr>
              <a:xfrm>
                <a:off x="6957970" y="3275790"/>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 name="Oval 332">
                <a:extLst>
                  <a:ext uri="{FF2B5EF4-FFF2-40B4-BE49-F238E27FC236}">
                    <a16:creationId xmlns:a16="http://schemas.microsoft.com/office/drawing/2014/main" id="{00C21132-6E33-1A41-92C3-541B56BB1288}"/>
                  </a:ext>
                </a:extLst>
              </p:cNvPr>
              <p:cNvSpPr/>
              <p:nvPr/>
            </p:nvSpPr>
            <p:spPr>
              <a:xfrm>
                <a:off x="7156162" y="3275790"/>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3" name="Group 12">
            <a:extLst>
              <a:ext uri="{FF2B5EF4-FFF2-40B4-BE49-F238E27FC236}">
                <a16:creationId xmlns:a16="http://schemas.microsoft.com/office/drawing/2014/main" id="{F733B879-47AB-6D48-AA6E-AE9893AFF2D0}"/>
              </a:ext>
            </a:extLst>
          </p:cNvPr>
          <p:cNvGrpSpPr/>
          <p:nvPr/>
        </p:nvGrpSpPr>
        <p:grpSpPr>
          <a:xfrm>
            <a:off x="968560" y="4246282"/>
            <a:ext cx="9052190" cy="481582"/>
            <a:chOff x="968560" y="4306662"/>
            <a:chExt cx="9052190" cy="481582"/>
          </a:xfrm>
        </p:grpSpPr>
        <p:sp>
          <p:nvSpPr>
            <p:cNvPr id="293" name="Oval 292">
              <a:extLst>
                <a:ext uri="{FF2B5EF4-FFF2-40B4-BE49-F238E27FC236}">
                  <a16:creationId xmlns:a16="http://schemas.microsoft.com/office/drawing/2014/main" id="{4313824B-6E7D-A749-A764-AFE879BEC49E}"/>
                </a:ext>
              </a:extLst>
            </p:cNvPr>
            <p:cNvSpPr/>
            <p:nvPr/>
          </p:nvSpPr>
          <p:spPr>
            <a:xfrm>
              <a:off x="968560" y="4384006"/>
              <a:ext cx="326895" cy="326895"/>
            </a:xfrm>
            <a:prstGeom prst="ellipse">
              <a:avLst/>
            </a:prstGeom>
            <a:solidFill>
              <a:srgbClr val="3E2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3</a:t>
              </a:r>
            </a:p>
          </p:txBody>
        </p:sp>
        <p:sp>
          <p:nvSpPr>
            <p:cNvPr id="296" name="TextBox 295">
              <a:extLst>
                <a:ext uri="{FF2B5EF4-FFF2-40B4-BE49-F238E27FC236}">
                  <a16:creationId xmlns:a16="http://schemas.microsoft.com/office/drawing/2014/main" id="{066B9910-3AD1-6D4B-A6B5-2995CFD3A9E4}"/>
                </a:ext>
              </a:extLst>
            </p:cNvPr>
            <p:cNvSpPr txBox="1"/>
            <p:nvPr/>
          </p:nvSpPr>
          <p:spPr>
            <a:xfrm>
              <a:off x="1552796" y="4406838"/>
              <a:ext cx="7570642" cy="281231"/>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TRACKING HISTORICAL TREND: </a:t>
              </a:r>
              <a:r>
                <a:rPr lang="en-US" sz="1200" dirty="0">
                  <a:latin typeface="Arial" panose="020B0604020202020204" pitchFamily="34" charset="0"/>
                  <a:cs typeface="Arial" panose="020B0604020202020204" pitchFamily="34" charset="0"/>
                </a:rPr>
                <a:t>Visually assess AOL to determine how closely it tracks its target indicator.</a:t>
              </a:r>
            </a:p>
          </p:txBody>
        </p:sp>
        <p:grpSp>
          <p:nvGrpSpPr>
            <p:cNvPr id="336" name="Group 335">
              <a:extLst>
                <a:ext uri="{FF2B5EF4-FFF2-40B4-BE49-F238E27FC236}">
                  <a16:creationId xmlns:a16="http://schemas.microsoft.com/office/drawing/2014/main" id="{734D39DC-2CED-5946-81D5-622421234275}"/>
                </a:ext>
              </a:extLst>
            </p:cNvPr>
            <p:cNvGrpSpPr/>
            <p:nvPr/>
          </p:nvGrpSpPr>
          <p:grpSpPr>
            <a:xfrm>
              <a:off x="9496350" y="4306662"/>
              <a:ext cx="524400" cy="481582"/>
              <a:chOff x="6362087" y="3793968"/>
              <a:chExt cx="524400" cy="481582"/>
            </a:xfrm>
            <a:solidFill>
              <a:srgbClr val="3E2B56"/>
            </a:solidFill>
          </p:grpSpPr>
          <p:sp>
            <p:nvSpPr>
              <p:cNvPr id="337" name="Oval 336">
                <a:extLst>
                  <a:ext uri="{FF2B5EF4-FFF2-40B4-BE49-F238E27FC236}">
                    <a16:creationId xmlns:a16="http://schemas.microsoft.com/office/drawing/2014/main" id="{85BABAD0-7C47-9641-A695-A8A161307C0D}"/>
                  </a:ext>
                </a:extLst>
              </p:cNvPr>
              <p:cNvSpPr/>
              <p:nvPr/>
            </p:nvSpPr>
            <p:spPr>
              <a:xfrm>
                <a:off x="6362087" y="3793968"/>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 name="Oval 337">
                <a:extLst>
                  <a:ext uri="{FF2B5EF4-FFF2-40B4-BE49-F238E27FC236}">
                    <a16:creationId xmlns:a16="http://schemas.microsoft.com/office/drawing/2014/main" id="{854932C0-8EAF-9645-BD3B-FF0F05829F40}"/>
                  </a:ext>
                </a:extLst>
              </p:cNvPr>
              <p:cNvSpPr/>
              <p:nvPr/>
            </p:nvSpPr>
            <p:spPr>
              <a:xfrm>
                <a:off x="6560279" y="3793968"/>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9" name="Oval 338">
                <a:extLst>
                  <a:ext uri="{FF2B5EF4-FFF2-40B4-BE49-F238E27FC236}">
                    <a16:creationId xmlns:a16="http://schemas.microsoft.com/office/drawing/2014/main" id="{F5CF8104-4760-5F45-8B68-098B34CC9311}"/>
                  </a:ext>
                </a:extLst>
              </p:cNvPr>
              <p:cNvSpPr/>
              <p:nvPr/>
            </p:nvSpPr>
            <p:spPr>
              <a:xfrm>
                <a:off x="6560279" y="3970751"/>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0" name="Oval 339">
                <a:extLst>
                  <a:ext uri="{FF2B5EF4-FFF2-40B4-BE49-F238E27FC236}">
                    <a16:creationId xmlns:a16="http://schemas.microsoft.com/office/drawing/2014/main" id="{A429AD9D-8321-A74D-9C33-A074EC5A380B}"/>
                  </a:ext>
                </a:extLst>
              </p:cNvPr>
              <p:cNvSpPr/>
              <p:nvPr/>
            </p:nvSpPr>
            <p:spPr>
              <a:xfrm>
                <a:off x="6758471" y="3793968"/>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1" name="Oval 340">
                <a:extLst>
                  <a:ext uri="{FF2B5EF4-FFF2-40B4-BE49-F238E27FC236}">
                    <a16:creationId xmlns:a16="http://schemas.microsoft.com/office/drawing/2014/main" id="{7F73251D-C598-3846-B76B-D927D1AE95CC}"/>
                  </a:ext>
                </a:extLst>
              </p:cNvPr>
              <p:cNvSpPr/>
              <p:nvPr/>
            </p:nvSpPr>
            <p:spPr>
              <a:xfrm>
                <a:off x="6758471" y="3970751"/>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2" name="Oval 341">
                <a:extLst>
                  <a:ext uri="{FF2B5EF4-FFF2-40B4-BE49-F238E27FC236}">
                    <a16:creationId xmlns:a16="http://schemas.microsoft.com/office/drawing/2014/main" id="{C32095CE-04FC-D340-9880-F58F8DE38FA5}"/>
                  </a:ext>
                </a:extLst>
              </p:cNvPr>
              <p:cNvSpPr/>
              <p:nvPr/>
            </p:nvSpPr>
            <p:spPr>
              <a:xfrm>
                <a:off x="6362087" y="3970751"/>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3" name="Oval 342">
                <a:extLst>
                  <a:ext uri="{FF2B5EF4-FFF2-40B4-BE49-F238E27FC236}">
                    <a16:creationId xmlns:a16="http://schemas.microsoft.com/office/drawing/2014/main" id="{7BDEB90F-1DC2-A240-BAC1-D32790CC6F49}"/>
                  </a:ext>
                </a:extLst>
              </p:cNvPr>
              <p:cNvSpPr/>
              <p:nvPr/>
            </p:nvSpPr>
            <p:spPr>
              <a:xfrm>
                <a:off x="6362087" y="414753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4" name="Oval 343">
                <a:extLst>
                  <a:ext uri="{FF2B5EF4-FFF2-40B4-BE49-F238E27FC236}">
                    <a16:creationId xmlns:a16="http://schemas.microsoft.com/office/drawing/2014/main" id="{39F44995-C426-A34C-BA8F-0E40A6DEF588}"/>
                  </a:ext>
                </a:extLst>
              </p:cNvPr>
              <p:cNvSpPr/>
              <p:nvPr/>
            </p:nvSpPr>
            <p:spPr>
              <a:xfrm>
                <a:off x="6560279" y="414753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4" name="Group 13">
            <a:extLst>
              <a:ext uri="{FF2B5EF4-FFF2-40B4-BE49-F238E27FC236}">
                <a16:creationId xmlns:a16="http://schemas.microsoft.com/office/drawing/2014/main" id="{D0843591-543F-F842-BE5E-B22737B0D099}"/>
              </a:ext>
            </a:extLst>
          </p:cNvPr>
          <p:cNvGrpSpPr/>
          <p:nvPr/>
        </p:nvGrpSpPr>
        <p:grpSpPr>
          <a:xfrm>
            <a:off x="968560" y="5092531"/>
            <a:ext cx="8853998" cy="326895"/>
            <a:chOff x="968560" y="5193887"/>
            <a:chExt cx="8853998" cy="326895"/>
          </a:xfrm>
        </p:grpSpPr>
        <p:sp>
          <p:nvSpPr>
            <p:cNvPr id="297" name="Oval 296">
              <a:extLst>
                <a:ext uri="{FF2B5EF4-FFF2-40B4-BE49-F238E27FC236}">
                  <a16:creationId xmlns:a16="http://schemas.microsoft.com/office/drawing/2014/main" id="{0F5A1FEB-385D-F54B-8843-AF5D4659BDD8}"/>
                </a:ext>
              </a:extLst>
            </p:cNvPr>
            <p:cNvSpPr/>
            <p:nvPr/>
          </p:nvSpPr>
          <p:spPr>
            <a:xfrm>
              <a:off x="968560" y="5193887"/>
              <a:ext cx="326895" cy="326895"/>
            </a:xfrm>
            <a:prstGeom prst="ellipse">
              <a:avLst/>
            </a:prstGeom>
            <a:solidFill>
              <a:srgbClr val="3E2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4</a:t>
              </a:r>
            </a:p>
          </p:txBody>
        </p:sp>
        <p:sp>
          <p:nvSpPr>
            <p:cNvPr id="298" name="TextBox 297">
              <a:extLst>
                <a:ext uri="{FF2B5EF4-FFF2-40B4-BE49-F238E27FC236}">
                  <a16:creationId xmlns:a16="http://schemas.microsoft.com/office/drawing/2014/main" id="{75914EAB-8980-D640-B8C0-5B4BFB6FF00B}"/>
                </a:ext>
              </a:extLst>
            </p:cNvPr>
            <p:cNvSpPr txBox="1"/>
            <p:nvPr/>
          </p:nvSpPr>
          <p:spPr>
            <a:xfrm>
              <a:off x="1552796" y="5216719"/>
              <a:ext cx="7104298" cy="281231"/>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LEADING PROPERTIES: </a:t>
              </a:r>
              <a:r>
                <a:rPr lang="en-US" sz="1200" dirty="0">
                  <a:latin typeface="Arial" panose="020B0604020202020204" pitchFamily="34" charset="0"/>
                  <a:cs typeface="Arial" panose="020B0604020202020204" pitchFamily="34" charset="0"/>
                </a:rPr>
                <a:t>Test for leading / concurrent properties.</a:t>
              </a:r>
            </a:p>
          </p:txBody>
        </p:sp>
        <p:grpSp>
          <p:nvGrpSpPr>
            <p:cNvPr id="347" name="Group 346">
              <a:extLst>
                <a:ext uri="{FF2B5EF4-FFF2-40B4-BE49-F238E27FC236}">
                  <a16:creationId xmlns:a16="http://schemas.microsoft.com/office/drawing/2014/main" id="{7349D844-1EA8-5840-9A0E-4E0B20221371}"/>
                </a:ext>
              </a:extLst>
            </p:cNvPr>
            <p:cNvGrpSpPr/>
            <p:nvPr/>
          </p:nvGrpSpPr>
          <p:grpSpPr>
            <a:xfrm>
              <a:off x="9496350" y="5204935"/>
              <a:ext cx="326208" cy="304799"/>
              <a:chOff x="6361025" y="4665711"/>
              <a:chExt cx="326208" cy="304799"/>
            </a:xfrm>
            <a:solidFill>
              <a:srgbClr val="3E2B56"/>
            </a:solidFill>
          </p:grpSpPr>
          <p:sp>
            <p:nvSpPr>
              <p:cNvPr id="348" name="Oval 347">
                <a:extLst>
                  <a:ext uri="{FF2B5EF4-FFF2-40B4-BE49-F238E27FC236}">
                    <a16:creationId xmlns:a16="http://schemas.microsoft.com/office/drawing/2014/main" id="{43F8B018-4786-3643-9C04-A95ECF990CB4}"/>
                  </a:ext>
                </a:extLst>
              </p:cNvPr>
              <p:cNvSpPr/>
              <p:nvPr/>
            </p:nvSpPr>
            <p:spPr>
              <a:xfrm>
                <a:off x="6361025" y="4665711"/>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9" name="Oval 348">
                <a:extLst>
                  <a:ext uri="{FF2B5EF4-FFF2-40B4-BE49-F238E27FC236}">
                    <a16:creationId xmlns:a16="http://schemas.microsoft.com/office/drawing/2014/main" id="{9C82FC47-6433-C94D-99F9-A0849FC2DB15}"/>
                  </a:ext>
                </a:extLst>
              </p:cNvPr>
              <p:cNvSpPr/>
              <p:nvPr/>
            </p:nvSpPr>
            <p:spPr>
              <a:xfrm>
                <a:off x="6559217" y="4665711"/>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0" name="Oval 349">
                <a:extLst>
                  <a:ext uri="{FF2B5EF4-FFF2-40B4-BE49-F238E27FC236}">
                    <a16:creationId xmlns:a16="http://schemas.microsoft.com/office/drawing/2014/main" id="{9FC7FF49-8B7C-E14F-AFC5-64B375882147}"/>
                  </a:ext>
                </a:extLst>
              </p:cNvPr>
              <p:cNvSpPr/>
              <p:nvPr/>
            </p:nvSpPr>
            <p:spPr>
              <a:xfrm>
                <a:off x="6559217" y="484249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1" name="Oval 350">
                <a:extLst>
                  <a:ext uri="{FF2B5EF4-FFF2-40B4-BE49-F238E27FC236}">
                    <a16:creationId xmlns:a16="http://schemas.microsoft.com/office/drawing/2014/main" id="{03EA05CC-F2BD-EA48-A81A-D05186704647}"/>
                  </a:ext>
                </a:extLst>
              </p:cNvPr>
              <p:cNvSpPr/>
              <p:nvPr/>
            </p:nvSpPr>
            <p:spPr>
              <a:xfrm>
                <a:off x="6361025" y="4842494"/>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5" name="Group 14">
            <a:extLst>
              <a:ext uri="{FF2B5EF4-FFF2-40B4-BE49-F238E27FC236}">
                <a16:creationId xmlns:a16="http://schemas.microsoft.com/office/drawing/2014/main" id="{6F06A2AB-40F6-D64D-A279-EDB0602E69AA}"/>
              </a:ext>
            </a:extLst>
          </p:cNvPr>
          <p:cNvGrpSpPr/>
          <p:nvPr/>
        </p:nvGrpSpPr>
        <p:grpSpPr>
          <a:xfrm>
            <a:off x="968560" y="5784095"/>
            <a:ext cx="8853998" cy="326895"/>
            <a:chOff x="968560" y="6022863"/>
            <a:chExt cx="8853998" cy="326895"/>
          </a:xfrm>
        </p:grpSpPr>
        <p:grpSp>
          <p:nvGrpSpPr>
            <p:cNvPr id="354" name="Group 353">
              <a:extLst>
                <a:ext uri="{FF2B5EF4-FFF2-40B4-BE49-F238E27FC236}">
                  <a16:creationId xmlns:a16="http://schemas.microsoft.com/office/drawing/2014/main" id="{FA3B6695-1D47-0E4D-ABEB-E3A284F3451F}"/>
                </a:ext>
              </a:extLst>
            </p:cNvPr>
            <p:cNvGrpSpPr/>
            <p:nvPr/>
          </p:nvGrpSpPr>
          <p:grpSpPr>
            <a:xfrm>
              <a:off x="9496350" y="6033911"/>
              <a:ext cx="326208" cy="304799"/>
              <a:chOff x="6361025" y="5637859"/>
              <a:chExt cx="326208" cy="304799"/>
            </a:xfrm>
            <a:solidFill>
              <a:srgbClr val="715192"/>
            </a:solidFill>
          </p:grpSpPr>
          <p:sp>
            <p:nvSpPr>
              <p:cNvPr id="355" name="Oval 354">
                <a:extLst>
                  <a:ext uri="{FF2B5EF4-FFF2-40B4-BE49-F238E27FC236}">
                    <a16:creationId xmlns:a16="http://schemas.microsoft.com/office/drawing/2014/main" id="{512AB0DB-43CE-1545-877A-D6144FAAB00E}"/>
                  </a:ext>
                </a:extLst>
              </p:cNvPr>
              <p:cNvSpPr/>
              <p:nvPr/>
            </p:nvSpPr>
            <p:spPr>
              <a:xfrm>
                <a:off x="6361025" y="5637859"/>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356" name="Oval 355">
                <a:extLst>
                  <a:ext uri="{FF2B5EF4-FFF2-40B4-BE49-F238E27FC236}">
                    <a16:creationId xmlns:a16="http://schemas.microsoft.com/office/drawing/2014/main" id="{7F521E5F-4714-2548-B10A-097510C5E86F}"/>
                  </a:ext>
                </a:extLst>
              </p:cNvPr>
              <p:cNvSpPr/>
              <p:nvPr/>
            </p:nvSpPr>
            <p:spPr>
              <a:xfrm>
                <a:off x="6559217" y="5637859"/>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357" name="Oval 356">
                <a:extLst>
                  <a:ext uri="{FF2B5EF4-FFF2-40B4-BE49-F238E27FC236}">
                    <a16:creationId xmlns:a16="http://schemas.microsoft.com/office/drawing/2014/main" id="{09AF22B9-981D-BE41-B62C-10C5D0C4C51D}"/>
                  </a:ext>
                </a:extLst>
              </p:cNvPr>
              <p:cNvSpPr/>
              <p:nvPr/>
            </p:nvSpPr>
            <p:spPr>
              <a:xfrm>
                <a:off x="6361025" y="5814642"/>
                <a:ext cx="128016" cy="128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grpSp>
        <p:sp>
          <p:nvSpPr>
            <p:cNvPr id="362" name="Oval 361">
              <a:extLst>
                <a:ext uri="{FF2B5EF4-FFF2-40B4-BE49-F238E27FC236}">
                  <a16:creationId xmlns:a16="http://schemas.microsoft.com/office/drawing/2014/main" id="{3FCAFBDE-3AF6-CD4C-8C1C-AB7745D9B9B4}"/>
                </a:ext>
              </a:extLst>
            </p:cNvPr>
            <p:cNvSpPr/>
            <p:nvPr/>
          </p:nvSpPr>
          <p:spPr>
            <a:xfrm>
              <a:off x="968560" y="6022863"/>
              <a:ext cx="326895" cy="326895"/>
            </a:xfrm>
            <a:prstGeom prst="ellipse">
              <a:avLst/>
            </a:prstGeom>
            <a:solidFill>
              <a:srgbClr val="715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5</a:t>
              </a:r>
            </a:p>
          </p:txBody>
        </p:sp>
        <p:sp>
          <p:nvSpPr>
            <p:cNvPr id="363" name="TextBox 362">
              <a:extLst>
                <a:ext uri="{FF2B5EF4-FFF2-40B4-BE49-F238E27FC236}">
                  <a16:creationId xmlns:a16="http://schemas.microsoft.com/office/drawing/2014/main" id="{1AF4A491-D1DA-5B45-B0F7-8BD6D7A33057}"/>
                </a:ext>
              </a:extLst>
            </p:cNvPr>
            <p:cNvSpPr txBox="1"/>
            <p:nvPr/>
          </p:nvSpPr>
          <p:spPr>
            <a:xfrm>
              <a:off x="1552796" y="6045695"/>
              <a:ext cx="7104298" cy="281231"/>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ROBUST ACROSS TIME: </a:t>
              </a:r>
              <a:r>
                <a:rPr lang="en-US" sz="1200" dirty="0">
                  <a:latin typeface="Arial" panose="020B0604020202020204" pitchFamily="34" charset="0"/>
                  <a:cs typeface="Arial" panose="020B0604020202020204" pitchFamily="34" charset="0"/>
                </a:rPr>
                <a:t>Confirm that relationships hold across various out-of-sample time periods.</a:t>
              </a:r>
            </a:p>
          </p:txBody>
        </p:sp>
      </p:grpSp>
      <p:sp>
        <p:nvSpPr>
          <p:cNvPr id="2" name="Slide Number Placeholder 1">
            <a:extLst>
              <a:ext uri="{FF2B5EF4-FFF2-40B4-BE49-F238E27FC236}">
                <a16:creationId xmlns:a16="http://schemas.microsoft.com/office/drawing/2014/main" id="{8C53643C-0841-C446-9F81-69065DAF4305}"/>
              </a:ext>
            </a:extLst>
          </p:cNvPr>
          <p:cNvSpPr>
            <a:spLocks noGrp="1"/>
          </p:cNvSpPr>
          <p:nvPr>
            <p:ph type="sldNum" sz="quarter" idx="12"/>
          </p:nvPr>
        </p:nvSpPr>
        <p:spPr/>
        <p:txBody>
          <a:bodyPr/>
          <a:lstStyle/>
          <a:p>
            <a:fld id="{476AAC42-F025-6F4A-812A-CAE76A37282A}" type="slidenum">
              <a:rPr lang="en-US" smtClean="0"/>
              <a:t>27</a:t>
            </a:fld>
            <a:endParaRPr lang="en-US"/>
          </a:p>
        </p:txBody>
      </p:sp>
    </p:spTree>
    <p:extLst>
      <p:ext uri="{BB962C8B-B14F-4D97-AF65-F5344CB8AC3E}">
        <p14:creationId xmlns:p14="http://schemas.microsoft.com/office/powerpoint/2010/main" val="3603962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0DE740B-46F1-F944-A4ED-571ADAE09E3A}"/>
              </a:ext>
            </a:extLst>
          </p:cNvPr>
          <p:cNvSpPr txBox="1"/>
          <p:nvPr/>
        </p:nvSpPr>
        <p:spPr>
          <a:xfrm>
            <a:off x="731520" y="1417154"/>
            <a:ext cx="10122408" cy="281231"/>
          </a:xfrm>
          <a:prstGeom prst="rect">
            <a:avLst/>
          </a:prstGeom>
          <a:noFill/>
        </p:spPr>
        <p:txBody>
          <a:bodyPr wrap="square" rtlCol="0">
            <a:spAutoFit/>
          </a:bodyPr>
          <a:lstStyle/>
          <a:p>
            <a:pPr>
              <a:lnSpc>
                <a:spcPts val="1640"/>
              </a:lnSpc>
            </a:pPr>
            <a:r>
              <a:rPr lang="en-US" sz="1200" dirty="0">
                <a:latin typeface="Arial" panose="020B0604020202020204" pitchFamily="34" charset="0"/>
                <a:cs typeface="Arial" panose="020B0604020202020204" pitchFamily="34" charset="0"/>
              </a:rPr>
              <a:t>Testing included computing various correlations, assessing historical trends and leading properties, and evaluating stability over time.</a:t>
            </a:r>
          </a:p>
        </p:txBody>
      </p:sp>
      <p:sp>
        <p:nvSpPr>
          <p:cNvPr id="17" name="TextBox 16">
            <a:extLst>
              <a:ext uri="{FF2B5EF4-FFF2-40B4-BE49-F238E27FC236}">
                <a16:creationId xmlns:a16="http://schemas.microsoft.com/office/drawing/2014/main" id="{A39AFAB1-C73C-BE43-8A3F-32FCAED96207}"/>
              </a:ext>
            </a:extLst>
          </p:cNvPr>
          <p:cNvSpPr txBox="1"/>
          <p:nvPr/>
        </p:nvSpPr>
        <p:spPr>
          <a:xfrm>
            <a:off x="731520" y="482323"/>
            <a:ext cx="7324344" cy="646331"/>
          </a:xfrm>
          <a:prstGeom prst="rect">
            <a:avLst/>
          </a:prstGeom>
          <a:noFill/>
        </p:spPr>
        <p:txBody>
          <a:bodyPr wrap="square" rtlCol="0">
            <a:spAutoFit/>
          </a:bodyPr>
          <a:lstStyle/>
          <a:p>
            <a:r>
              <a:rPr lang="en-US" sz="3600" b="1" dirty="0">
                <a:latin typeface="Lucida Bright" panose="02040602050505020304" pitchFamily="18" charset="77"/>
              </a:rPr>
              <a:t>Testing</a:t>
            </a:r>
          </a:p>
        </p:txBody>
      </p:sp>
      <p:graphicFrame>
        <p:nvGraphicFramePr>
          <p:cNvPr id="174" name="Table 6">
            <a:extLst>
              <a:ext uri="{FF2B5EF4-FFF2-40B4-BE49-F238E27FC236}">
                <a16:creationId xmlns:a16="http://schemas.microsoft.com/office/drawing/2014/main" id="{BAD99D1B-1EA3-3245-AFAC-ABD4A00818E4}"/>
              </a:ext>
            </a:extLst>
          </p:cNvPr>
          <p:cNvGraphicFramePr>
            <a:graphicFrameLocks noGrp="1"/>
          </p:cNvGraphicFramePr>
          <p:nvPr>
            <p:extLst>
              <p:ext uri="{D42A27DB-BD31-4B8C-83A1-F6EECF244321}">
                <p14:modId xmlns:p14="http://schemas.microsoft.com/office/powerpoint/2010/main" val="1768240463"/>
              </p:ext>
            </p:extLst>
          </p:nvPr>
        </p:nvGraphicFramePr>
        <p:xfrm>
          <a:off x="731520" y="2017177"/>
          <a:ext cx="10728960" cy="4434423"/>
        </p:xfrm>
        <a:graphic>
          <a:graphicData uri="http://schemas.openxmlformats.org/drawingml/2006/table">
            <a:tbl>
              <a:tblPr firstRow="1" bandRow="1">
                <a:tableStyleId>{5C22544A-7EE6-4342-B048-85BDC9FD1C3A}</a:tableStyleId>
              </a:tblPr>
              <a:tblGrid>
                <a:gridCol w="10728960">
                  <a:extLst>
                    <a:ext uri="{9D8B030D-6E8A-4147-A177-3AD203B41FA5}">
                      <a16:colId xmlns:a16="http://schemas.microsoft.com/office/drawing/2014/main" val="3319403820"/>
                    </a:ext>
                  </a:extLst>
                </a:gridCol>
              </a:tblGrid>
              <a:tr h="4434423">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648339880"/>
                  </a:ext>
                </a:extLst>
              </a:tr>
            </a:tbl>
          </a:graphicData>
        </a:graphic>
      </p:graphicFrame>
      <p:grpSp>
        <p:nvGrpSpPr>
          <p:cNvPr id="6" name="Group 5">
            <a:extLst>
              <a:ext uri="{FF2B5EF4-FFF2-40B4-BE49-F238E27FC236}">
                <a16:creationId xmlns:a16="http://schemas.microsoft.com/office/drawing/2014/main" id="{E99427C3-C07A-7947-B652-9E880707F018}"/>
              </a:ext>
            </a:extLst>
          </p:cNvPr>
          <p:cNvGrpSpPr/>
          <p:nvPr/>
        </p:nvGrpSpPr>
        <p:grpSpPr>
          <a:xfrm>
            <a:off x="968560" y="3582891"/>
            <a:ext cx="9435280" cy="759316"/>
            <a:chOff x="968560" y="3311078"/>
            <a:chExt cx="9435280" cy="759316"/>
          </a:xfrm>
        </p:grpSpPr>
        <p:sp>
          <p:nvSpPr>
            <p:cNvPr id="207" name="Oval 206">
              <a:extLst>
                <a:ext uri="{FF2B5EF4-FFF2-40B4-BE49-F238E27FC236}">
                  <a16:creationId xmlns:a16="http://schemas.microsoft.com/office/drawing/2014/main" id="{6B4DCC72-6C76-524A-9C02-578E52C5E55F}"/>
                </a:ext>
              </a:extLst>
            </p:cNvPr>
            <p:cNvSpPr/>
            <p:nvPr/>
          </p:nvSpPr>
          <p:spPr>
            <a:xfrm>
              <a:off x="968560" y="3311078"/>
              <a:ext cx="326895" cy="326895"/>
            </a:xfrm>
            <a:prstGeom prst="ellipse">
              <a:avLst/>
            </a:prstGeom>
            <a:solidFill>
              <a:srgbClr val="3E2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2</a:t>
              </a:r>
            </a:p>
          </p:txBody>
        </p:sp>
        <p:sp>
          <p:nvSpPr>
            <p:cNvPr id="208" name="TextBox 207">
              <a:extLst>
                <a:ext uri="{FF2B5EF4-FFF2-40B4-BE49-F238E27FC236}">
                  <a16:creationId xmlns:a16="http://schemas.microsoft.com/office/drawing/2014/main" id="{67B951CB-6993-CB4E-8F86-E7E5DD26F1AD}"/>
                </a:ext>
              </a:extLst>
            </p:cNvPr>
            <p:cNvSpPr txBox="1"/>
            <p:nvPr/>
          </p:nvSpPr>
          <p:spPr>
            <a:xfrm>
              <a:off x="1552796" y="3333910"/>
              <a:ext cx="8851044" cy="736484"/>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HISTORICAL TREND &amp; LEADING PROPERTIES:</a:t>
              </a:r>
            </a:p>
            <a:p>
              <a:pPr>
                <a:lnSpc>
                  <a:spcPts val="1840"/>
                </a:lnSpc>
              </a:pPr>
              <a:r>
                <a:rPr lang="en-US" sz="1200" dirty="0">
                  <a:latin typeface="Arial" panose="020B0604020202020204" pitchFamily="34" charset="0"/>
                  <a:cs typeface="Arial" panose="020B0604020202020204" pitchFamily="34" charset="0"/>
                </a:rPr>
                <a:t>   - Produced charts of transformed AOL and select economic indicators to confirm/reject if AOL tracks indicator’s historical trend</a:t>
              </a:r>
            </a:p>
            <a:p>
              <a:pPr>
                <a:lnSpc>
                  <a:spcPts val="1840"/>
                </a:lnSpc>
              </a:pPr>
              <a:r>
                <a:rPr lang="en-US" sz="1200" dirty="0">
                  <a:latin typeface="Arial" panose="020B0604020202020204" pitchFamily="34" charset="0"/>
                  <a:cs typeface="Arial" panose="020B0604020202020204" pitchFamily="34" charset="0"/>
                </a:rPr>
                <a:t>   - Examined AOLs on both a concurrent and leading basis</a:t>
              </a:r>
            </a:p>
          </p:txBody>
        </p:sp>
      </p:grpSp>
      <p:grpSp>
        <p:nvGrpSpPr>
          <p:cNvPr id="2" name="Group 1">
            <a:extLst>
              <a:ext uri="{FF2B5EF4-FFF2-40B4-BE49-F238E27FC236}">
                <a16:creationId xmlns:a16="http://schemas.microsoft.com/office/drawing/2014/main" id="{FCD35697-8ED0-5F4E-8501-B07BBFF67B4F}"/>
              </a:ext>
            </a:extLst>
          </p:cNvPr>
          <p:cNvGrpSpPr/>
          <p:nvPr/>
        </p:nvGrpSpPr>
        <p:grpSpPr>
          <a:xfrm>
            <a:off x="968560" y="4580269"/>
            <a:ext cx="10340628" cy="1682645"/>
            <a:chOff x="968560" y="4325389"/>
            <a:chExt cx="10340628" cy="1682645"/>
          </a:xfrm>
        </p:grpSpPr>
        <p:sp>
          <p:nvSpPr>
            <p:cNvPr id="227" name="Oval 226">
              <a:extLst>
                <a:ext uri="{FF2B5EF4-FFF2-40B4-BE49-F238E27FC236}">
                  <a16:creationId xmlns:a16="http://schemas.microsoft.com/office/drawing/2014/main" id="{BEC918B4-8885-0348-AB34-220703AD574E}"/>
                </a:ext>
              </a:extLst>
            </p:cNvPr>
            <p:cNvSpPr/>
            <p:nvPr/>
          </p:nvSpPr>
          <p:spPr>
            <a:xfrm>
              <a:off x="968560" y="4325389"/>
              <a:ext cx="326895" cy="326895"/>
            </a:xfrm>
            <a:prstGeom prst="ellipse">
              <a:avLst/>
            </a:prstGeom>
            <a:solidFill>
              <a:srgbClr val="3E2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3</a:t>
              </a:r>
            </a:p>
          </p:txBody>
        </p:sp>
        <p:sp>
          <p:nvSpPr>
            <p:cNvPr id="228" name="TextBox 227">
              <a:extLst>
                <a:ext uri="{FF2B5EF4-FFF2-40B4-BE49-F238E27FC236}">
                  <a16:creationId xmlns:a16="http://schemas.microsoft.com/office/drawing/2014/main" id="{3E51AC59-6DA1-8643-8C7D-2360180FE1CD}"/>
                </a:ext>
              </a:extLst>
            </p:cNvPr>
            <p:cNvSpPr txBox="1"/>
            <p:nvPr/>
          </p:nvSpPr>
          <p:spPr>
            <a:xfrm>
              <a:off x="1552795" y="4348221"/>
              <a:ext cx="9756393" cy="1659813"/>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STABILITY TESTS:</a:t>
              </a:r>
            </a:p>
            <a:p>
              <a:pPr>
                <a:lnSpc>
                  <a:spcPts val="1840"/>
                </a:lnSpc>
              </a:pP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Performed testing to confirm that relationship between AOL and macro indicator was not driven solely by a specific time period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within the dataset and ensure that the relationship holds across time</a:t>
              </a:r>
            </a:p>
            <a:p>
              <a:pPr>
                <a:lnSpc>
                  <a:spcPts val="1840"/>
                </a:lnSpc>
              </a:pPr>
              <a:r>
                <a:rPr lang="en-US" sz="1200" dirty="0">
                  <a:latin typeface="Arial" panose="020B0604020202020204" pitchFamily="34" charset="0"/>
                  <a:cs typeface="Arial" panose="020B0604020202020204" pitchFamily="34" charset="0"/>
                </a:rPr>
                <a:t>   - Test 1: Compared correlations between first half of data (2000 – 2007) and second half of data (2008 – 2015)</a:t>
              </a:r>
            </a:p>
            <a:p>
              <a:pPr>
                <a:lnSpc>
                  <a:spcPts val="1840"/>
                </a:lnSpc>
              </a:pPr>
              <a:r>
                <a:rPr lang="en-US" sz="1200" dirty="0">
                  <a:latin typeface="Arial" panose="020B0604020202020204" pitchFamily="34" charset="0"/>
                  <a:cs typeface="Arial" panose="020B0604020202020204" pitchFamily="34" charset="0"/>
                </a:rPr>
                <a:t>   - Test 2: Compared correlations between random samples of the data</a:t>
              </a:r>
            </a:p>
            <a:p>
              <a:pPr>
                <a:lnSpc>
                  <a:spcPts val="1840"/>
                </a:lnSpc>
              </a:pPr>
              <a:r>
                <a:rPr lang="en-US" sz="1200" dirty="0">
                  <a:latin typeface="Arial" panose="020B0604020202020204" pitchFamily="34" charset="0"/>
                  <a:cs typeface="Arial" panose="020B0604020202020204" pitchFamily="34" charset="0"/>
                </a:rPr>
                <a:t>   - Test 3: Compared earliest and latest data (2000 – 2005, 2010 – 2015) with middle of data (2006 – 2009)</a:t>
              </a:r>
            </a:p>
            <a:p>
              <a:pPr>
                <a:lnSpc>
                  <a:spcPts val="1840"/>
                </a:lnSpc>
              </a:pPr>
              <a:r>
                <a:rPr lang="en-US" sz="1200" dirty="0">
                  <a:latin typeface="Arial" panose="020B0604020202020204" pitchFamily="34" charset="0"/>
                  <a:cs typeface="Arial" panose="020B0604020202020204" pitchFamily="34" charset="0"/>
                </a:rPr>
                <a:t>   - Test 4: Compared correlations between 20% of most recent data (Nov 2012 – Dec 2015) and remaining data</a:t>
              </a:r>
            </a:p>
          </p:txBody>
        </p:sp>
      </p:grpSp>
      <p:grpSp>
        <p:nvGrpSpPr>
          <p:cNvPr id="37" name="Group 36">
            <a:extLst>
              <a:ext uri="{FF2B5EF4-FFF2-40B4-BE49-F238E27FC236}">
                <a16:creationId xmlns:a16="http://schemas.microsoft.com/office/drawing/2014/main" id="{F184776E-2EEA-1243-835E-110B0384B49D}"/>
              </a:ext>
            </a:extLst>
          </p:cNvPr>
          <p:cNvGrpSpPr/>
          <p:nvPr/>
        </p:nvGrpSpPr>
        <p:grpSpPr>
          <a:xfrm>
            <a:off x="968560" y="2255318"/>
            <a:ext cx="10187870" cy="1036804"/>
            <a:chOff x="968560" y="2263782"/>
            <a:chExt cx="10187870" cy="1036804"/>
          </a:xfrm>
        </p:grpSpPr>
        <p:sp>
          <p:nvSpPr>
            <p:cNvPr id="176" name="Oval 175">
              <a:extLst>
                <a:ext uri="{FF2B5EF4-FFF2-40B4-BE49-F238E27FC236}">
                  <a16:creationId xmlns:a16="http://schemas.microsoft.com/office/drawing/2014/main" id="{71E51017-029A-E84E-A833-7B3000ACB5C9}"/>
                </a:ext>
              </a:extLst>
            </p:cNvPr>
            <p:cNvSpPr/>
            <p:nvPr/>
          </p:nvSpPr>
          <p:spPr>
            <a:xfrm>
              <a:off x="968560" y="2263782"/>
              <a:ext cx="326895" cy="326895"/>
            </a:xfrm>
            <a:prstGeom prst="ellipse">
              <a:avLst/>
            </a:prstGeom>
            <a:solidFill>
              <a:srgbClr val="3E2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1</a:t>
              </a:r>
            </a:p>
          </p:txBody>
        </p:sp>
        <p:sp>
          <p:nvSpPr>
            <p:cNvPr id="177" name="TextBox 176">
              <a:extLst>
                <a:ext uri="{FF2B5EF4-FFF2-40B4-BE49-F238E27FC236}">
                  <a16:creationId xmlns:a16="http://schemas.microsoft.com/office/drawing/2014/main" id="{2BB2092E-607C-8F47-8E8C-CC016960979B}"/>
                </a:ext>
              </a:extLst>
            </p:cNvPr>
            <p:cNvSpPr txBox="1"/>
            <p:nvPr/>
          </p:nvSpPr>
          <p:spPr>
            <a:xfrm>
              <a:off x="1552796" y="2286614"/>
              <a:ext cx="7104298" cy="486415"/>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BASIC COORELATIONS:</a:t>
              </a:r>
            </a:p>
            <a:p>
              <a:pPr>
                <a:lnSpc>
                  <a:spcPts val="1640"/>
                </a:lnSpc>
              </a:pPr>
              <a:r>
                <a:rPr lang="en-US" sz="1200" dirty="0">
                  <a:latin typeface="Arial" panose="020B0604020202020204" pitchFamily="34" charset="0"/>
                  <a:cs typeface="Arial" panose="020B0604020202020204" pitchFamily="34" charset="0"/>
                </a:rPr>
                <a:t>   - Examined the correlation between AOL and target macro indicator using different transformations</a:t>
              </a:r>
            </a:p>
          </p:txBody>
        </p:sp>
        <p:grpSp>
          <p:nvGrpSpPr>
            <p:cNvPr id="36" name="Group 35">
              <a:extLst>
                <a:ext uri="{FF2B5EF4-FFF2-40B4-BE49-F238E27FC236}">
                  <a16:creationId xmlns:a16="http://schemas.microsoft.com/office/drawing/2014/main" id="{6DCC57B8-81A1-1140-A82B-BE24E5A612FC}"/>
                </a:ext>
              </a:extLst>
            </p:cNvPr>
            <p:cNvGrpSpPr/>
            <p:nvPr/>
          </p:nvGrpSpPr>
          <p:grpSpPr>
            <a:xfrm>
              <a:off x="1724538" y="2893294"/>
              <a:ext cx="9431892" cy="407292"/>
              <a:chOff x="1724538" y="2893294"/>
              <a:chExt cx="9431892" cy="407292"/>
            </a:xfrm>
          </p:grpSpPr>
          <p:sp>
            <p:nvSpPr>
              <p:cNvPr id="254" name="Rectangle 253">
                <a:extLst>
                  <a:ext uri="{FF2B5EF4-FFF2-40B4-BE49-F238E27FC236}">
                    <a16:creationId xmlns:a16="http://schemas.microsoft.com/office/drawing/2014/main" id="{3060F270-40DD-514E-B4BD-C7CC5D85DB73}"/>
                  </a:ext>
                </a:extLst>
              </p:cNvPr>
              <p:cNvSpPr/>
              <p:nvPr/>
            </p:nvSpPr>
            <p:spPr>
              <a:xfrm>
                <a:off x="2567733" y="3092033"/>
                <a:ext cx="1333306" cy="208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a:r>
                  <a:rPr lang="en-US" sz="800" i="1" dirty="0">
                    <a:solidFill>
                      <a:schemeClr val="tx1"/>
                    </a:solidFill>
                    <a:latin typeface="Arial" panose="020B0604020202020204" pitchFamily="34" charset="0"/>
                    <a:ea typeface="Calibri" charset="0"/>
                    <a:cs typeface="Arial" panose="020B0604020202020204" pitchFamily="34" charset="0"/>
                  </a:rPr>
                  <a:t>Level/Level</a:t>
                </a:r>
              </a:p>
            </p:txBody>
          </p:sp>
          <p:cxnSp>
            <p:nvCxnSpPr>
              <p:cNvPr id="257" name="Straight Connector 256">
                <a:extLst>
                  <a:ext uri="{FF2B5EF4-FFF2-40B4-BE49-F238E27FC236}">
                    <a16:creationId xmlns:a16="http://schemas.microsoft.com/office/drawing/2014/main" id="{651EC983-FC7F-6F43-BFDC-D51D42DEFC2D}"/>
                  </a:ext>
                </a:extLst>
              </p:cNvPr>
              <p:cNvCxnSpPr>
                <a:cxnSpLocks/>
              </p:cNvCxnSpPr>
              <p:nvPr/>
            </p:nvCxnSpPr>
            <p:spPr>
              <a:xfrm>
                <a:off x="2567733" y="3008696"/>
                <a:ext cx="7669422" cy="0"/>
              </a:xfrm>
              <a:prstGeom prst="line">
                <a:avLst/>
              </a:prstGeom>
              <a:ln w="12700">
                <a:solidFill>
                  <a:srgbClr val="3E2B5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22433BF8-519C-C643-99FD-EB6F4EC95B6D}"/>
                  </a:ext>
                </a:extLst>
              </p:cNvPr>
              <p:cNvCxnSpPr>
                <a:cxnSpLocks/>
              </p:cNvCxnSpPr>
              <p:nvPr/>
            </p:nvCxnSpPr>
            <p:spPr>
              <a:xfrm>
                <a:off x="3247506" y="2942231"/>
                <a:ext cx="0" cy="132930"/>
              </a:xfrm>
              <a:prstGeom prst="line">
                <a:avLst/>
              </a:prstGeom>
              <a:ln w="12700">
                <a:solidFill>
                  <a:srgbClr val="3E2B56"/>
                </a:solidFill>
              </a:ln>
            </p:spPr>
            <p:style>
              <a:lnRef idx="1">
                <a:schemeClr val="accent1"/>
              </a:lnRef>
              <a:fillRef idx="0">
                <a:schemeClr val="accent1"/>
              </a:fillRef>
              <a:effectRef idx="0">
                <a:schemeClr val="accent1"/>
              </a:effectRef>
              <a:fontRef idx="minor">
                <a:schemeClr val="tx1"/>
              </a:fontRef>
            </p:style>
          </p:cxnSp>
          <p:sp>
            <p:nvSpPr>
              <p:cNvPr id="261" name="Rectangle 260">
                <a:extLst>
                  <a:ext uri="{FF2B5EF4-FFF2-40B4-BE49-F238E27FC236}">
                    <a16:creationId xmlns:a16="http://schemas.microsoft.com/office/drawing/2014/main" id="{03D071F6-7F5E-C14D-9FA4-4923BCE14986}"/>
                  </a:ext>
                </a:extLst>
              </p:cNvPr>
              <p:cNvSpPr/>
              <p:nvPr/>
            </p:nvSpPr>
            <p:spPr>
              <a:xfrm>
                <a:off x="4150963" y="3092033"/>
                <a:ext cx="1333306" cy="208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a:r>
                  <a:rPr lang="en-US" sz="800" i="1" dirty="0">
                    <a:solidFill>
                      <a:schemeClr val="tx1"/>
                    </a:solidFill>
                    <a:latin typeface="Arial" panose="020B0604020202020204" pitchFamily="34" charset="0"/>
                    <a:ea typeface="Calibri" charset="0"/>
                    <a:cs typeface="Arial" panose="020B0604020202020204" pitchFamily="34" charset="0"/>
                  </a:rPr>
                  <a:t>Year/Year</a:t>
                </a:r>
              </a:p>
            </p:txBody>
          </p:sp>
          <p:sp>
            <p:nvSpPr>
              <p:cNvPr id="262" name="Rectangle 261">
                <a:extLst>
                  <a:ext uri="{FF2B5EF4-FFF2-40B4-BE49-F238E27FC236}">
                    <a16:creationId xmlns:a16="http://schemas.microsoft.com/office/drawing/2014/main" id="{030919CA-74A3-3F49-ABAF-ED8A4D564540}"/>
                  </a:ext>
                </a:extLst>
              </p:cNvPr>
              <p:cNvSpPr/>
              <p:nvPr/>
            </p:nvSpPr>
            <p:spPr>
              <a:xfrm>
                <a:off x="5734193" y="3092033"/>
                <a:ext cx="1333306" cy="208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a:r>
                  <a:rPr lang="en-US" sz="800" i="1" dirty="0">
                    <a:solidFill>
                      <a:schemeClr val="tx1"/>
                    </a:solidFill>
                    <a:latin typeface="Arial" panose="020B0604020202020204" pitchFamily="34" charset="0"/>
                    <a:ea typeface="Calibri" charset="0"/>
                    <a:cs typeface="Arial" panose="020B0604020202020204" pitchFamily="34" charset="0"/>
                  </a:rPr>
                  <a:t>6 Month/Month</a:t>
                </a:r>
              </a:p>
            </p:txBody>
          </p:sp>
          <p:sp>
            <p:nvSpPr>
              <p:cNvPr id="263" name="Rectangle 262">
                <a:extLst>
                  <a:ext uri="{FF2B5EF4-FFF2-40B4-BE49-F238E27FC236}">
                    <a16:creationId xmlns:a16="http://schemas.microsoft.com/office/drawing/2014/main" id="{5CCE2C6C-E699-6041-A6D8-52FF7A105926}"/>
                  </a:ext>
                </a:extLst>
              </p:cNvPr>
              <p:cNvSpPr/>
              <p:nvPr/>
            </p:nvSpPr>
            <p:spPr>
              <a:xfrm>
                <a:off x="7317423" y="3092033"/>
                <a:ext cx="1333306" cy="208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a:r>
                  <a:rPr lang="en-US" sz="800" i="1" dirty="0">
                    <a:solidFill>
                      <a:schemeClr val="tx1"/>
                    </a:solidFill>
                    <a:latin typeface="Arial" panose="020B0604020202020204" pitchFamily="34" charset="0"/>
                    <a:ea typeface="Calibri" charset="0"/>
                    <a:cs typeface="Arial" panose="020B0604020202020204" pitchFamily="34" charset="0"/>
                  </a:rPr>
                  <a:t>3 Month/Month</a:t>
                </a:r>
              </a:p>
            </p:txBody>
          </p:sp>
          <p:sp>
            <p:nvSpPr>
              <p:cNvPr id="264" name="Rectangle 263">
                <a:extLst>
                  <a:ext uri="{FF2B5EF4-FFF2-40B4-BE49-F238E27FC236}">
                    <a16:creationId xmlns:a16="http://schemas.microsoft.com/office/drawing/2014/main" id="{D9763275-5DC1-5945-88C2-1E7E51E17A31}"/>
                  </a:ext>
                </a:extLst>
              </p:cNvPr>
              <p:cNvSpPr/>
              <p:nvPr/>
            </p:nvSpPr>
            <p:spPr>
              <a:xfrm>
                <a:off x="8900652" y="3092033"/>
                <a:ext cx="1333306" cy="208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a:r>
                  <a:rPr lang="en-US" sz="800" i="1" dirty="0">
                    <a:solidFill>
                      <a:schemeClr val="tx1"/>
                    </a:solidFill>
                    <a:latin typeface="Arial" panose="020B0604020202020204" pitchFamily="34" charset="0"/>
                    <a:ea typeface="Calibri" charset="0"/>
                    <a:cs typeface="Arial" panose="020B0604020202020204" pitchFamily="34" charset="0"/>
                  </a:rPr>
                  <a:t>1 Month/Month</a:t>
                </a:r>
              </a:p>
            </p:txBody>
          </p:sp>
          <p:sp>
            <p:nvSpPr>
              <p:cNvPr id="265" name="Rectangle 264">
                <a:extLst>
                  <a:ext uri="{FF2B5EF4-FFF2-40B4-BE49-F238E27FC236}">
                    <a16:creationId xmlns:a16="http://schemas.microsoft.com/office/drawing/2014/main" id="{8502DDD9-E0B3-BD42-A7C3-F85398F8F2DC}"/>
                  </a:ext>
                </a:extLst>
              </p:cNvPr>
              <p:cNvSpPr/>
              <p:nvPr/>
            </p:nvSpPr>
            <p:spPr>
              <a:xfrm>
                <a:off x="10233958" y="2893294"/>
                <a:ext cx="922472" cy="208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r>
                  <a:rPr lang="en-US" sz="800" i="1" dirty="0">
                    <a:solidFill>
                      <a:schemeClr val="tx1"/>
                    </a:solidFill>
                    <a:latin typeface="Arial" panose="020B0604020202020204" pitchFamily="34" charset="0"/>
                    <a:ea typeface="Calibri" charset="0"/>
                    <a:cs typeface="Arial" panose="020B0604020202020204" pitchFamily="34" charset="0"/>
                  </a:rPr>
                  <a:t>More Rigorous</a:t>
                </a:r>
              </a:p>
            </p:txBody>
          </p:sp>
          <p:sp>
            <p:nvSpPr>
              <p:cNvPr id="266" name="Rectangle 265">
                <a:extLst>
                  <a:ext uri="{FF2B5EF4-FFF2-40B4-BE49-F238E27FC236}">
                    <a16:creationId xmlns:a16="http://schemas.microsoft.com/office/drawing/2014/main" id="{C4ED7AAB-318B-2240-9A97-2947EE0C0026}"/>
                  </a:ext>
                </a:extLst>
              </p:cNvPr>
              <p:cNvSpPr/>
              <p:nvPr/>
            </p:nvSpPr>
            <p:spPr>
              <a:xfrm>
                <a:off x="1724538" y="2893294"/>
                <a:ext cx="843195" cy="208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r"/>
                <a:r>
                  <a:rPr lang="en-US" sz="800" i="1" dirty="0">
                    <a:solidFill>
                      <a:schemeClr val="tx1"/>
                    </a:solidFill>
                    <a:latin typeface="Arial" panose="020B0604020202020204" pitchFamily="34" charset="0"/>
                    <a:ea typeface="Calibri" charset="0"/>
                    <a:cs typeface="Arial" panose="020B0604020202020204" pitchFamily="34" charset="0"/>
                  </a:rPr>
                  <a:t>Less Rigorous</a:t>
                </a:r>
              </a:p>
            </p:txBody>
          </p:sp>
          <p:cxnSp>
            <p:nvCxnSpPr>
              <p:cNvPr id="267" name="Straight Connector 266">
                <a:extLst>
                  <a:ext uri="{FF2B5EF4-FFF2-40B4-BE49-F238E27FC236}">
                    <a16:creationId xmlns:a16="http://schemas.microsoft.com/office/drawing/2014/main" id="{ED00CBCB-963F-7345-A21D-876D5DB7540B}"/>
                  </a:ext>
                </a:extLst>
              </p:cNvPr>
              <p:cNvCxnSpPr>
                <a:cxnSpLocks/>
              </p:cNvCxnSpPr>
              <p:nvPr/>
            </p:nvCxnSpPr>
            <p:spPr>
              <a:xfrm>
                <a:off x="4849425" y="2942231"/>
                <a:ext cx="0" cy="132930"/>
              </a:xfrm>
              <a:prstGeom prst="line">
                <a:avLst/>
              </a:prstGeom>
              <a:ln w="12700">
                <a:solidFill>
                  <a:srgbClr val="3E2B56"/>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BFF9E912-DCCA-A04F-8EC3-171979A98005}"/>
                  </a:ext>
                </a:extLst>
              </p:cNvPr>
              <p:cNvCxnSpPr>
                <a:cxnSpLocks/>
              </p:cNvCxnSpPr>
              <p:nvPr/>
            </p:nvCxnSpPr>
            <p:spPr>
              <a:xfrm>
                <a:off x="6451344" y="2942231"/>
                <a:ext cx="0" cy="132930"/>
              </a:xfrm>
              <a:prstGeom prst="line">
                <a:avLst/>
              </a:prstGeom>
              <a:ln w="12700">
                <a:solidFill>
                  <a:srgbClr val="3E2B56"/>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57E6D605-BCE4-AB4C-A1E4-C21A321D74F0}"/>
                  </a:ext>
                </a:extLst>
              </p:cNvPr>
              <p:cNvCxnSpPr>
                <a:cxnSpLocks/>
              </p:cNvCxnSpPr>
              <p:nvPr/>
            </p:nvCxnSpPr>
            <p:spPr>
              <a:xfrm>
                <a:off x="8025762" y="2942231"/>
                <a:ext cx="0" cy="132930"/>
              </a:xfrm>
              <a:prstGeom prst="line">
                <a:avLst/>
              </a:prstGeom>
              <a:ln w="12700">
                <a:solidFill>
                  <a:srgbClr val="3E2B56"/>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14011D3A-FFA2-DA4F-9772-7E4F50620ED0}"/>
                  </a:ext>
                </a:extLst>
              </p:cNvPr>
              <p:cNvCxnSpPr>
                <a:cxnSpLocks/>
              </p:cNvCxnSpPr>
              <p:nvPr/>
            </p:nvCxnSpPr>
            <p:spPr>
              <a:xfrm>
                <a:off x="9607055" y="2942231"/>
                <a:ext cx="0" cy="132930"/>
              </a:xfrm>
              <a:prstGeom prst="line">
                <a:avLst/>
              </a:prstGeom>
              <a:ln w="12700">
                <a:solidFill>
                  <a:srgbClr val="3E2B56"/>
                </a:solidFill>
              </a:ln>
            </p:spPr>
            <p:style>
              <a:lnRef idx="1">
                <a:schemeClr val="accent1"/>
              </a:lnRef>
              <a:fillRef idx="0">
                <a:schemeClr val="accent1"/>
              </a:fillRef>
              <a:effectRef idx="0">
                <a:schemeClr val="accent1"/>
              </a:effectRef>
              <a:fontRef idx="minor">
                <a:schemeClr val="tx1"/>
              </a:fontRef>
            </p:style>
          </p:cxnSp>
        </p:grpSp>
      </p:grpSp>
      <p:sp>
        <p:nvSpPr>
          <p:cNvPr id="3" name="Slide Number Placeholder 2">
            <a:extLst>
              <a:ext uri="{FF2B5EF4-FFF2-40B4-BE49-F238E27FC236}">
                <a16:creationId xmlns:a16="http://schemas.microsoft.com/office/drawing/2014/main" id="{42DF3B83-9ACB-CD49-A755-12E1459C00AD}"/>
              </a:ext>
            </a:extLst>
          </p:cNvPr>
          <p:cNvSpPr>
            <a:spLocks noGrp="1"/>
          </p:cNvSpPr>
          <p:nvPr>
            <p:ph type="sldNum" sz="quarter" idx="12"/>
          </p:nvPr>
        </p:nvSpPr>
        <p:spPr/>
        <p:txBody>
          <a:bodyPr/>
          <a:lstStyle/>
          <a:p>
            <a:fld id="{476AAC42-F025-6F4A-812A-CAE76A37282A}" type="slidenum">
              <a:rPr lang="en-US" smtClean="0"/>
              <a:t>28</a:t>
            </a:fld>
            <a:endParaRPr lang="en-US"/>
          </a:p>
        </p:txBody>
      </p:sp>
    </p:spTree>
    <p:extLst>
      <p:ext uri="{BB962C8B-B14F-4D97-AF65-F5344CB8AC3E}">
        <p14:creationId xmlns:p14="http://schemas.microsoft.com/office/powerpoint/2010/main" val="3068301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0DE740B-46F1-F944-A4ED-571ADAE09E3A}"/>
              </a:ext>
            </a:extLst>
          </p:cNvPr>
          <p:cNvSpPr txBox="1"/>
          <p:nvPr/>
        </p:nvSpPr>
        <p:spPr>
          <a:xfrm>
            <a:off x="731520" y="1417154"/>
            <a:ext cx="10122408" cy="281231"/>
          </a:xfrm>
          <a:prstGeom prst="rect">
            <a:avLst/>
          </a:prstGeom>
          <a:noFill/>
        </p:spPr>
        <p:txBody>
          <a:bodyPr wrap="square" rtlCol="0">
            <a:spAutoFit/>
          </a:bodyPr>
          <a:lstStyle/>
          <a:p>
            <a:pPr>
              <a:lnSpc>
                <a:spcPts val="1640"/>
              </a:lnSpc>
            </a:pPr>
            <a:r>
              <a:rPr lang="en-US" sz="1200" dirty="0">
                <a:latin typeface="Arial" panose="020B0604020202020204" pitchFamily="34" charset="0"/>
                <a:cs typeface="Arial" panose="020B0604020202020204" pitchFamily="34" charset="0"/>
              </a:rPr>
              <a:t>Statistical Relationship Testing, Select Results</a:t>
            </a:r>
          </a:p>
        </p:txBody>
      </p:sp>
      <p:sp>
        <p:nvSpPr>
          <p:cNvPr id="17" name="TextBox 16">
            <a:extLst>
              <a:ext uri="{FF2B5EF4-FFF2-40B4-BE49-F238E27FC236}">
                <a16:creationId xmlns:a16="http://schemas.microsoft.com/office/drawing/2014/main" id="{A39AFAB1-C73C-BE43-8A3F-32FCAED96207}"/>
              </a:ext>
            </a:extLst>
          </p:cNvPr>
          <p:cNvSpPr txBox="1"/>
          <p:nvPr/>
        </p:nvSpPr>
        <p:spPr>
          <a:xfrm>
            <a:off x="731520" y="482323"/>
            <a:ext cx="7324344" cy="646331"/>
          </a:xfrm>
          <a:prstGeom prst="rect">
            <a:avLst/>
          </a:prstGeom>
          <a:noFill/>
        </p:spPr>
        <p:txBody>
          <a:bodyPr wrap="square" rtlCol="0">
            <a:spAutoFit/>
          </a:bodyPr>
          <a:lstStyle/>
          <a:p>
            <a:r>
              <a:rPr lang="en-US" sz="3600" b="1" dirty="0">
                <a:latin typeface="Lucida Bright" panose="02040602050505020304" pitchFamily="18" charset="77"/>
              </a:rPr>
              <a:t>Testing</a:t>
            </a:r>
          </a:p>
        </p:txBody>
      </p:sp>
      <p:graphicFrame>
        <p:nvGraphicFramePr>
          <p:cNvPr id="28" name="Table 6">
            <a:extLst>
              <a:ext uri="{FF2B5EF4-FFF2-40B4-BE49-F238E27FC236}">
                <a16:creationId xmlns:a16="http://schemas.microsoft.com/office/drawing/2014/main" id="{C48D1CEF-F840-0149-99C9-8419543511E3}"/>
              </a:ext>
            </a:extLst>
          </p:cNvPr>
          <p:cNvGraphicFramePr>
            <a:graphicFrameLocks noGrp="1"/>
          </p:cNvGraphicFramePr>
          <p:nvPr>
            <p:extLst>
              <p:ext uri="{D42A27DB-BD31-4B8C-83A1-F6EECF244321}">
                <p14:modId xmlns:p14="http://schemas.microsoft.com/office/powerpoint/2010/main" val="1982518166"/>
              </p:ext>
            </p:extLst>
          </p:nvPr>
        </p:nvGraphicFramePr>
        <p:xfrm>
          <a:off x="731520" y="2294970"/>
          <a:ext cx="10740814" cy="3221253"/>
        </p:xfrm>
        <a:graphic>
          <a:graphicData uri="http://schemas.openxmlformats.org/drawingml/2006/table">
            <a:tbl>
              <a:tblPr firstRow="1" bandRow="1">
                <a:tableStyleId>{5C22544A-7EE6-4342-B048-85BDC9FD1C3A}</a:tableStyleId>
              </a:tblPr>
              <a:tblGrid>
                <a:gridCol w="2110040">
                  <a:extLst>
                    <a:ext uri="{9D8B030D-6E8A-4147-A177-3AD203B41FA5}">
                      <a16:colId xmlns:a16="http://schemas.microsoft.com/office/drawing/2014/main" val="3319403820"/>
                    </a:ext>
                  </a:extLst>
                </a:gridCol>
                <a:gridCol w="2668189">
                  <a:extLst>
                    <a:ext uri="{9D8B030D-6E8A-4147-A177-3AD203B41FA5}">
                      <a16:colId xmlns:a16="http://schemas.microsoft.com/office/drawing/2014/main" val="2246339672"/>
                    </a:ext>
                  </a:extLst>
                </a:gridCol>
                <a:gridCol w="2001141">
                  <a:extLst>
                    <a:ext uri="{9D8B030D-6E8A-4147-A177-3AD203B41FA5}">
                      <a16:colId xmlns:a16="http://schemas.microsoft.com/office/drawing/2014/main" val="3298691875"/>
                    </a:ext>
                  </a:extLst>
                </a:gridCol>
                <a:gridCol w="2041981">
                  <a:extLst>
                    <a:ext uri="{9D8B030D-6E8A-4147-A177-3AD203B41FA5}">
                      <a16:colId xmlns:a16="http://schemas.microsoft.com/office/drawing/2014/main" val="4239168597"/>
                    </a:ext>
                  </a:extLst>
                </a:gridCol>
                <a:gridCol w="1919463">
                  <a:extLst>
                    <a:ext uri="{9D8B030D-6E8A-4147-A177-3AD203B41FA5}">
                      <a16:colId xmlns:a16="http://schemas.microsoft.com/office/drawing/2014/main" val="3693482388"/>
                    </a:ext>
                  </a:extLst>
                </a:gridCol>
              </a:tblGrid>
              <a:tr h="626030">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Lucida Bright" panose="02040602050505020304" pitchFamily="18" charset="77"/>
                        </a:rPr>
                        <a:t>Correlation Results (2002 – 2017)</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tc hMerge="1">
                  <a:txBody>
                    <a:bodyPr/>
                    <a:lstStyle/>
                    <a:p>
                      <a:pPr marL="0" marR="0" algn="ctr">
                        <a:lnSpc>
                          <a:spcPct val="100000"/>
                        </a:lnSpc>
                        <a:spcBef>
                          <a:spcPts val="0"/>
                        </a:spcBef>
                        <a:spcAft>
                          <a:spcPts val="0"/>
                        </a:spcAft>
                      </a:pPr>
                      <a:endParaRPr lang="en-US" sz="1200" b="1" i="0" dirty="0">
                        <a:effectLst/>
                        <a:latin typeface="Arial" panose="020B0604020202020204" pitchFamily="34" charset="0"/>
                        <a:ea typeface="Calibri" charset="0"/>
                        <a:cs typeface="Arial" panose="020B0604020202020204" pitchFamily="34" charset="0"/>
                      </a:endParaRPr>
                    </a:p>
                  </a:txBody>
                  <a:tcPr marL="68580" marR="68580" marT="0" marB="0" anchor="ctr"/>
                </a:tc>
                <a:tc hMerge="1">
                  <a:txBody>
                    <a:bodyPr/>
                    <a:lstStyle/>
                    <a:p>
                      <a:pPr marL="0" marR="0" algn="ctr">
                        <a:lnSpc>
                          <a:spcPct val="100000"/>
                        </a:lnSpc>
                        <a:spcBef>
                          <a:spcPts val="0"/>
                        </a:spcBef>
                        <a:spcAft>
                          <a:spcPts val="0"/>
                        </a:spcAft>
                      </a:pPr>
                      <a:endParaRPr lang="en-US" sz="1200" b="1" i="0" dirty="0">
                        <a:effectLst/>
                        <a:latin typeface="Arial" panose="020B0604020202020204" pitchFamily="34" charset="0"/>
                        <a:ea typeface="Calibri" charset="0"/>
                        <a:cs typeface="Arial" panose="020B0604020202020204" pitchFamily="34" charset="0"/>
                      </a:endParaRPr>
                    </a:p>
                  </a:txBody>
                  <a:tcPr marL="68580" marR="68580"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Lucida Bright" panose="02040602050505020304" pitchFamily="18" charset="77"/>
                      </a:endParaRP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Lucida Bright" panose="02040602050505020304" pitchFamily="18" charset="77"/>
                      </a:endParaRP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extLst>
                  <a:ext uri="{0D108BD9-81ED-4DB2-BD59-A6C34878D82A}">
                    <a16:rowId xmlns:a16="http://schemas.microsoft.com/office/drawing/2014/main" val="3303297116"/>
                  </a:ext>
                </a:extLst>
              </a:tr>
              <a:tr h="541867">
                <a:tc>
                  <a:txBody>
                    <a:bodyPr/>
                    <a:lstStyle/>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LEGALSHIELD </a:t>
                      </a:r>
                      <a:br>
                        <a:rPr lang="en-US" sz="1000" b="1" i="0" dirty="0">
                          <a:solidFill>
                            <a:schemeClr val="bg1"/>
                          </a:solidFill>
                          <a:effectLst/>
                          <a:latin typeface="Arial" panose="020B0604020202020204" pitchFamily="34" charset="0"/>
                          <a:cs typeface="Arial" panose="020B0604020202020204" pitchFamily="34" charset="0"/>
                        </a:rPr>
                      </a:br>
                      <a:r>
                        <a:rPr lang="en-US" sz="1000" b="1" i="0" dirty="0">
                          <a:solidFill>
                            <a:schemeClr val="bg1"/>
                          </a:solidFill>
                          <a:effectLst/>
                          <a:latin typeface="Arial" panose="020B0604020202020204" pitchFamily="34" charset="0"/>
                          <a:cs typeface="Arial" panose="020B0604020202020204" pitchFamily="34" charset="0"/>
                        </a:rPr>
                        <a:t>AREA OF LAW</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TARGET </a:t>
                      </a:r>
                    </a:p>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INDICATOR</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CORRELATION (LEVEL)</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CORRELATION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(Y/Y)</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CORRELATION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(Q/Q)</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extLst>
                  <a:ext uri="{0D108BD9-81ED-4DB2-BD59-A6C34878D82A}">
                    <a16:rowId xmlns:a16="http://schemas.microsoft.com/office/drawing/2014/main" val="70452185"/>
                  </a:ext>
                </a:extLst>
              </a:tr>
              <a:tr h="684452">
                <a:tc>
                  <a:txBody>
                    <a:bodyPr/>
                    <a:lstStyle/>
                    <a:p>
                      <a:pPr marL="0" marR="0" algn="ctr">
                        <a:lnSpc>
                          <a:spcPct val="100000"/>
                        </a:lnSpc>
                        <a:spcBef>
                          <a:spcPts val="0"/>
                        </a:spcBef>
                        <a:spcAft>
                          <a:spcPts val="0"/>
                        </a:spcAft>
                      </a:pPr>
                      <a:r>
                        <a:rPr lang="en-US" sz="1100" dirty="0">
                          <a:effectLst/>
                          <a:latin typeface="Arial" panose="020B0604020202020204" pitchFamily="34" charset="0"/>
                          <a:cs typeface="Arial" panose="020B0604020202020204" pitchFamily="34" charset="0"/>
                        </a:rPr>
                        <a:t>Bankruptcy</a:t>
                      </a:r>
                      <a:endParaRPr lang="en-US" sz="1100" b="1"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Bankruptcies</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118872"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0.76</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0.67</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0.20</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453700823"/>
                  </a:ext>
                </a:extLst>
              </a:tr>
              <a:tr h="684452">
                <a:tc>
                  <a:txBody>
                    <a:bodyPr/>
                    <a:lstStyle/>
                    <a:p>
                      <a:pPr marL="0" marR="0" algn="ctr">
                        <a:lnSpc>
                          <a:spcPct val="100000"/>
                        </a:lnSpc>
                        <a:spcBef>
                          <a:spcPts val="0"/>
                        </a:spcBef>
                        <a:spcAft>
                          <a:spcPts val="0"/>
                        </a:spcAft>
                      </a:pPr>
                      <a:r>
                        <a:rPr lang="en-US" sz="1100" dirty="0">
                          <a:effectLst/>
                          <a:latin typeface="Arial" panose="020B0604020202020204" pitchFamily="34" charset="0"/>
                          <a:cs typeface="Arial" panose="020B0604020202020204" pitchFamily="34" charset="0"/>
                        </a:rPr>
                        <a:t>Foreclosure</a:t>
                      </a:r>
                      <a:endParaRPr lang="en-US" sz="1100" b="1"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Foreclosures</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118872"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0.96</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0.87</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0.49</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372163958"/>
                  </a:ext>
                </a:extLst>
              </a:tr>
              <a:tr h="684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Real Estate</a:t>
                      </a:r>
                      <a:endParaRPr kumimoji="0" lang="en-US" sz="11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charset="0"/>
                        <a:cs typeface="Arial" panose="020B0604020202020204" pitchFamily="34" charset="0"/>
                      </a:endParaRP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Existing Home Sales</a:t>
                      </a:r>
                      <a:endParaRPr kumimoji="0" lang="en-US" sz="11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charset="0"/>
                        <a:cs typeface="Arial" panose="020B0604020202020204" pitchFamily="34" charset="0"/>
                      </a:endParaRPr>
                    </a:p>
                  </a:txBody>
                  <a:tcPr marL="118872"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100" kern="1200" dirty="0">
                          <a:effectLst/>
                          <a:latin typeface="Arial" panose="020B0604020202020204" pitchFamily="34" charset="0"/>
                          <a:cs typeface="Arial" panose="020B0604020202020204" pitchFamily="34" charset="0"/>
                        </a:rPr>
                        <a:t>0.85</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100" kern="1200" dirty="0">
                          <a:effectLst/>
                          <a:latin typeface="Arial" panose="020B0604020202020204" pitchFamily="34" charset="0"/>
                          <a:cs typeface="Arial" panose="020B0604020202020204" pitchFamily="34" charset="0"/>
                        </a:rPr>
                        <a:t>0.58</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100" kern="1200" dirty="0">
                          <a:effectLst/>
                          <a:latin typeface="Arial" panose="020B0604020202020204" pitchFamily="34" charset="0"/>
                          <a:cs typeface="Arial" panose="020B0604020202020204" pitchFamily="34" charset="0"/>
                        </a:rPr>
                        <a:t>0.36</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648339880"/>
                  </a:ext>
                </a:extLst>
              </a:tr>
            </a:tbl>
          </a:graphicData>
        </a:graphic>
      </p:graphicFrame>
      <p:sp>
        <p:nvSpPr>
          <p:cNvPr id="2" name="Slide Number Placeholder 1">
            <a:extLst>
              <a:ext uri="{FF2B5EF4-FFF2-40B4-BE49-F238E27FC236}">
                <a16:creationId xmlns:a16="http://schemas.microsoft.com/office/drawing/2014/main" id="{4E8505A6-8EDF-834C-9B30-904BEBE2C789}"/>
              </a:ext>
            </a:extLst>
          </p:cNvPr>
          <p:cNvSpPr>
            <a:spLocks noGrp="1"/>
          </p:cNvSpPr>
          <p:nvPr>
            <p:ph type="sldNum" sz="quarter" idx="12"/>
          </p:nvPr>
        </p:nvSpPr>
        <p:spPr/>
        <p:txBody>
          <a:bodyPr/>
          <a:lstStyle/>
          <a:p>
            <a:fld id="{476AAC42-F025-6F4A-812A-CAE76A37282A}" type="slidenum">
              <a:rPr lang="en-US" smtClean="0"/>
              <a:t>29</a:t>
            </a:fld>
            <a:endParaRPr lang="en-US"/>
          </a:p>
        </p:txBody>
      </p:sp>
    </p:spTree>
    <p:extLst>
      <p:ext uri="{BB962C8B-B14F-4D97-AF65-F5344CB8AC3E}">
        <p14:creationId xmlns:p14="http://schemas.microsoft.com/office/powerpoint/2010/main" val="2867236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92008E-2A5C-3A49-BBA4-F824D94F5BD4}"/>
              </a:ext>
            </a:extLst>
          </p:cNvPr>
          <p:cNvSpPr/>
          <p:nvPr/>
        </p:nvSpPr>
        <p:spPr>
          <a:xfrm>
            <a:off x="0" y="0"/>
            <a:ext cx="3913632" cy="6858000"/>
          </a:xfrm>
          <a:prstGeom prst="rect">
            <a:avLst/>
          </a:prstGeom>
          <a:pattFill prst="pct5">
            <a:fgClr>
              <a:srgbClr val="71519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0DE740B-46F1-F944-A4ED-571ADAE09E3A}"/>
              </a:ext>
            </a:extLst>
          </p:cNvPr>
          <p:cNvSpPr txBox="1"/>
          <p:nvPr/>
        </p:nvSpPr>
        <p:spPr>
          <a:xfrm>
            <a:off x="4937760" y="2410677"/>
            <a:ext cx="6830568" cy="3769365"/>
          </a:xfrm>
          <a:prstGeom prst="rect">
            <a:avLst/>
          </a:prstGeom>
          <a:noFill/>
        </p:spPr>
        <p:txBody>
          <a:bodyPr wrap="square" rtlCol="0">
            <a:spAutoFit/>
          </a:bodyPr>
          <a:lstStyle/>
          <a:p>
            <a:pPr>
              <a:lnSpc>
                <a:spcPts val="1640"/>
              </a:lnSpc>
            </a:pPr>
            <a:r>
              <a:rPr lang="en-US" sz="1100" dirty="0">
                <a:latin typeface="Arial" panose="020B0604020202020204" pitchFamily="34" charset="0"/>
                <a:cs typeface="Arial" panose="020B0604020202020204" pitchFamily="34" charset="0"/>
              </a:rPr>
              <a:t>The LegalShield Economic Stress Index is a suite of leading indicators of the economic and financial status of U.S. households and small businesses.</a:t>
            </a:r>
          </a:p>
          <a:p>
            <a:pPr>
              <a:lnSpc>
                <a:spcPts val="1640"/>
              </a:lnSpc>
            </a:pPr>
            <a:endParaRPr lang="en-US" sz="1100" dirty="0">
              <a:latin typeface="Arial" panose="020B0604020202020204" pitchFamily="34" charset="0"/>
              <a:cs typeface="Arial" panose="020B0604020202020204" pitchFamily="34" charset="0"/>
            </a:endParaRPr>
          </a:p>
          <a:p>
            <a:pPr>
              <a:lnSpc>
                <a:spcPts val="1640"/>
              </a:lnSpc>
            </a:pPr>
            <a:r>
              <a:rPr lang="en-US" sz="1100" dirty="0">
                <a:latin typeface="Arial" panose="020B0604020202020204" pitchFamily="34" charset="0"/>
                <a:cs typeface="Arial" panose="020B0604020202020204" pitchFamily="34" charset="0"/>
              </a:rPr>
              <a:t>The LegalShield Economic Stress Index is comprised of five sub-indices that are constructed from LegalShield’s proprietary data, which reflect the demand for various legal services over the past 15+ years. Each time a LegalShield provider law firm receives a request from a LegalShield customer, the request is logged as an “intake” in one of roughly 70 unique areas of law (e.g., real estate) depending on the nature of the request.</a:t>
            </a:r>
          </a:p>
          <a:p>
            <a:pPr>
              <a:lnSpc>
                <a:spcPts val="1640"/>
              </a:lnSpc>
            </a:pPr>
            <a:endParaRPr lang="en-US" sz="1100" dirty="0">
              <a:latin typeface="Arial" panose="020B0604020202020204" pitchFamily="34" charset="0"/>
              <a:cs typeface="Arial" panose="020B0604020202020204" pitchFamily="34" charset="0"/>
            </a:endParaRPr>
          </a:p>
          <a:p>
            <a:pPr>
              <a:lnSpc>
                <a:spcPts val="1640"/>
              </a:lnSpc>
            </a:pPr>
            <a:r>
              <a:rPr lang="en-US" sz="1100" dirty="0">
                <a:latin typeface="Arial" panose="020B0604020202020204" pitchFamily="34" charset="0"/>
                <a:cs typeface="Arial" panose="020B0604020202020204" pitchFamily="34" charset="0"/>
              </a:rPr>
              <a:t>Each sub-index reflects the number of intakes in an area of law as a share of total intakes across all areas of law in a given quarter. In some instances, individual indices across multiple areas of law (e.g., bankruptcy, foreclosure, consumer/finance) are combined to produce a composite index (e.g., consumer financial stress).</a:t>
            </a:r>
          </a:p>
          <a:p>
            <a:pPr>
              <a:lnSpc>
                <a:spcPts val="1640"/>
              </a:lnSpc>
            </a:pPr>
            <a:endParaRPr lang="en-US" sz="1100" dirty="0">
              <a:latin typeface="Arial" panose="020B0604020202020204" pitchFamily="34" charset="0"/>
              <a:cs typeface="Arial" panose="020B0604020202020204" pitchFamily="34" charset="0"/>
            </a:endParaRPr>
          </a:p>
          <a:p>
            <a:pPr>
              <a:lnSpc>
                <a:spcPts val="1640"/>
              </a:lnSpc>
            </a:pPr>
            <a:r>
              <a:rPr lang="en-US" sz="1100" dirty="0">
                <a:latin typeface="Arial" panose="020B0604020202020204" pitchFamily="34" charset="0"/>
                <a:cs typeface="Arial" panose="020B0604020202020204" pitchFamily="34" charset="0"/>
              </a:rPr>
              <a:t>The sub-indices that comprise the LegalShield Economic Stress Index were selected because they tend to lead an existing economic indicator that sheds light on the health of the U.S. economy (i.e., the target economic indicator). In this way, the LegalShield Economic Stress Index provides actionable intelligence about the direction of the U.S. economy in the near term.</a:t>
            </a:r>
          </a:p>
        </p:txBody>
      </p:sp>
      <p:sp>
        <p:nvSpPr>
          <p:cNvPr id="17" name="TextBox 16">
            <a:extLst>
              <a:ext uri="{FF2B5EF4-FFF2-40B4-BE49-F238E27FC236}">
                <a16:creationId xmlns:a16="http://schemas.microsoft.com/office/drawing/2014/main" id="{A39AFAB1-C73C-BE43-8A3F-32FCAED96207}"/>
              </a:ext>
            </a:extLst>
          </p:cNvPr>
          <p:cNvSpPr txBox="1"/>
          <p:nvPr/>
        </p:nvSpPr>
        <p:spPr>
          <a:xfrm>
            <a:off x="4288536" y="482323"/>
            <a:ext cx="7324344"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About the LegalShield </a:t>
            </a:r>
          </a:p>
          <a:p>
            <a:r>
              <a:rPr lang="en-US" sz="3600" b="1" dirty="0">
                <a:latin typeface="Arial" panose="020B0604020202020204" pitchFamily="34" charset="0"/>
                <a:cs typeface="Arial" panose="020B0604020202020204" pitchFamily="34" charset="0"/>
              </a:rPr>
              <a:t>Economic Stress Index</a:t>
            </a:r>
          </a:p>
        </p:txBody>
      </p:sp>
      <p:pic>
        <p:nvPicPr>
          <p:cNvPr id="3" name="Graphic 2" descr="Checkmark">
            <a:extLst>
              <a:ext uri="{FF2B5EF4-FFF2-40B4-BE49-F238E27FC236}">
                <a16:creationId xmlns:a16="http://schemas.microsoft.com/office/drawing/2014/main" id="{2C5B4671-78D0-6E4E-BDEA-C8A3C6CE53C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54444" y="2461804"/>
            <a:ext cx="225968" cy="225968"/>
          </a:xfrm>
          <a:prstGeom prst="rect">
            <a:avLst/>
          </a:prstGeom>
        </p:spPr>
      </p:pic>
      <p:pic>
        <p:nvPicPr>
          <p:cNvPr id="28" name="Graphic 27" descr="Checkmark">
            <a:extLst>
              <a:ext uri="{FF2B5EF4-FFF2-40B4-BE49-F238E27FC236}">
                <a16:creationId xmlns:a16="http://schemas.microsoft.com/office/drawing/2014/main" id="{78824289-9D1A-3E42-8085-351593EDC7B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54444" y="3049406"/>
            <a:ext cx="225968" cy="225968"/>
          </a:xfrm>
          <a:prstGeom prst="rect">
            <a:avLst/>
          </a:prstGeom>
        </p:spPr>
      </p:pic>
      <p:pic>
        <p:nvPicPr>
          <p:cNvPr id="29" name="Graphic 28" descr="Checkmark">
            <a:extLst>
              <a:ext uri="{FF2B5EF4-FFF2-40B4-BE49-F238E27FC236}">
                <a16:creationId xmlns:a16="http://schemas.microsoft.com/office/drawing/2014/main" id="{B29429DD-6010-CA41-B31A-D4697CBAEBA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54444" y="4287591"/>
            <a:ext cx="225968" cy="225968"/>
          </a:xfrm>
          <a:prstGeom prst="rect">
            <a:avLst/>
          </a:prstGeom>
        </p:spPr>
      </p:pic>
      <p:pic>
        <p:nvPicPr>
          <p:cNvPr id="30" name="Graphic 29" descr="Checkmark">
            <a:extLst>
              <a:ext uri="{FF2B5EF4-FFF2-40B4-BE49-F238E27FC236}">
                <a16:creationId xmlns:a16="http://schemas.microsoft.com/office/drawing/2014/main" id="{783A20F2-5177-CA42-BE02-C536555E50D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54444" y="5278897"/>
            <a:ext cx="225968" cy="225968"/>
          </a:xfrm>
          <a:prstGeom prst="rect">
            <a:avLst/>
          </a:prstGeom>
        </p:spPr>
      </p:pic>
      <p:pic>
        <p:nvPicPr>
          <p:cNvPr id="6" name="Picture 5">
            <a:extLst>
              <a:ext uri="{FF2B5EF4-FFF2-40B4-BE49-F238E27FC236}">
                <a16:creationId xmlns:a16="http://schemas.microsoft.com/office/drawing/2014/main" id="{4369AE16-9908-D34E-895D-0FDE84723398}"/>
              </a:ext>
            </a:extLst>
          </p:cNvPr>
          <p:cNvPicPr>
            <a:picLocks noChangeAspect="1"/>
          </p:cNvPicPr>
          <p:nvPr/>
        </p:nvPicPr>
        <p:blipFill rotWithShape="1">
          <a:blip r:embed="rId4"/>
          <a:srcRect l="46637" r="15839"/>
          <a:stretch/>
        </p:blipFill>
        <p:spPr>
          <a:xfrm>
            <a:off x="0" y="0"/>
            <a:ext cx="3913632" cy="6858000"/>
          </a:xfrm>
          <a:prstGeom prst="rect">
            <a:avLst/>
          </a:prstGeom>
        </p:spPr>
      </p:pic>
      <p:sp>
        <p:nvSpPr>
          <p:cNvPr id="2" name="Slide Number Placeholder 1">
            <a:extLst>
              <a:ext uri="{FF2B5EF4-FFF2-40B4-BE49-F238E27FC236}">
                <a16:creationId xmlns:a16="http://schemas.microsoft.com/office/drawing/2014/main" id="{2776D901-EA0C-504D-A7A5-89A1DA803215}"/>
              </a:ext>
            </a:extLst>
          </p:cNvPr>
          <p:cNvSpPr>
            <a:spLocks noGrp="1"/>
          </p:cNvSpPr>
          <p:nvPr>
            <p:ph type="sldNum" sz="quarter" idx="12"/>
          </p:nvPr>
        </p:nvSpPr>
        <p:spPr/>
        <p:txBody>
          <a:bodyPr/>
          <a:lstStyle/>
          <a:p>
            <a:fld id="{476AAC42-F025-6F4A-812A-CAE76A37282A}" type="slidenum">
              <a:rPr lang="en-US" smtClean="0"/>
              <a:t>3</a:t>
            </a:fld>
            <a:endParaRPr lang="en-US"/>
          </a:p>
        </p:txBody>
      </p:sp>
    </p:spTree>
    <p:extLst>
      <p:ext uri="{BB962C8B-B14F-4D97-AF65-F5344CB8AC3E}">
        <p14:creationId xmlns:p14="http://schemas.microsoft.com/office/powerpoint/2010/main" val="1209487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0DE740B-46F1-F944-A4ED-571ADAE09E3A}"/>
              </a:ext>
            </a:extLst>
          </p:cNvPr>
          <p:cNvSpPr txBox="1"/>
          <p:nvPr/>
        </p:nvSpPr>
        <p:spPr>
          <a:xfrm>
            <a:off x="731520" y="1417154"/>
            <a:ext cx="10122408" cy="281231"/>
          </a:xfrm>
          <a:prstGeom prst="rect">
            <a:avLst/>
          </a:prstGeom>
          <a:noFill/>
        </p:spPr>
        <p:txBody>
          <a:bodyPr wrap="square" rtlCol="0">
            <a:spAutoFit/>
          </a:bodyPr>
          <a:lstStyle/>
          <a:p>
            <a:pPr>
              <a:lnSpc>
                <a:spcPts val="1640"/>
              </a:lnSpc>
            </a:pPr>
            <a:r>
              <a:rPr lang="en-US" sz="1200" dirty="0">
                <a:latin typeface="Arial" panose="020B0604020202020204" pitchFamily="34" charset="0"/>
                <a:cs typeface="Arial" panose="020B0604020202020204" pitchFamily="34" charset="0"/>
              </a:rPr>
              <a:t>Historical Trend &amp; Leading Properties Testing, Select Results</a:t>
            </a:r>
          </a:p>
        </p:txBody>
      </p:sp>
      <p:sp>
        <p:nvSpPr>
          <p:cNvPr id="17" name="TextBox 16">
            <a:extLst>
              <a:ext uri="{FF2B5EF4-FFF2-40B4-BE49-F238E27FC236}">
                <a16:creationId xmlns:a16="http://schemas.microsoft.com/office/drawing/2014/main" id="{A39AFAB1-C73C-BE43-8A3F-32FCAED96207}"/>
              </a:ext>
            </a:extLst>
          </p:cNvPr>
          <p:cNvSpPr txBox="1"/>
          <p:nvPr/>
        </p:nvSpPr>
        <p:spPr>
          <a:xfrm>
            <a:off x="731520" y="482323"/>
            <a:ext cx="7324344" cy="646331"/>
          </a:xfrm>
          <a:prstGeom prst="rect">
            <a:avLst/>
          </a:prstGeom>
          <a:noFill/>
        </p:spPr>
        <p:txBody>
          <a:bodyPr wrap="square" rtlCol="0">
            <a:spAutoFit/>
          </a:bodyPr>
          <a:lstStyle/>
          <a:p>
            <a:r>
              <a:rPr lang="en-US" sz="3600" b="1" dirty="0">
                <a:latin typeface="Lucida Bright" panose="02040602050505020304" pitchFamily="18" charset="77"/>
              </a:rPr>
              <a:t>Testing</a:t>
            </a:r>
          </a:p>
        </p:txBody>
      </p:sp>
      <p:graphicFrame>
        <p:nvGraphicFramePr>
          <p:cNvPr id="28" name="Table 6">
            <a:extLst>
              <a:ext uri="{FF2B5EF4-FFF2-40B4-BE49-F238E27FC236}">
                <a16:creationId xmlns:a16="http://schemas.microsoft.com/office/drawing/2014/main" id="{C48D1CEF-F840-0149-99C9-8419543511E3}"/>
              </a:ext>
            </a:extLst>
          </p:cNvPr>
          <p:cNvGraphicFramePr>
            <a:graphicFrameLocks noGrp="1"/>
          </p:cNvGraphicFramePr>
          <p:nvPr>
            <p:extLst>
              <p:ext uri="{D42A27DB-BD31-4B8C-83A1-F6EECF244321}">
                <p14:modId xmlns:p14="http://schemas.microsoft.com/office/powerpoint/2010/main" val="4139580463"/>
              </p:ext>
            </p:extLst>
          </p:nvPr>
        </p:nvGraphicFramePr>
        <p:xfrm>
          <a:off x="731520" y="2294970"/>
          <a:ext cx="10740814" cy="3221253"/>
        </p:xfrm>
        <a:graphic>
          <a:graphicData uri="http://schemas.openxmlformats.org/drawingml/2006/table">
            <a:tbl>
              <a:tblPr firstRow="1" bandRow="1">
                <a:tableStyleId>{5C22544A-7EE6-4342-B048-85BDC9FD1C3A}</a:tableStyleId>
              </a:tblPr>
              <a:tblGrid>
                <a:gridCol w="2110040">
                  <a:extLst>
                    <a:ext uri="{9D8B030D-6E8A-4147-A177-3AD203B41FA5}">
                      <a16:colId xmlns:a16="http://schemas.microsoft.com/office/drawing/2014/main" val="3319403820"/>
                    </a:ext>
                  </a:extLst>
                </a:gridCol>
                <a:gridCol w="2668189">
                  <a:extLst>
                    <a:ext uri="{9D8B030D-6E8A-4147-A177-3AD203B41FA5}">
                      <a16:colId xmlns:a16="http://schemas.microsoft.com/office/drawing/2014/main" val="2246339672"/>
                    </a:ext>
                  </a:extLst>
                </a:gridCol>
                <a:gridCol w="2001141">
                  <a:extLst>
                    <a:ext uri="{9D8B030D-6E8A-4147-A177-3AD203B41FA5}">
                      <a16:colId xmlns:a16="http://schemas.microsoft.com/office/drawing/2014/main" val="3298691875"/>
                    </a:ext>
                  </a:extLst>
                </a:gridCol>
                <a:gridCol w="2041981">
                  <a:extLst>
                    <a:ext uri="{9D8B030D-6E8A-4147-A177-3AD203B41FA5}">
                      <a16:colId xmlns:a16="http://schemas.microsoft.com/office/drawing/2014/main" val="4239168597"/>
                    </a:ext>
                  </a:extLst>
                </a:gridCol>
                <a:gridCol w="1919463">
                  <a:extLst>
                    <a:ext uri="{9D8B030D-6E8A-4147-A177-3AD203B41FA5}">
                      <a16:colId xmlns:a16="http://schemas.microsoft.com/office/drawing/2014/main" val="3693482388"/>
                    </a:ext>
                  </a:extLst>
                </a:gridCol>
              </a:tblGrid>
              <a:tr h="626030">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Lucida Bright" panose="02040602050505020304" pitchFamily="18" charset="77"/>
                        </a:rPr>
                        <a:t>Historical Trend &amp; Leading Properties Results (2002 – 2016)</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tc hMerge="1">
                  <a:txBody>
                    <a:bodyPr/>
                    <a:lstStyle/>
                    <a:p>
                      <a:pPr marL="0" marR="0" algn="ctr">
                        <a:lnSpc>
                          <a:spcPct val="100000"/>
                        </a:lnSpc>
                        <a:spcBef>
                          <a:spcPts val="0"/>
                        </a:spcBef>
                        <a:spcAft>
                          <a:spcPts val="0"/>
                        </a:spcAft>
                      </a:pPr>
                      <a:endParaRPr lang="en-US" sz="1200" b="1" i="0" dirty="0">
                        <a:effectLst/>
                        <a:latin typeface="Arial" panose="020B0604020202020204" pitchFamily="34" charset="0"/>
                        <a:ea typeface="Calibri" charset="0"/>
                        <a:cs typeface="Arial" panose="020B0604020202020204" pitchFamily="34" charset="0"/>
                      </a:endParaRPr>
                    </a:p>
                  </a:txBody>
                  <a:tcPr marL="68580" marR="68580" marT="0" marB="0" anchor="ctr"/>
                </a:tc>
                <a:tc hMerge="1">
                  <a:txBody>
                    <a:bodyPr/>
                    <a:lstStyle/>
                    <a:p>
                      <a:pPr marL="0" marR="0" algn="ctr">
                        <a:lnSpc>
                          <a:spcPct val="100000"/>
                        </a:lnSpc>
                        <a:spcBef>
                          <a:spcPts val="0"/>
                        </a:spcBef>
                        <a:spcAft>
                          <a:spcPts val="0"/>
                        </a:spcAft>
                      </a:pPr>
                      <a:endParaRPr lang="en-US" sz="1200" b="1" i="0" dirty="0">
                        <a:effectLst/>
                        <a:latin typeface="Arial" panose="020B0604020202020204" pitchFamily="34" charset="0"/>
                        <a:ea typeface="Calibri" charset="0"/>
                        <a:cs typeface="Arial" panose="020B0604020202020204" pitchFamily="34" charset="0"/>
                      </a:endParaRPr>
                    </a:p>
                  </a:txBody>
                  <a:tcPr marL="68580" marR="68580"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Lucida Bright" panose="02040602050505020304" pitchFamily="18" charset="77"/>
                      </a:endParaRP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Lucida Bright" panose="02040602050505020304" pitchFamily="18" charset="77"/>
                      </a:endParaRP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extLst>
                  <a:ext uri="{0D108BD9-81ED-4DB2-BD59-A6C34878D82A}">
                    <a16:rowId xmlns:a16="http://schemas.microsoft.com/office/drawing/2014/main" val="3303297116"/>
                  </a:ext>
                </a:extLst>
              </a:tr>
              <a:tr h="541867">
                <a:tc>
                  <a:txBody>
                    <a:bodyPr/>
                    <a:lstStyle/>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LEGALSHIELD </a:t>
                      </a:r>
                      <a:br>
                        <a:rPr lang="en-US" sz="1000" b="1" i="0" dirty="0">
                          <a:solidFill>
                            <a:schemeClr val="bg1"/>
                          </a:solidFill>
                          <a:effectLst/>
                          <a:latin typeface="Arial" panose="020B0604020202020204" pitchFamily="34" charset="0"/>
                          <a:cs typeface="Arial" panose="020B0604020202020204" pitchFamily="34" charset="0"/>
                        </a:rPr>
                      </a:br>
                      <a:r>
                        <a:rPr lang="en-US" sz="1000" b="1" i="0" dirty="0">
                          <a:solidFill>
                            <a:schemeClr val="bg1"/>
                          </a:solidFill>
                          <a:effectLst/>
                          <a:latin typeface="Arial" panose="020B0604020202020204" pitchFamily="34" charset="0"/>
                          <a:cs typeface="Arial" panose="020B0604020202020204" pitchFamily="34" charset="0"/>
                        </a:rPr>
                        <a:t>AREA OF LAW</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TARGET </a:t>
                      </a:r>
                    </a:p>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INDICATOR</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TRACKS </a:t>
                      </a:r>
                    </a:p>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HISTORICAL TREND?</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LEADING</a:t>
                      </a:r>
                      <a:br>
                        <a:rPr lang="en-US" sz="1000" b="1" i="0" dirty="0">
                          <a:solidFill>
                            <a:schemeClr val="bg1"/>
                          </a:solidFill>
                          <a:effectLst/>
                          <a:latin typeface="Arial" panose="020B0604020202020204" pitchFamily="34" charset="0"/>
                          <a:cs typeface="Arial" panose="020B0604020202020204" pitchFamily="34" charset="0"/>
                        </a:rPr>
                      </a:br>
                      <a:r>
                        <a:rPr lang="en-US" sz="1000" b="1" i="0" dirty="0">
                          <a:solidFill>
                            <a:schemeClr val="bg1"/>
                          </a:solidFill>
                          <a:effectLst/>
                          <a:latin typeface="Arial" panose="020B0604020202020204" pitchFamily="34" charset="0"/>
                          <a:cs typeface="Arial" panose="020B0604020202020204" pitchFamily="34" charset="0"/>
                        </a:rPr>
                        <a:t>PROPERTIES</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LEAD TIME</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extLst>
                  <a:ext uri="{0D108BD9-81ED-4DB2-BD59-A6C34878D82A}">
                    <a16:rowId xmlns:a16="http://schemas.microsoft.com/office/drawing/2014/main" val="70452185"/>
                  </a:ext>
                </a:extLst>
              </a:tr>
              <a:tr h="684452">
                <a:tc>
                  <a:txBody>
                    <a:bodyPr/>
                    <a:lstStyle/>
                    <a:p>
                      <a:pPr marL="0" marR="0" algn="ctr">
                        <a:lnSpc>
                          <a:spcPct val="100000"/>
                        </a:lnSpc>
                        <a:spcBef>
                          <a:spcPts val="0"/>
                        </a:spcBef>
                        <a:spcAft>
                          <a:spcPts val="0"/>
                        </a:spcAft>
                      </a:pPr>
                      <a:r>
                        <a:rPr lang="en-US" sz="1100" dirty="0">
                          <a:effectLst/>
                          <a:latin typeface="Arial" panose="020B0604020202020204" pitchFamily="34" charset="0"/>
                          <a:cs typeface="Arial" panose="020B0604020202020204" pitchFamily="34" charset="0"/>
                        </a:rPr>
                        <a:t>Bankruptcy</a:t>
                      </a:r>
                      <a:endParaRPr lang="en-US" sz="1100" b="1"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Bankruptcies</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118872"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kern="1200" dirty="0">
                          <a:effectLst/>
                          <a:latin typeface="Arial" panose="020B0604020202020204" pitchFamily="34" charset="0"/>
                          <a:cs typeface="Arial" panose="020B0604020202020204" pitchFamily="34" charset="0"/>
                        </a:rPr>
                        <a:t>≈ 1 mo.</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453700823"/>
                  </a:ext>
                </a:extLst>
              </a:tr>
              <a:tr h="684452">
                <a:tc>
                  <a:txBody>
                    <a:bodyPr/>
                    <a:lstStyle/>
                    <a:p>
                      <a:pPr marL="0" marR="0" algn="ctr">
                        <a:lnSpc>
                          <a:spcPct val="100000"/>
                        </a:lnSpc>
                        <a:spcBef>
                          <a:spcPts val="0"/>
                        </a:spcBef>
                        <a:spcAft>
                          <a:spcPts val="0"/>
                        </a:spcAft>
                      </a:pPr>
                      <a:r>
                        <a:rPr lang="en-US" sz="1100" dirty="0">
                          <a:effectLst/>
                          <a:latin typeface="Arial" panose="020B0604020202020204" pitchFamily="34" charset="0"/>
                          <a:cs typeface="Arial" panose="020B0604020202020204" pitchFamily="34" charset="0"/>
                        </a:rPr>
                        <a:t>Foreclosure</a:t>
                      </a:r>
                      <a:endParaRPr lang="en-US" sz="1100" b="1"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Foreclosures</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118872"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r</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Coincident*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372163958"/>
                  </a:ext>
                </a:extLst>
              </a:tr>
              <a:tr h="684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Real Estate</a:t>
                      </a:r>
                      <a:endParaRPr kumimoji="0" lang="en-US" sz="11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charset="0"/>
                        <a:cs typeface="Arial" panose="020B0604020202020204" pitchFamily="34" charset="0"/>
                      </a:endParaRP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Existing Home Sales</a:t>
                      </a:r>
                      <a:endParaRPr kumimoji="0" lang="en-US" sz="11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charset="0"/>
                        <a:cs typeface="Arial" panose="020B0604020202020204" pitchFamily="34" charset="0"/>
                      </a:endParaRPr>
                    </a:p>
                  </a:txBody>
                  <a:tcPr marL="118872"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100" kern="1200" dirty="0">
                          <a:effectLst/>
                          <a:latin typeface="Arial" panose="020B0604020202020204" pitchFamily="34" charset="0"/>
                          <a:cs typeface="Arial" panose="020B0604020202020204" pitchFamily="34" charset="0"/>
                        </a:rPr>
                        <a:t>≈ 1 mo.*</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648339880"/>
                  </a:ext>
                </a:extLst>
              </a:tr>
            </a:tbl>
          </a:graphicData>
        </a:graphic>
      </p:graphicFrame>
      <p:sp>
        <p:nvSpPr>
          <p:cNvPr id="7" name="TextBox 6">
            <a:extLst>
              <a:ext uri="{FF2B5EF4-FFF2-40B4-BE49-F238E27FC236}">
                <a16:creationId xmlns:a16="http://schemas.microsoft.com/office/drawing/2014/main" id="{013AAD34-828B-554D-9AA1-500CF95DAC52}"/>
              </a:ext>
            </a:extLst>
          </p:cNvPr>
          <p:cNvSpPr txBox="1"/>
          <p:nvPr/>
        </p:nvSpPr>
        <p:spPr>
          <a:xfrm>
            <a:off x="676557" y="6083364"/>
            <a:ext cx="7222844" cy="215444"/>
          </a:xfrm>
          <a:prstGeom prst="rect">
            <a:avLst/>
          </a:prstGeom>
          <a:noFill/>
        </p:spPr>
        <p:txBody>
          <a:bodyPr wrap="square" rtlCol="0">
            <a:spAutoFit/>
          </a:bodyPr>
          <a:lstStyle/>
          <a:p>
            <a:r>
              <a:rPr lang="en-US" sz="800" dirty="0">
                <a:solidFill>
                  <a:schemeClr val="bg2">
                    <a:lumMod val="50000"/>
                  </a:schemeClr>
                </a:solidFill>
                <a:latin typeface="Arial" panose="020B0604020202020204" pitchFamily="34" charset="0"/>
                <a:cs typeface="Arial" panose="020B0604020202020204" pitchFamily="34" charset="0"/>
              </a:rPr>
              <a:t>* These indices have a practice lead time of varying length due to the release schedule of the target series.</a:t>
            </a:r>
          </a:p>
        </p:txBody>
      </p:sp>
      <p:sp>
        <p:nvSpPr>
          <p:cNvPr id="2" name="Slide Number Placeholder 1">
            <a:extLst>
              <a:ext uri="{FF2B5EF4-FFF2-40B4-BE49-F238E27FC236}">
                <a16:creationId xmlns:a16="http://schemas.microsoft.com/office/drawing/2014/main" id="{5424739D-45C0-8849-A6A1-78DDF5E7CA93}"/>
              </a:ext>
            </a:extLst>
          </p:cNvPr>
          <p:cNvSpPr>
            <a:spLocks noGrp="1"/>
          </p:cNvSpPr>
          <p:nvPr>
            <p:ph type="sldNum" sz="quarter" idx="12"/>
          </p:nvPr>
        </p:nvSpPr>
        <p:spPr/>
        <p:txBody>
          <a:bodyPr/>
          <a:lstStyle/>
          <a:p>
            <a:fld id="{476AAC42-F025-6F4A-812A-CAE76A37282A}" type="slidenum">
              <a:rPr lang="en-US" smtClean="0"/>
              <a:t>30</a:t>
            </a:fld>
            <a:endParaRPr lang="en-US"/>
          </a:p>
        </p:txBody>
      </p:sp>
    </p:spTree>
    <p:extLst>
      <p:ext uri="{BB962C8B-B14F-4D97-AF65-F5344CB8AC3E}">
        <p14:creationId xmlns:p14="http://schemas.microsoft.com/office/powerpoint/2010/main" val="4013484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0DE740B-46F1-F944-A4ED-571ADAE09E3A}"/>
              </a:ext>
            </a:extLst>
          </p:cNvPr>
          <p:cNvSpPr txBox="1"/>
          <p:nvPr/>
        </p:nvSpPr>
        <p:spPr>
          <a:xfrm>
            <a:off x="731520" y="1417154"/>
            <a:ext cx="10122408" cy="281231"/>
          </a:xfrm>
          <a:prstGeom prst="rect">
            <a:avLst/>
          </a:prstGeom>
          <a:noFill/>
        </p:spPr>
        <p:txBody>
          <a:bodyPr wrap="square" rtlCol="0">
            <a:spAutoFit/>
          </a:bodyPr>
          <a:lstStyle/>
          <a:p>
            <a:pPr>
              <a:lnSpc>
                <a:spcPts val="1640"/>
              </a:lnSpc>
            </a:pPr>
            <a:r>
              <a:rPr lang="en-US" sz="1200" dirty="0">
                <a:latin typeface="Arial" panose="020B0604020202020204" pitchFamily="34" charset="0"/>
                <a:cs typeface="Arial" panose="020B0604020202020204" pitchFamily="34" charset="0"/>
              </a:rPr>
              <a:t>Intertemporal Stability Testing, Select Results</a:t>
            </a:r>
          </a:p>
        </p:txBody>
      </p:sp>
      <p:sp>
        <p:nvSpPr>
          <p:cNvPr id="17" name="TextBox 16">
            <a:extLst>
              <a:ext uri="{FF2B5EF4-FFF2-40B4-BE49-F238E27FC236}">
                <a16:creationId xmlns:a16="http://schemas.microsoft.com/office/drawing/2014/main" id="{A39AFAB1-C73C-BE43-8A3F-32FCAED96207}"/>
              </a:ext>
            </a:extLst>
          </p:cNvPr>
          <p:cNvSpPr txBox="1"/>
          <p:nvPr/>
        </p:nvSpPr>
        <p:spPr>
          <a:xfrm>
            <a:off x="731520" y="482323"/>
            <a:ext cx="7324344" cy="646331"/>
          </a:xfrm>
          <a:prstGeom prst="rect">
            <a:avLst/>
          </a:prstGeom>
          <a:noFill/>
        </p:spPr>
        <p:txBody>
          <a:bodyPr wrap="square" rtlCol="0">
            <a:spAutoFit/>
          </a:bodyPr>
          <a:lstStyle/>
          <a:p>
            <a:r>
              <a:rPr lang="en-US" sz="3600" b="1" dirty="0">
                <a:latin typeface="Lucida Bright" panose="02040602050505020304" pitchFamily="18" charset="77"/>
              </a:rPr>
              <a:t>Testing</a:t>
            </a:r>
          </a:p>
        </p:txBody>
      </p:sp>
      <p:sp>
        <p:nvSpPr>
          <p:cNvPr id="7" name="TextBox 6">
            <a:extLst>
              <a:ext uri="{FF2B5EF4-FFF2-40B4-BE49-F238E27FC236}">
                <a16:creationId xmlns:a16="http://schemas.microsoft.com/office/drawing/2014/main" id="{013AAD34-828B-554D-9AA1-500CF95DAC52}"/>
              </a:ext>
            </a:extLst>
          </p:cNvPr>
          <p:cNvSpPr txBox="1"/>
          <p:nvPr/>
        </p:nvSpPr>
        <p:spPr>
          <a:xfrm>
            <a:off x="676557" y="5685432"/>
            <a:ext cx="7553044" cy="635046"/>
          </a:xfrm>
          <a:prstGeom prst="rect">
            <a:avLst/>
          </a:prstGeom>
          <a:noFill/>
        </p:spPr>
        <p:txBody>
          <a:bodyPr wrap="square" rtlCol="0">
            <a:spAutoFit/>
          </a:bodyPr>
          <a:lstStyle/>
          <a:p>
            <a:pPr>
              <a:lnSpc>
                <a:spcPts val="560"/>
              </a:lnSpc>
            </a:pPr>
            <a:r>
              <a:rPr lang="en-US" sz="800" dirty="0">
                <a:solidFill>
                  <a:schemeClr val="bg2">
                    <a:lumMod val="50000"/>
                  </a:schemeClr>
                </a:solidFill>
                <a:latin typeface="Arial" panose="020B0604020202020204" pitchFamily="34" charset="0"/>
                <a:cs typeface="Arial" panose="020B0604020202020204" pitchFamily="34" charset="0"/>
              </a:rPr>
              <a:t>* Test 1: Compared correlations between first half of data (2000 – 2007) and second half of data (2008 – 2015)</a:t>
            </a:r>
          </a:p>
          <a:p>
            <a:pPr>
              <a:lnSpc>
                <a:spcPts val="560"/>
              </a:lnSpc>
            </a:pPr>
            <a:endParaRPr lang="en-US" sz="800" dirty="0">
              <a:solidFill>
                <a:schemeClr val="bg2">
                  <a:lumMod val="50000"/>
                </a:schemeClr>
              </a:solidFill>
              <a:latin typeface="Arial" panose="020B0604020202020204" pitchFamily="34" charset="0"/>
              <a:cs typeface="Arial" panose="020B0604020202020204" pitchFamily="34" charset="0"/>
            </a:endParaRPr>
          </a:p>
          <a:p>
            <a:pPr>
              <a:lnSpc>
                <a:spcPts val="560"/>
              </a:lnSpc>
            </a:pPr>
            <a:r>
              <a:rPr lang="en-US" sz="800" dirty="0">
                <a:solidFill>
                  <a:schemeClr val="bg2">
                    <a:lumMod val="50000"/>
                  </a:schemeClr>
                </a:solidFill>
                <a:latin typeface="Arial" panose="020B0604020202020204" pitchFamily="34" charset="0"/>
                <a:cs typeface="Arial" panose="020B0604020202020204" pitchFamily="34" charset="0"/>
              </a:rPr>
              <a:t>* Test 2: Compared correlations between random samples of the data</a:t>
            </a:r>
          </a:p>
          <a:p>
            <a:pPr>
              <a:lnSpc>
                <a:spcPts val="560"/>
              </a:lnSpc>
            </a:pPr>
            <a:endParaRPr lang="en-US" sz="800" dirty="0">
              <a:solidFill>
                <a:schemeClr val="bg2">
                  <a:lumMod val="50000"/>
                </a:schemeClr>
              </a:solidFill>
              <a:latin typeface="Arial" panose="020B0604020202020204" pitchFamily="34" charset="0"/>
              <a:cs typeface="Arial" panose="020B0604020202020204" pitchFamily="34" charset="0"/>
            </a:endParaRPr>
          </a:p>
          <a:p>
            <a:pPr>
              <a:lnSpc>
                <a:spcPts val="560"/>
              </a:lnSpc>
            </a:pPr>
            <a:r>
              <a:rPr lang="en-US" sz="800" dirty="0">
                <a:solidFill>
                  <a:schemeClr val="bg2">
                    <a:lumMod val="50000"/>
                  </a:schemeClr>
                </a:solidFill>
                <a:latin typeface="Arial" panose="020B0604020202020204" pitchFamily="34" charset="0"/>
                <a:cs typeface="Arial" panose="020B0604020202020204" pitchFamily="34" charset="0"/>
              </a:rPr>
              <a:t>* Test 3: Compared earliest and latest data (2000 – 2005, 2010 – 2015) with middle of data (2006 – 2009)</a:t>
            </a:r>
          </a:p>
          <a:p>
            <a:pPr>
              <a:lnSpc>
                <a:spcPts val="560"/>
              </a:lnSpc>
            </a:pPr>
            <a:endParaRPr lang="en-US" sz="800" dirty="0">
              <a:solidFill>
                <a:schemeClr val="bg2">
                  <a:lumMod val="50000"/>
                </a:schemeClr>
              </a:solidFill>
              <a:latin typeface="Arial" panose="020B0604020202020204" pitchFamily="34" charset="0"/>
              <a:cs typeface="Arial" panose="020B0604020202020204" pitchFamily="34" charset="0"/>
            </a:endParaRPr>
          </a:p>
          <a:p>
            <a:pPr>
              <a:lnSpc>
                <a:spcPts val="560"/>
              </a:lnSpc>
            </a:pPr>
            <a:r>
              <a:rPr lang="en-US" sz="800" dirty="0">
                <a:solidFill>
                  <a:schemeClr val="bg2">
                    <a:lumMod val="50000"/>
                  </a:schemeClr>
                </a:solidFill>
                <a:latin typeface="Arial" panose="020B0604020202020204" pitchFamily="34" charset="0"/>
                <a:cs typeface="Arial" panose="020B0604020202020204" pitchFamily="34" charset="0"/>
              </a:rPr>
              <a:t>* Test 4: Compared correlations between 20% of most recent data (Nov 2012 – Dec 2015) and remaining data</a:t>
            </a:r>
          </a:p>
        </p:txBody>
      </p:sp>
      <p:graphicFrame>
        <p:nvGraphicFramePr>
          <p:cNvPr id="6" name="Table 6">
            <a:extLst>
              <a:ext uri="{FF2B5EF4-FFF2-40B4-BE49-F238E27FC236}">
                <a16:creationId xmlns:a16="http://schemas.microsoft.com/office/drawing/2014/main" id="{08945422-B1F1-2445-811D-86BBFAC795FA}"/>
              </a:ext>
            </a:extLst>
          </p:cNvPr>
          <p:cNvGraphicFramePr>
            <a:graphicFrameLocks noGrp="1"/>
          </p:cNvGraphicFramePr>
          <p:nvPr>
            <p:extLst>
              <p:ext uri="{D42A27DB-BD31-4B8C-83A1-F6EECF244321}">
                <p14:modId xmlns:p14="http://schemas.microsoft.com/office/powerpoint/2010/main" val="2145739839"/>
              </p:ext>
            </p:extLst>
          </p:nvPr>
        </p:nvGraphicFramePr>
        <p:xfrm>
          <a:off x="731525" y="2405038"/>
          <a:ext cx="10728951" cy="2788920"/>
        </p:xfrm>
        <a:graphic>
          <a:graphicData uri="http://schemas.openxmlformats.org/drawingml/2006/table">
            <a:tbl>
              <a:tblPr firstRow="1" bandRow="1">
                <a:tableStyleId>{5C22544A-7EE6-4342-B048-85BDC9FD1C3A}</a:tableStyleId>
              </a:tblPr>
              <a:tblGrid>
                <a:gridCol w="1417315">
                  <a:extLst>
                    <a:ext uri="{9D8B030D-6E8A-4147-A177-3AD203B41FA5}">
                      <a16:colId xmlns:a16="http://schemas.microsoft.com/office/drawing/2014/main" val="3319403820"/>
                    </a:ext>
                  </a:extLst>
                </a:gridCol>
                <a:gridCol w="1792224">
                  <a:extLst>
                    <a:ext uri="{9D8B030D-6E8A-4147-A177-3AD203B41FA5}">
                      <a16:colId xmlns:a16="http://schemas.microsoft.com/office/drawing/2014/main" val="2246339672"/>
                    </a:ext>
                  </a:extLst>
                </a:gridCol>
                <a:gridCol w="1079669">
                  <a:extLst>
                    <a:ext uri="{9D8B030D-6E8A-4147-A177-3AD203B41FA5}">
                      <a16:colId xmlns:a16="http://schemas.microsoft.com/office/drawing/2014/main" val="3298691875"/>
                    </a:ext>
                  </a:extLst>
                </a:gridCol>
                <a:gridCol w="1151467">
                  <a:extLst>
                    <a:ext uri="{9D8B030D-6E8A-4147-A177-3AD203B41FA5}">
                      <a16:colId xmlns:a16="http://schemas.microsoft.com/office/drawing/2014/main" val="4239168597"/>
                    </a:ext>
                  </a:extLst>
                </a:gridCol>
                <a:gridCol w="1253067">
                  <a:extLst>
                    <a:ext uri="{9D8B030D-6E8A-4147-A177-3AD203B41FA5}">
                      <a16:colId xmlns:a16="http://schemas.microsoft.com/office/drawing/2014/main" val="3693482388"/>
                    </a:ext>
                  </a:extLst>
                </a:gridCol>
                <a:gridCol w="1193800">
                  <a:extLst>
                    <a:ext uri="{9D8B030D-6E8A-4147-A177-3AD203B41FA5}">
                      <a16:colId xmlns:a16="http://schemas.microsoft.com/office/drawing/2014/main" val="1627043146"/>
                    </a:ext>
                  </a:extLst>
                </a:gridCol>
                <a:gridCol w="1159933">
                  <a:extLst>
                    <a:ext uri="{9D8B030D-6E8A-4147-A177-3AD203B41FA5}">
                      <a16:colId xmlns:a16="http://schemas.microsoft.com/office/drawing/2014/main" val="508417211"/>
                    </a:ext>
                  </a:extLst>
                </a:gridCol>
                <a:gridCol w="1681476">
                  <a:extLst>
                    <a:ext uri="{9D8B030D-6E8A-4147-A177-3AD203B41FA5}">
                      <a16:colId xmlns:a16="http://schemas.microsoft.com/office/drawing/2014/main" val="2350055751"/>
                    </a:ext>
                  </a:extLst>
                </a:gridCol>
              </a:tblGrid>
              <a:tr h="594360">
                <a:tc grid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Lucida Bright" panose="02040602050505020304" pitchFamily="18" charset="77"/>
                        </a:rPr>
                        <a:t>Stability Test Results (2000 – 2015)</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tc hMerge="1">
                  <a:txBody>
                    <a:bodyPr/>
                    <a:lstStyle/>
                    <a:p>
                      <a:pPr marL="0" marR="0" algn="ctr">
                        <a:lnSpc>
                          <a:spcPct val="100000"/>
                        </a:lnSpc>
                        <a:spcBef>
                          <a:spcPts val="0"/>
                        </a:spcBef>
                        <a:spcAft>
                          <a:spcPts val="0"/>
                        </a:spcAft>
                      </a:pPr>
                      <a:endParaRPr lang="en-US" sz="1200" b="1" i="0" dirty="0">
                        <a:effectLst/>
                        <a:latin typeface="Arial" panose="020B0604020202020204" pitchFamily="34" charset="0"/>
                        <a:ea typeface="Calibri" charset="0"/>
                        <a:cs typeface="Arial" panose="020B0604020202020204" pitchFamily="34" charset="0"/>
                      </a:endParaRPr>
                    </a:p>
                  </a:txBody>
                  <a:tcPr marL="68580" marR="68580" marT="0" marB="0" anchor="ctr"/>
                </a:tc>
                <a:tc hMerge="1">
                  <a:txBody>
                    <a:bodyPr/>
                    <a:lstStyle/>
                    <a:p>
                      <a:pPr marL="0" marR="0" algn="ctr">
                        <a:lnSpc>
                          <a:spcPct val="100000"/>
                        </a:lnSpc>
                        <a:spcBef>
                          <a:spcPts val="0"/>
                        </a:spcBef>
                        <a:spcAft>
                          <a:spcPts val="0"/>
                        </a:spcAft>
                      </a:pPr>
                      <a:endParaRPr lang="en-US" sz="1200" b="1" i="0" dirty="0">
                        <a:effectLst/>
                        <a:latin typeface="Arial" panose="020B0604020202020204" pitchFamily="34" charset="0"/>
                        <a:ea typeface="Calibri" charset="0"/>
                        <a:cs typeface="Arial" panose="020B0604020202020204" pitchFamily="34" charset="0"/>
                      </a:endParaRPr>
                    </a:p>
                  </a:txBody>
                  <a:tcPr marL="68580" marR="68580"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Lucida Bright" panose="02040602050505020304" pitchFamily="18" charset="77"/>
                      </a:endParaRP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Lucida Bright" panose="02040602050505020304" pitchFamily="18" charset="77"/>
                      </a:endParaRP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Lucida Bright" panose="02040602050505020304" pitchFamily="18" charset="77"/>
                      </a:endParaRP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Lucida Bright" panose="02040602050505020304" pitchFamily="18" charset="77"/>
                      </a:endParaRP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Lucida Bright" panose="02040602050505020304" pitchFamily="18" charset="77"/>
                      </a:endParaRP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extLst>
                  <a:ext uri="{0D108BD9-81ED-4DB2-BD59-A6C34878D82A}">
                    <a16:rowId xmlns:a16="http://schemas.microsoft.com/office/drawing/2014/main" val="3303297116"/>
                  </a:ext>
                </a:extLst>
              </a:tr>
              <a:tr h="548640">
                <a:tc>
                  <a:txBody>
                    <a:bodyPr/>
                    <a:lstStyle/>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LEGALSHIELD AREA OF LAW</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TARGET MACRO INDICATOR(S)</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TEST 1*</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TEST 2*</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TEST 3*</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TEST 4*</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OVERALL</a:t>
                      </a:r>
                      <a:br>
                        <a:rPr lang="en-US" sz="1000" b="1" i="0" dirty="0">
                          <a:solidFill>
                            <a:schemeClr val="bg1"/>
                          </a:solidFill>
                          <a:effectLst/>
                          <a:latin typeface="Arial" panose="020B0604020202020204" pitchFamily="34" charset="0"/>
                          <a:cs typeface="Arial" panose="020B0604020202020204" pitchFamily="34" charset="0"/>
                        </a:rPr>
                      </a:br>
                      <a:r>
                        <a:rPr lang="en-US" sz="1000" b="1" i="0" dirty="0">
                          <a:solidFill>
                            <a:schemeClr val="bg1"/>
                          </a:solidFill>
                          <a:effectLst/>
                          <a:latin typeface="Arial" panose="020B0604020202020204" pitchFamily="34" charset="0"/>
                          <a:cs typeface="Arial" panose="020B0604020202020204" pitchFamily="34" charset="0"/>
                        </a:rPr>
                        <a:t>SCORE</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KEY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TAKEAWAYS</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extLst>
                  <a:ext uri="{0D108BD9-81ED-4DB2-BD59-A6C34878D82A}">
                    <a16:rowId xmlns:a16="http://schemas.microsoft.com/office/drawing/2014/main" val="70452185"/>
                  </a:ext>
                </a:extLst>
              </a:tr>
              <a:tr h="548640">
                <a:tc>
                  <a:txBody>
                    <a:bodyPr/>
                    <a:lstStyle/>
                    <a:p>
                      <a:pPr marL="0" marR="0" algn="ctr">
                        <a:lnSpc>
                          <a:spcPct val="100000"/>
                        </a:lnSpc>
                        <a:spcBef>
                          <a:spcPts val="0"/>
                        </a:spcBef>
                        <a:spcAft>
                          <a:spcPts val="0"/>
                        </a:spcAft>
                      </a:pPr>
                      <a:r>
                        <a:rPr lang="en-US" sz="1100" dirty="0">
                          <a:effectLst/>
                          <a:latin typeface="Arial" panose="020B0604020202020204" pitchFamily="34" charset="0"/>
                          <a:cs typeface="Arial" panose="020B0604020202020204" pitchFamily="34" charset="0"/>
                        </a:rPr>
                        <a:t>Bankruptcy</a:t>
                      </a:r>
                      <a:endParaRPr lang="en-US" sz="1100" b="1"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Bankruptcies</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118872"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Performed well </a:t>
                      </a:r>
                    </a:p>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across all tests</a:t>
                      </a: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453700823"/>
                  </a:ext>
                </a:extLst>
              </a:tr>
              <a:tr h="548640">
                <a:tc>
                  <a:txBody>
                    <a:bodyPr/>
                    <a:lstStyle/>
                    <a:p>
                      <a:pPr marL="0" marR="0" algn="ctr">
                        <a:lnSpc>
                          <a:spcPct val="100000"/>
                        </a:lnSpc>
                        <a:spcBef>
                          <a:spcPts val="0"/>
                        </a:spcBef>
                        <a:spcAft>
                          <a:spcPts val="0"/>
                        </a:spcAft>
                      </a:pPr>
                      <a:r>
                        <a:rPr lang="en-US" sz="1100" dirty="0">
                          <a:effectLst/>
                          <a:latin typeface="Arial" panose="020B0604020202020204" pitchFamily="34" charset="0"/>
                          <a:cs typeface="Arial" panose="020B0604020202020204" pitchFamily="34" charset="0"/>
                        </a:rPr>
                        <a:t>Foreclosure</a:t>
                      </a:r>
                      <a:endParaRPr lang="en-US" sz="1100" b="1"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Foreclosures</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118872"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kern="1200" dirty="0">
                          <a:effectLst/>
                          <a:latin typeface="Arial" panose="020B0604020202020204" pitchFamily="34" charset="0"/>
                          <a:cs typeface="Arial" panose="020B0604020202020204" pitchFamily="34" charset="0"/>
                          <a:sym typeface="Wingdings"/>
                        </a:rPr>
                        <a:t>Performed well </a:t>
                      </a:r>
                      <a:br>
                        <a:rPr lang="en-US" sz="1100" kern="1200" dirty="0">
                          <a:effectLst/>
                          <a:latin typeface="Arial" panose="020B0604020202020204" pitchFamily="34" charset="0"/>
                          <a:cs typeface="Arial" panose="020B0604020202020204" pitchFamily="34" charset="0"/>
                          <a:sym typeface="Wingdings"/>
                        </a:rPr>
                      </a:br>
                      <a:r>
                        <a:rPr lang="en-US" sz="1100" kern="1200" dirty="0">
                          <a:effectLst/>
                          <a:latin typeface="Arial" panose="020B0604020202020204" pitchFamily="34" charset="0"/>
                          <a:cs typeface="Arial" panose="020B0604020202020204" pitchFamily="34" charset="0"/>
                          <a:sym typeface="Wingdings"/>
                        </a:rPr>
                        <a:t>across all tests</a:t>
                      </a: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372163958"/>
                  </a:ext>
                </a:extLst>
              </a:tr>
              <a:tr h="5486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Real Estate</a:t>
                      </a:r>
                      <a:endParaRPr kumimoji="0" lang="en-US" sz="11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charset="0"/>
                        <a:cs typeface="Arial" panose="020B0604020202020204" pitchFamily="34" charset="0"/>
                      </a:endParaRP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Existing Home Sales</a:t>
                      </a:r>
                      <a:endParaRPr kumimoji="0" lang="en-US" sz="11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charset="0"/>
                        <a:cs typeface="Arial" panose="020B0604020202020204" pitchFamily="34" charset="0"/>
                      </a:endParaRPr>
                    </a:p>
                  </a:txBody>
                  <a:tcPr marL="118872"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100" kern="1200" dirty="0">
                          <a:effectLst/>
                          <a:latin typeface="Arial" panose="020B0604020202020204" pitchFamily="34" charset="0"/>
                          <a:cs typeface="Arial" panose="020B0604020202020204" pitchFamily="34" charset="0"/>
                        </a:rPr>
                        <a:t>r</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Performed well on </a:t>
                      </a:r>
                      <a:br>
                        <a:rPr lang="en-US" sz="1100" kern="1200" dirty="0">
                          <a:effectLst/>
                          <a:latin typeface="Arial" panose="020B0604020202020204" pitchFamily="34" charset="0"/>
                          <a:cs typeface="Arial" panose="020B0604020202020204" pitchFamily="34" charset="0"/>
                          <a:sym typeface="Wingdings"/>
                        </a:rPr>
                      </a:br>
                      <a:r>
                        <a:rPr lang="en-US" sz="1100" kern="1200" dirty="0">
                          <a:effectLst/>
                          <a:latin typeface="Arial" panose="020B0604020202020204" pitchFamily="34" charset="0"/>
                          <a:cs typeface="Arial" panose="020B0604020202020204" pitchFamily="34" charset="0"/>
                          <a:sym typeface="Wingdings"/>
                        </a:rPr>
                        <a:t>all but one test</a:t>
                      </a: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648339880"/>
                  </a:ext>
                </a:extLst>
              </a:tr>
            </a:tbl>
          </a:graphicData>
        </a:graphic>
      </p:graphicFrame>
      <p:sp>
        <p:nvSpPr>
          <p:cNvPr id="2" name="Slide Number Placeholder 1">
            <a:extLst>
              <a:ext uri="{FF2B5EF4-FFF2-40B4-BE49-F238E27FC236}">
                <a16:creationId xmlns:a16="http://schemas.microsoft.com/office/drawing/2014/main" id="{CD913FB1-9531-4C45-B88F-542D30C87C16}"/>
              </a:ext>
            </a:extLst>
          </p:cNvPr>
          <p:cNvSpPr>
            <a:spLocks noGrp="1"/>
          </p:cNvSpPr>
          <p:nvPr>
            <p:ph type="sldNum" sz="quarter" idx="12"/>
          </p:nvPr>
        </p:nvSpPr>
        <p:spPr/>
        <p:txBody>
          <a:bodyPr/>
          <a:lstStyle/>
          <a:p>
            <a:fld id="{476AAC42-F025-6F4A-812A-CAE76A37282A}" type="slidenum">
              <a:rPr lang="en-US" smtClean="0"/>
              <a:t>31</a:t>
            </a:fld>
            <a:endParaRPr lang="en-US"/>
          </a:p>
        </p:txBody>
      </p:sp>
    </p:spTree>
    <p:extLst>
      <p:ext uri="{BB962C8B-B14F-4D97-AF65-F5344CB8AC3E}">
        <p14:creationId xmlns:p14="http://schemas.microsoft.com/office/powerpoint/2010/main" val="987252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B2962C-0B66-604B-AD22-E220A427F0D8}"/>
              </a:ext>
            </a:extLst>
          </p:cNvPr>
          <p:cNvSpPr/>
          <p:nvPr/>
        </p:nvSpPr>
        <p:spPr>
          <a:xfrm>
            <a:off x="0" y="0"/>
            <a:ext cx="9113520" cy="6858000"/>
          </a:xfrm>
          <a:prstGeom prst="rect">
            <a:avLst/>
          </a:prstGeom>
          <a:gradFill>
            <a:gsLst>
              <a:gs pos="3000">
                <a:srgbClr val="5900A1"/>
              </a:gs>
              <a:gs pos="100000">
                <a:srgbClr val="9400A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group of people holding flags&#10;&#10;Description automatically generated with low confidence">
            <a:extLst>
              <a:ext uri="{FF2B5EF4-FFF2-40B4-BE49-F238E27FC236}">
                <a16:creationId xmlns:a16="http://schemas.microsoft.com/office/drawing/2014/main" id="{2DDF396F-7879-EF47-B45B-8B81B1F02A6B}"/>
              </a:ext>
            </a:extLst>
          </p:cNvPr>
          <p:cNvPicPr>
            <a:picLocks noChangeAspect="1"/>
          </p:cNvPicPr>
          <p:nvPr/>
        </p:nvPicPr>
        <p:blipFill rotWithShape="1">
          <a:blip r:embed="rId2"/>
          <a:srcRect l="70034"/>
          <a:stretch/>
        </p:blipFill>
        <p:spPr>
          <a:xfrm>
            <a:off x="9113520" y="0"/>
            <a:ext cx="3078480" cy="6858000"/>
          </a:xfrm>
          <a:prstGeom prst="rect">
            <a:avLst/>
          </a:prstGeom>
        </p:spPr>
      </p:pic>
      <p:grpSp>
        <p:nvGrpSpPr>
          <p:cNvPr id="9" name="Group 8">
            <a:extLst>
              <a:ext uri="{FF2B5EF4-FFF2-40B4-BE49-F238E27FC236}">
                <a16:creationId xmlns:a16="http://schemas.microsoft.com/office/drawing/2014/main" id="{21EEBFB1-7331-7249-8B56-77583E074469}"/>
              </a:ext>
            </a:extLst>
          </p:cNvPr>
          <p:cNvGrpSpPr/>
          <p:nvPr/>
        </p:nvGrpSpPr>
        <p:grpSpPr>
          <a:xfrm>
            <a:off x="0" y="2015020"/>
            <a:ext cx="9098280" cy="2827961"/>
            <a:chOff x="0" y="1970639"/>
            <a:chExt cx="9098280" cy="2827961"/>
          </a:xfrm>
        </p:grpSpPr>
        <p:sp>
          <p:nvSpPr>
            <p:cNvPr id="10" name="TextBox 9">
              <a:extLst>
                <a:ext uri="{FF2B5EF4-FFF2-40B4-BE49-F238E27FC236}">
                  <a16:creationId xmlns:a16="http://schemas.microsoft.com/office/drawing/2014/main" id="{282E3997-4FEC-5947-9A1E-20447D34EF0A}"/>
                </a:ext>
              </a:extLst>
            </p:cNvPr>
            <p:cNvSpPr txBox="1"/>
            <p:nvPr/>
          </p:nvSpPr>
          <p:spPr>
            <a:xfrm>
              <a:off x="0" y="3598271"/>
              <a:ext cx="9098280" cy="1200329"/>
            </a:xfrm>
            <a:prstGeom prst="rect">
              <a:avLst/>
            </a:prstGeom>
            <a:noFill/>
          </p:spPr>
          <p:txBody>
            <a:bodyPr wrap="square" rtlCol="0">
              <a:spAutoFit/>
            </a:bodyPr>
            <a:lstStyle/>
            <a:p>
              <a:pPr algn="ctr"/>
              <a:r>
                <a:rPr lang="en-US" sz="3600" b="1" dirty="0">
                  <a:solidFill>
                    <a:schemeClr val="bg1"/>
                  </a:solidFill>
                  <a:latin typeface="Lucida Bright" panose="02040602050505020304" pitchFamily="18" charset="77"/>
                </a:rPr>
                <a:t>Composite Index </a:t>
              </a:r>
            </a:p>
            <a:p>
              <a:pPr algn="ctr"/>
              <a:r>
                <a:rPr lang="en-US" sz="3600" b="1" dirty="0">
                  <a:solidFill>
                    <a:schemeClr val="bg1"/>
                  </a:solidFill>
                  <a:latin typeface="Lucida Bright" panose="02040602050505020304" pitchFamily="18" charset="77"/>
                </a:rPr>
                <a:t>Development</a:t>
              </a:r>
            </a:p>
          </p:txBody>
        </p:sp>
        <p:sp>
          <p:nvSpPr>
            <p:cNvPr id="11" name="TextBox 10">
              <a:extLst>
                <a:ext uri="{FF2B5EF4-FFF2-40B4-BE49-F238E27FC236}">
                  <a16:creationId xmlns:a16="http://schemas.microsoft.com/office/drawing/2014/main" id="{589F5024-E195-174F-9D92-A3F0B6911D52}"/>
                </a:ext>
              </a:extLst>
            </p:cNvPr>
            <p:cNvSpPr txBox="1"/>
            <p:nvPr/>
          </p:nvSpPr>
          <p:spPr>
            <a:xfrm>
              <a:off x="0" y="1970639"/>
              <a:ext cx="9098280" cy="923330"/>
            </a:xfrm>
            <a:prstGeom prst="rect">
              <a:avLst/>
            </a:prstGeom>
            <a:noFill/>
          </p:spPr>
          <p:txBody>
            <a:bodyPr wrap="square" rtlCol="0">
              <a:spAutoFit/>
            </a:bodyPr>
            <a:lstStyle/>
            <a:p>
              <a:pPr algn="ctr"/>
              <a:r>
                <a:rPr lang="en-US" sz="5400" b="1" dirty="0">
                  <a:solidFill>
                    <a:schemeClr val="bg1"/>
                  </a:solidFill>
                  <a:latin typeface="Lucida Bright" panose="02040602050505020304" pitchFamily="18" charset="77"/>
                </a:rPr>
                <a:t>Methodology:</a:t>
              </a:r>
            </a:p>
          </p:txBody>
        </p:sp>
      </p:grpSp>
    </p:spTree>
    <p:extLst>
      <p:ext uri="{BB962C8B-B14F-4D97-AF65-F5344CB8AC3E}">
        <p14:creationId xmlns:p14="http://schemas.microsoft.com/office/powerpoint/2010/main" val="2066290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 name="Table 6">
            <a:extLst>
              <a:ext uri="{FF2B5EF4-FFF2-40B4-BE49-F238E27FC236}">
                <a16:creationId xmlns:a16="http://schemas.microsoft.com/office/drawing/2014/main" id="{3695BB33-A7BF-ED4A-ADD4-1767477D23E2}"/>
              </a:ext>
            </a:extLst>
          </p:cNvPr>
          <p:cNvGraphicFramePr>
            <a:graphicFrameLocks noGrp="1"/>
          </p:cNvGraphicFramePr>
          <p:nvPr>
            <p:extLst>
              <p:ext uri="{D42A27DB-BD31-4B8C-83A1-F6EECF244321}">
                <p14:modId xmlns:p14="http://schemas.microsoft.com/office/powerpoint/2010/main" val="2643088072"/>
              </p:ext>
            </p:extLst>
          </p:nvPr>
        </p:nvGraphicFramePr>
        <p:xfrm>
          <a:off x="731520" y="2017177"/>
          <a:ext cx="10728960" cy="4246463"/>
        </p:xfrm>
        <a:graphic>
          <a:graphicData uri="http://schemas.openxmlformats.org/drawingml/2006/table">
            <a:tbl>
              <a:tblPr firstRow="1" bandRow="1">
                <a:tableStyleId>{5C22544A-7EE6-4342-B048-85BDC9FD1C3A}</a:tableStyleId>
              </a:tblPr>
              <a:tblGrid>
                <a:gridCol w="10728960">
                  <a:extLst>
                    <a:ext uri="{9D8B030D-6E8A-4147-A177-3AD203B41FA5}">
                      <a16:colId xmlns:a16="http://schemas.microsoft.com/office/drawing/2014/main" val="3319403820"/>
                    </a:ext>
                  </a:extLst>
                </a:gridCol>
              </a:tblGrid>
              <a:tr h="4246463">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648339880"/>
                  </a:ext>
                </a:extLst>
              </a:tr>
            </a:tbl>
          </a:graphicData>
        </a:graphic>
      </p:graphicFrame>
      <p:sp>
        <p:nvSpPr>
          <p:cNvPr id="19" name="TextBox 18">
            <a:extLst>
              <a:ext uri="{FF2B5EF4-FFF2-40B4-BE49-F238E27FC236}">
                <a16:creationId xmlns:a16="http://schemas.microsoft.com/office/drawing/2014/main" id="{D632F278-36DA-554F-BCF7-E77DF6B774C3}"/>
              </a:ext>
            </a:extLst>
          </p:cNvPr>
          <p:cNvSpPr txBox="1"/>
          <p:nvPr/>
        </p:nvSpPr>
        <p:spPr>
          <a:xfrm>
            <a:off x="731520" y="1417154"/>
            <a:ext cx="10122408" cy="281231"/>
          </a:xfrm>
          <a:prstGeom prst="rect">
            <a:avLst/>
          </a:prstGeom>
          <a:noFill/>
        </p:spPr>
        <p:txBody>
          <a:bodyPr wrap="square" rtlCol="0">
            <a:spAutoFit/>
          </a:bodyPr>
          <a:lstStyle/>
          <a:p>
            <a:pPr>
              <a:lnSpc>
                <a:spcPts val="1640"/>
              </a:lnSpc>
            </a:pPr>
            <a:r>
              <a:rPr lang="en-US" sz="1200" dirty="0">
                <a:latin typeface="Arial" panose="020B0604020202020204" pitchFamily="34" charset="0"/>
                <a:cs typeface="Arial" panose="020B0604020202020204" pitchFamily="34" charset="0"/>
              </a:rPr>
              <a:t>A five-step process was used to convert LegalShield data into composite indices.</a:t>
            </a:r>
          </a:p>
        </p:txBody>
      </p:sp>
      <p:sp>
        <p:nvSpPr>
          <p:cNvPr id="20" name="TextBox 19">
            <a:extLst>
              <a:ext uri="{FF2B5EF4-FFF2-40B4-BE49-F238E27FC236}">
                <a16:creationId xmlns:a16="http://schemas.microsoft.com/office/drawing/2014/main" id="{67899D23-3ED7-D548-BD40-00F14E3F00E7}"/>
              </a:ext>
            </a:extLst>
          </p:cNvPr>
          <p:cNvSpPr txBox="1"/>
          <p:nvPr/>
        </p:nvSpPr>
        <p:spPr>
          <a:xfrm>
            <a:off x="731520" y="482323"/>
            <a:ext cx="7324344" cy="646331"/>
          </a:xfrm>
          <a:prstGeom prst="rect">
            <a:avLst/>
          </a:prstGeom>
          <a:noFill/>
        </p:spPr>
        <p:txBody>
          <a:bodyPr wrap="square" rtlCol="0">
            <a:spAutoFit/>
          </a:bodyPr>
          <a:lstStyle/>
          <a:p>
            <a:r>
              <a:rPr lang="en-US" sz="3600" b="1" dirty="0">
                <a:latin typeface="Lucida Bright" panose="02040602050505020304" pitchFamily="18" charset="77"/>
              </a:rPr>
              <a:t>Methodology</a:t>
            </a:r>
          </a:p>
        </p:txBody>
      </p:sp>
      <p:grpSp>
        <p:nvGrpSpPr>
          <p:cNvPr id="101" name="Group 100">
            <a:extLst>
              <a:ext uri="{FF2B5EF4-FFF2-40B4-BE49-F238E27FC236}">
                <a16:creationId xmlns:a16="http://schemas.microsoft.com/office/drawing/2014/main" id="{FD714559-444F-C642-9DEA-65CBD9A8ED19}"/>
              </a:ext>
            </a:extLst>
          </p:cNvPr>
          <p:cNvGrpSpPr/>
          <p:nvPr/>
        </p:nvGrpSpPr>
        <p:grpSpPr>
          <a:xfrm>
            <a:off x="968560" y="2311550"/>
            <a:ext cx="9885368" cy="486415"/>
            <a:chOff x="968560" y="2354998"/>
            <a:chExt cx="9885368" cy="486415"/>
          </a:xfrm>
        </p:grpSpPr>
        <p:sp>
          <p:nvSpPr>
            <p:cNvPr id="23" name="Oval 22">
              <a:extLst>
                <a:ext uri="{FF2B5EF4-FFF2-40B4-BE49-F238E27FC236}">
                  <a16:creationId xmlns:a16="http://schemas.microsoft.com/office/drawing/2014/main" id="{FB218CDC-062C-164B-B9B1-B5B3BE28AE44}"/>
                </a:ext>
              </a:extLst>
            </p:cNvPr>
            <p:cNvSpPr/>
            <p:nvPr/>
          </p:nvSpPr>
          <p:spPr>
            <a:xfrm>
              <a:off x="968560" y="2434758"/>
              <a:ext cx="326895" cy="326895"/>
            </a:xfrm>
            <a:prstGeom prst="ellipse">
              <a:avLst/>
            </a:prstGeom>
            <a:solidFill>
              <a:srgbClr val="3E2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1</a:t>
              </a:r>
            </a:p>
          </p:txBody>
        </p:sp>
        <p:sp>
          <p:nvSpPr>
            <p:cNvPr id="24" name="TextBox 23">
              <a:extLst>
                <a:ext uri="{FF2B5EF4-FFF2-40B4-BE49-F238E27FC236}">
                  <a16:creationId xmlns:a16="http://schemas.microsoft.com/office/drawing/2014/main" id="{D2E9832F-B580-844B-B54D-E2E4CAD7D4E8}"/>
                </a:ext>
              </a:extLst>
            </p:cNvPr>
            <p:cNvSpPr txBox="1"/>
            <p:nvPr/>
          </p:nvSpPr>
          <p:spPr>
            <a:xfrm>
              <a:off x="1552796" y="2354998"/>
              <a:ext cx="9301132" cy="486415"/>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SELECT AOLS: </a:t>
              </a:r>
              <a:r>
                <a:rPr lang="en-US" sz="1200" dirty="0">
                  <a:latin typeface="Arial" panose="020B0604020202020204" pitchFamily="34" charset="0"/>
                  <a:cs typeface="Arial" panose="020B0604020202020204" pitchFamily="34" charset="0"/>
                </a:rPr>
                <a:t>Select individual AOLs to be included in the composite index, based on results of statistical tests and desired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index “narrative” (e.g., consumer stress).</a:t>
              </a:r>
            </a:p>
          </p:txBody>
        </p:sp>
      </p:grpSp>
      <p:grpSp>
        <p:nvGrpSpPr>
          <p:cNvPr id="102" name="Group 101">
            <a:extLst>
              <a:ext uri="{FF2B5EF4-FFF2-40B4-BE49-F238E27FC236}">
                <a16:creationId xmlns:a16="http://schemas.microsoft.com/office/drawing/2014/main" id="{A4FD3228-3A5A-2640-ADE4-744FDB1A12A9}"/>
              </a:ext>
            </a:extLst>
          </p:cNvPr>
          <p:cNvGrpSpPr/>
          <p:nvPr/>
        </p:nvGrpSpPr>
        <p:grpSpPr>
          <a:xfrm>
            <a:off x="968560" y="3179552"/>
            <a:ext cx="9312428" cy="326895"/>
            <a:chOff x="968560" y="3189831"/>
            <a:chExt cx="9312428" cy="326895"/>
          </a:xfrm>
        </p:grpSpPr>
        <p:sp>
          <p:nvSpPr>
            <p:cNvPr id="54" name="Oval 53">
              <a:extLst>
                <a:ext uri="{FF2B5EF4-FFF2-40B4-BE49-F238E27FC236}">
                  <a16:creationId xmlns:a16="http://schemas.microsoft.com/office/drawing/2014/main" id="{DAC82389-3826-1D44-ABF5-93B04DA7D504}"/>
                </a:ext>
              </a:extLst>
            </p:cNvPr>
            <p:cNvSpPr/>
            <p:nvPr/>
          </p:nvSpPr>
          <p:spPr>
            <a:xfrm>
              <a:off x="968560" y="3189831"/>
              <a:ext cx="326895" cy="326895"/>
            </a:xfrm>
            <a:prstGeom prst="ellipse">
              <a:avLst/>
            </a:prstGeom>
            <a:solidFill>
              <a:srgbClr val="3E2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2</a:t>
              </a:r>
            </a:p>
          </p:txBody>
        </p:sp>
        <p:sp>
          <p:nvSpPr>
            <p:cNvPr id="55" name="TextBox 54">
              <a:extLst>
                <a:ext uri="{FF2B5EF4-FFF2-40B4-BE49-F238E27FC236}">
                  <a16:creationId xmlns:a16="http://schemas.microsoft.com/office/drawing/2014/main" id="{BE758C61-0BCF-3C40-9CF3-CB7AF9AE3A87}"/>
                </a:ext>
              </a:extLst>
            </p:cNvPr>
            <p:cNvSpPr txBox="1"/>
            <p:nvPr/>
          </p:nvSpPr>
          <p:spPr>
            <a:xfrm>
              <a:off x="1552796" y="3212663"/>
              <a:ext cx="8728192" cy="281231"/>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TRANSFORM AOLS: </a:t>
              </a:r>
              <a:r>
                <a:rPr lang="en-US" sz="1200" dirty="0">
                  <a:latin typeface="Arial" panose="020B0604020202020204" pitchFamily="34" charset="0"/>
                  <a:cs typeface="Arial" panose="020B0604020202020204" pitchFamily="34" charset="0"/>
                </a:rPr>
                <a:t>Compute the month-on-month percent change for each AOL.</a:t>
              </a:r>
            </a:p>
          </p:txBody>
        </p:sp>
      </p:grpSp>
      <p:grpSp>
        <p:nvGrpSpPr>
          <p:cNvPr id="103" name="Group 102">
            <a:extLst>
              <a:ext uri="{FF2B5EF4-FFF2-40B4-BE49-F238E27FC236}">
                <a16:creationId xmlns:a16="http://schemas.microsoft.com/office/drawing/2014/main" id="{F05A4DDB-357E-CC4E-9DCA-086C89F0796A}"/>
              </a:ext>
            </a:extLst>
          </p:cNvPr>
          <p:cNvGrpSpPr/>
          <p:nvPr/>
        </p:nvGrpSpPr>
        <p:grpSpPr>
          <a:xfrm>
            <a:off x="968560" y="3888034"/>
            <a:ext cx="9885368" cy="486415"/>
            <a:chOff x="968560" y="4047496"/>
            <a:chExt cx="9885368" cy="486415"/>
          </a:xfrm>
        </p:grpSpPr>
        <p:sp>
          <p:nvSpPr>
            <p:cNvPr id="74" name="Oval 73">
              <a:extLst>
                <a:ext uri="{FF2B5EF4-FFF2-40B4-BE49-F238E27FC236}">
                  <a16:creationId xmlns:a16="http://schemas.microsoft.com/office/drawing/2014/main" id="{70FED257-C90B-DF42-945B-B2DA38E7096D}"/>
                </a:ext>
              </a:extLst>
            </p:cNvPr>
            <p:cNvSpPr/>
            <p:nvPr/>
          </p:nvSpPr>
          <p:spPr>
            <a:xfrm>
              <a:off x="968560" y="4127256"/>
              <a:ext cx="326895" cy="326895"/>
            </a:xfrm>
            <a:prstGeom prst="ellipse">
              <a:avLst/>
            </a:prstGeom>
            <a:solidFill>
              <a:srgbClr val="3E2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3</a:t>
              </a:r>
            </a:p>
          </p:txBody>
        </p:sp>
        <p:sp>
          <p:nvSpPr>
            <p:cNvPr id="75" name="TextBox 74">
              <a:extLst>
                <a:ext uri="{FF2B5EF4-FFF2-40B4-BE49-F238E27FC236}">
                  <a16:creationId xmlns:a16="http://schemas.microsoft.com/office/drawing/2014/main" id="{78C7E33A-ED50-E040-BC16-E13BA0197D39}"/>
                </a:ext>
              </a:extLst>
            </p:cNvPr>
            <p:cNvSpPr txBox="1"/>
            <p:nvPr/>
          </p:nvSpPr>
          <p:spPr>
            <a:xfrm>
              <a:off x="1552796" y="4047496"/>
              <a:ext cx="9301132" cy="486415"/>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STANDARDIZE: </a:t>
              </a:r>
              <a:r>
                <a:rPr lang="en-US" sz="1200" dirty="0">
                  <a:latin typeface="Arial" panose="020B0604020202020204" pitchFamily="34" charset="0"/>
                  <a:cs typeface="Arial" panose="020B0604020202020204" pitchFamily="34" charset="0"/>
                </a:rPr>
                <a:t>Create a standardization factor for each AOL, based on its standard deviation. Multiply each transformed AOL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by the standardization factor to produce an “adjusted monthly contribution” for each AOL.</a:t>
              </a:r>
            </a:p>
          </p:txBody>
        </p:sp>
      </p:grpSp>
      <p:grpSp>
        <p:nvGrpSpPr>
          <p:cNvPr id="104" name="Group 103">
            <a:extLst>
              <a:ext uri="{FF2B5EF4-FFF2-40B4-BE49-F238E27FC236}">
                <a16:creationId xmlns:a16="http://schemas.microsoft.com/office/drawing/2014/main" id="{5231550A-1101-3640-A353-7DB7E50F6242}"/>
              </a:ext>
            </a:extLst>
          </p:cNvPr>
          <p:cNvGrpSpPr/>
          <p:nvPr/>
        </p:nvGrpSpPr>
        <p:grpSpPr>
          <a:xfrm>
            <a:off x="968560" y="4756036"/>
            <a:ext cx="9885368" cy="326895"/>
            <a:chOff x="968560" y="4804985"/>
            <a:chExt cx="9885368" cy="326895"/>
          </a:xfrm>
        </p:grpSpPr>
        <p:sp>
          <p:nvSpPr>
            <p:cNvPr id="86" name="Oval 85">
              <a:extLst>
                <a:ext uri="{FF2B5EF4-FFF2-40B4-BE49-F238E27FC236}">
                  <a16:creationId xmlns:a16="http://schemas.microsoft.com/office/drawing/2014/main" id="{152E074C-6A28-6A4B-B013-824BCA09A0C4}"/>
                </a:ext>
              </a:extLst>
            </p:cNvPr>
            <p:cNvSpPr/>
            <p:nvPr/>
          </p:nvSpPr>
          <p:spPr>
            <a:xfrm>
              <a:off x="968560" y="4804985"/>
              <a:ext cx="326895" cy="326895"/>
            </a:xfrm>
            <a:prstGeom prst="ellipse">
              <a:avLst/>
            </a:prstGeom>
            <a:solidFill>
              <a:srgbClr val="3E2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4</a:t>
              </a:r>
            </a:p>
          </p:txBody>
        </p:sp>
        <p:sp>
          <p:nvSpPr>
            <p:cNvPr id="87" name="TextBox 86">
              <a:extLst>
                <a:ext uri="{FF2B5EF4-FFF2-40B4-BE49-F238E27FC236}">
                  <a16:creationId xmlns:a16="http://schemas.microsoft.com/office/drawing/2014/main" id="{5DC5C68F-7C03-4349-84CF-9B06BC8B51B4}"/>
                </a:ext>
              </a:extLst>
            </p:cNvPr>
            <p:cNvSpPr txBox="1"/>
            <p:nvPr/>
          </p:nvSpPr>
          <p:spPr>
            <a:xfrm>
              <a:off x="1552796" y="4827817"/>
              <a:ext cx="9301132" cy="281231"/>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SUM COMPONENTS: </a:t>
              </a:r>
              <a:r>
                <a:rPr lang="en-US" sz="1200" dirty="0">
                  <a:latin typeface="Arial" panose="020B0604020202020204" pitchFamily="34" charset="0"/>
                  <a:cs typeface="Arial" panose="020B0604020202020204" pitchFamily="34" charset="0"/>
                </a:rPr>
                <a:t>Sum the adjusted monthly contribution across each AOL to produce a monthly index growth rate.</a:t>
              </a:r>
            </a:p>
          </p:txBody>
        </p:sp>
      </p:grpSp>
      <p:grpSp>
        <p:nvGrpSpPr>
          <p:cNvPr id="105" name="Group 104">
            <a:extLst>
              <a:ext uri="{FF2B5EF4-FFF2-40B4-BE49-F238E27FC236}">
                <a16:creationId xmlns:a16="http://schemas.microsoft.com/office/drawing/2014/main" id="{CA79921B-0E38-CA40-BD41-FCF77F535F6A}"/>
              </a:ext>
            </a:extLst>
          </p:cNvPr>
          <p:cNvGrpSpPr/>
          <p:nvPr/>
        </p:nvGrpSpPr>
        <p:grpSpPr>
          <a:xfrm>
            <a:off x="968560" y="5464517"/>
            <a:ext cx="9885368" cy="486415"/>
            <a:chOff x="968560" y="5507965"/>
            <a:chExt cx="9885368" cy="486415"/>
          </a:xfrm>
        </p:grpSpPr>
        <p:sp>
          <p:nvSpPr>
            <p:cNvPr id="95" name="Oval 94">
              <a:extLst>
                <a:ext uri="{FF2B5EF4-FFF2-40B4-BE49-F238E27FC236}">
                  <a16:creationId xmlns:a16="http://schemas.microsoft.com/office/drawing/2014/main" id="{68E509DF-C9EC-E54C-BC44-B00D995E81BF}"/>
                </a:ext>
              </a:extLst>
            </p:cNvPr>
            <p:cNvSpPr/>
            <p:nvPr/>
          </p:nvSpPr>
          <p:spPr>
            <a:xfrm>
              <a:off x="968560" y="5587725"/>
              <a:ext cx="326895" cy="326895"/>
            </a:xfrm>
            <a:prstGeom prst="ellipse">
              <a:avLst/>
            </a:prstGeom>
            <a:solidFill>
              <a:srgbClr val="3E2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5</a:t>
              </a:r>
            </a:p>
          </p:txBody>
        </p:sp>
        <p:sp>
          <p:nvSpPr>
            <p:cNvPr id="96" name="TextBox 95">
              <a:extLst>
                <a:ext uri="{FF2B5EF4-FFF2-40B4-BE49-F238E27FC236}">
                  <a16:creationId xmlns:a16="http://schemas.microsoft.com/office/drawing/2014/main" id="{651888C7-2A31-C84D-A1FB-14CDF47EDF72}"/>
                </a:ext>
              </a:extLst>
            </p:cNvPr>
            <p:cNvSpPr txBox="1"/>
            <p:nvPr/>
          </p:nvSpPr>
          <p:spPr>
            <a:xfrm>
              <a:off x="1552796" y="5507965"/>
              <a:ext cx="9301132" cy="486415"/>
            </a:xfrm>
            <a:prstGeom prst="rect">
              <a:avLst/>
            </a:prstGeom>
            <a:noFill/>
          </p:spPr>
          <p:txBody>
            <a:bodyPr wrap="square" rtlCol="0">
              <a:spAutoFit/>
            </a:bodyPr>
            <a:lstStyle/>
            <a:p>
              <a:pPr>
                <a:lnSpc>
                  <a:spcPts val="1640"/>
                </a:lnSpc>
              </a:pPr>
              <a:r>
                <a:rPr lang="en-US" sz="1200" b="1" dirty="0">
                  <a:latin typeface="Arial" panose="020B0604020202020204" pitchFamily="34" charset="0"/>
                  <a:cs typeface="Arial" panose="020B0604020202020204" pitchFamily="34" charset="0"/>
                </a:rPr>
                <a:t>REBASE TO 100: </a:t>
              </a:r>
              <a:r>
                <a:rPr lang="en-US" sz="1200" dirty="0">
                  <a:latin typeface="Arial" panose="020B0604020202020204" pitchFamily="34" charset="0"/>
                  <a:cs typeface="Arial" panose="020B0604020202020204" pitchFamily="34" charset="0"/>
                </a:rPr>
                <a:t>Rebase the monthly index growth rate to a given month (January 2000 = 100) and to produce a monthly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composite index.</a:t>
              </a:r>
            </a:p>
          </p:txBody>
        </p:sp>
      </p:grpSp>
      <p:sp>
        <p:nvSpPr>
          <p:cNvPr id="2" name="Slide Number Placeholder 1">
            <a:extLst>
              <a:ext uri="{FF2B5EF4-FFF2-40B4-BE49-F238E27FC236}">
                <a16:creationId xmlns:a16="http://schemas.microsoft.com/office/drawing/2014/main" id="{1EF7E9E9-A0C3-384E-806F-C44AF4BADC54}"/>
              </a:ext>
            </a:extLst>
          </p:cNvPr>
          <p:cNvSpPr>
            <a:spLocks noGrp="1"/>
          </p:cNvSpPr>
          <p:nvPr>
            <p:ph type="sldNum" sz="quarter" idx="12"/>
          </p:nvPr>
        </p:nvSpPr>
        <p:spPr/>
        <p:txBody>
          <a:bodyPr/>
          <a:lstStyle/>
          <a:p>
            <a:fld id="{476AAC42-F025-6F4A-812A-CAE76A37282A}" type="slidenum">
              <a:rPr lang="en-US" smtClean="0"/>
              <a:t>33</a:t>
            </a:fld>
            <a:endParaRPr lang="en-US"/>
          </a:p>
        </p:txBody>
      </p:sp>
    </p:spTree>
    <p:extLst>
      <p:ext uri="{BB962C8B-B14F-4D97-AF65-F5344CB8AC3E}">
        <p14:creationId xmlns:p14="http://schemas.microsoft.com/office/powerpoint/2010/main" val="1205993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0DE740B-46F1-F944-A4ED-571ADAE09E3A}"/>
              </a:ext>
            </a:extLst>
          </p:cNvPr>
          <p:cNvSpPr txBox="1"/>
          <p:nvPr/>
        </p:nvSpPr>
        <p:spPr>
          <a:xfrm>
            <a:off x="731520" y="1417154"/>
            <a:ext cx="10122408" cy="281231"/>
          </a:xfrm>
          <a:prstGeom prst="rect">
            <a:avLst/>
          </a:prstGeom>
          <a:noFill/>
        </p:spPr>
        <p:txBody>
          <a:bodyPr wrap="square" rtlCol="0">
            <a:spAutoFit/>
          </a:bodyPr>
          <a:lstStyle/>
          <a:p>
            <a:pPr>
              <a:lnSpc>
                <a:spcPts val="1640"/>
              </a:lnSpc>
            </a:pPr>
            <a:r>
              <a:rPr lang="en-US" sz="1200" dirty="0">
                <a:latin typeface="Arial" panose="020B0604020202020204" pitchFamily="34" charset="0"/>
                <a:cs typeface="Arial" panose="020B0604020202020204" pitchFamily="34" charset="0"/>
              </a:rPr>
              <a:t>Historical Trend &amp; Leading Properties Test Results</a:t>
            </a:r>
          </a:p>
        </p:txBody>
      </p:sp>
      <p:sp>
        <p:nvSpPr>
          <p:cNvPr id="17" name="TextBox 16">
            <a:extLst>
              <a:ext uri="{FF2B5EF4-FFF2-40B4-BE49-F238E27FC236}">
                <a16:creationId xmlns:a16="http://schemas.microsoft.com/office/drawing/2014/main" id="{A39AFAB1-C73C-BE43-8A3F-32FCAED96207}"/>
              </a:ext>
            </a:extLst>
          </p:cNvPr>
          <p:cNvSpPr txBox="1"/>
          <p:nvPr/>
        </p:nvSpPr>
        <p:spPr>
          <a:xfrm>
            <a:off x="731520" y="482323"/>
            <a:ext cx="7324344" cy="646331"/>
          </a:xfrm>
          <a:prstGeom prst="rect">
            <a:avLst/>
          </a:prstGeom>
          <a:noFill/>
        </p:spPr>
        <p:txBody>
          <a:bodyPr wrap="square" rtlCol="0">
            <a:spAutoFit/>
          </a:bodyPr>
          <a:lstStyle/>
          <a:p>
            <a:r>
              <a:rPr lang="en-US" sz="3600" b="1" dirty="0">
                <a:latin typeface="Lucida Bright" panose="02040602050505020304" pitchFamily="18" charset="77"/>
              </a:rPr>
              <a:t>Testing</a:t>
            </a:r>
          </a:p>
        </p:txBody>
      </p:sp>
      <p:graphicFrame>
        <p:nvGraphicFramePr>
          <p:cNvPr id="28" name="Table 6">
            <a:extLst>
              <a:ext uri="{FF2B5EF4-FFF2-40B4-BE49-F238E27FC236}">
                <a16:creationId xmlns:a16="http://schemas.microsoft.com/office/drawing/2014/main" id="{C48D1CEF-F840-0149-99C9-8419543511E3}"/>
              </a:ext>
            </a:extLst>
          </p:cNvPr>
          <p:cNvGraphicFramePr>
            <a:graphicFrameLocks noGrp="1"/>
          </p:cNvGraphicFramePr>
          <p:nvPr>
            <p:extLst>
              <p:ext uri="{D42A27DB-BD31-4B8C-83A1-F6EECF244321}">
                <p14:modId xmlns:p14="http://schemas.microsoft.com/office/powerpoint/2010/main" val="2986106340"/>
              </p:ext>
            </p:extLst>
          </p:nvPr>
        </p:nvGraphicFramePr>
        <p:xfrm>
          <a:off x="731520" y="2294970"/>
          <a:ext cx="10740814" cy="2536801"/>
        </p:xfrm>
        <a:graphic>
          <a:graphicData uri="http://schemas.openxmlformats.org/drawingml/2006/table">
            <a:tbl>
              <a:tblPr firstRow="1" bandRow="1">
                <a:tableStyleId>{5C22544A-7EE6-4342-B048-85BDC9FD1C3A}</a:tableStyleId>
              </a:tblPr>
              <a:tblGrid>
                <a:gridCol w="2110040">
                  <a:extLst>
                    <a:ext uri="{9D8B030D-6E8A-4147-A177-3AD203B41FA5}">
                      <a16:colId xmlns:a16="http://schemas.microsoft.com/office/drawing/2014/main" val="3319403820"/>
                    </a:ext>
                  </a:extLst>
                </a:gridCol>
                <a:gridCol w="2668189">
                  <a:extLst>
                    <a:ext uri="{9D8B030D-6E8A-4147-A177-3AD203B41FA5}">
                      <a16:colId xmlns:a16="http://schemas.microsoft.com/office/drawing/2014/main" val="2246339672"/>
                    </a:ext>
                  </a:extLst>
                </a:gridCol>
                <a:gridCol w="2001141">
                  <a:extLst>
                    <a:ext uri="{9D8B030D-6E8A-4147-A177-3AD203B41FA5}">
                      <a16:colId xmlns:a16="http://schemas.microsoft.com/office/drawing/2014/main" val="3298691875"/>
                    </a:ext>
                  </a:extLst>
                </a:gridCol>
                <a:gridCol w="2041981">
                  <a:extLst>
                    <a:ext uri="{9D8B030D-6E8A-4147-A177-3AD203B41FA5}">
                      <a16:colId xmlns:a16="http://schemas.microsoft.com/office/drawing/2014/main" val="4239168597"/>
                    </a:ext>
                  </a:extLst>
                </a:gridCol>
                <a:gridCol w="1919463">
                  <a:extLst>
                    <a:ext uri="{9D8B030D-6E8A-4147-A177-3AD203B41FA5}">
                      <a16:colId xmlns:a16="http://schemas.microsoft.com/office/drawing/2014/main" val="3693482388"/>
                    </a:ext>
                  </a:extLst>
                </a:gridCol>
              </a:tblGrid>
              <a:tr h="626030">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Lucida Bright" panose="02040602050505020304" pitchFamily="18" charset="77"/>
                        </a:rPr>
                        <a:t>Historical Trend &amp; Leading Properties Results (2002 – 2016)</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tc hMerge="1">
                  <a:txBody>
                    <a:bodyPr/>
                    <a:lstStyle/>
                    <a:p>
                      <a:pPr marL="0" marR="0" algn="ctr">
                        <a:lnSpc>
                          <a:spcPct val="100000"/>
                        </a:lnSpc>
                        <a:spcBef>
                          <a:spcPts val="0"/>
                        </a:spcBef>
                        <a:spcAft>
                          <a:spcPts val="0"/>
                        </a:spcAft>
                      </a:pPr>
                      <a:endParaRPr lang="en-US" sz="1200" b="1" i="0" dirty="0">
                        <a:effectLst/>
                        <a:latin typeface="Arial" panose="020B0604020202020204" pitchFamily="34" charset="0"/>
                        <a:ea typeface="Calibri" charset="0"/>
                        <a:cs typeface="Arial" panose="020B0604020202020204" pitchFamily="34" charset="0"/>
                      </a:endParaRPr>
                    </a:p>
                  </a:txBody>
                  <a:tcPr marL="68580" marR="68580" marT="0" marB="0" anchor="ctr"/>
                </a:tc>
                <a:tc hMerge="1">
                  <a:txBody>
                    <a:bodyPr/>
                    <a:lstStyle/>
                    <a:p>
                      <a:pPr marL="0" marR="0" algn="ctr">
                        <a:lnSpc>
                          <a:spcPct val="100000"/>
                        </a:lnSpc>
                        <a:spcBef>
                          <a:spcPts val="0"/>
                        </a:spcBef>
                        <a:spcAft>
                          <a:spcPts val="0"/>
                        </a:spcAft>
                      </a:pPr>
                      <a:endParaRPr lang="en-US" sz="1200" b="1" i="0" dirty="0">
                        <a:effectLst/>
                        <a:latin typeface="Arial" panose="020B0604020202020204" pitchFamily="34" charset="0"/>
                        <a:ea typeface="Calibri" charset="0"/>
                        <a:cs typeface="Arial" panose="020B0604020202020204" pitchFamily="34" charset="0"/>
                      </a:endParaRPr>
                    </a:p>
                  </a:txBody>
                  <a:tcPr marL="68580" marR="68580"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Lucida Bright" panose="02040602050505020304" pitchFamily="18" charset="77"/>
                      </a:endParaRP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Lucida Bright" panose="02040602050505020304" pitchFamily="18" charset="77"/>
                      </a:endParaRP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extLst>
                  <a:ext uri="{0D108BD9-81ED-4DB2-BD59-A6C34878D82A}">
                    <a16:rowId xmlns:a16="http://schemas.microsoft.com/office/drawing/2014/main" val="3303297116"/>
                  </a:ext>
                </a:extLst>
              </a:tr>
              <a:tr h="541867">
                <a:tc>
                  <a:txBody>
                    <a:bodyPr/>
                    <a:lstStyle/>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COMPOSITE </a:t>
                      </a:r>
                    </a:p>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INDEX</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TARGET </a:t>
                      </a:r>
                    </a:p>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INDICATOR</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TRACKS </a:t>
                      </a:r>
                    </a:p>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HISTORICAL TREND?</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LEADING</a:t>
                      </a:r>
                      <a:br>
                        <a:rPr lang="en-US" sz="1000" b="1" i="0" dirty="0">
                          <a:solidFill>
                            <a:schemeClr val="bg1"/>
                          </a:solidFill>
                          <a:effectLst/>
                          <a:latin typeface="Arial" panose="020B0604020202020204" pitchFamily="34" charset="0"/>
                          <a:cs typeface="Arial" panose="020B0604020202020204" pitchFamily="34" charset="0"/>
                        </a:rPr>
                      </a:br>
                      <a:r>
                        <a:rPr lang="en-US" sz="1000" b="1" i="0" dirty="0">
                          <a:solidFill>
                            <a:schemeClr val="bg1"/>
                          </a:solidFill>
                          <a:effectLst/>
                          <a:latin typeface="Arial" panose="020B0604020202020204" pitchFamily="34" charset="0"/>
                          <a:cs typeface="Arial" panose="020B0604020202020204" pitchFamily="34" charset="0"/>
                        </a:rPr>
                        <a:t>PROPERTIES</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LEAD TIME</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extLst>
                  <a:ext uri="{0D108BD9-81ED-4DB2-BD59-A6C34878D82A}">
                    <a16:rowId xmlns:a16="http://schemas.microsoft.com/office/drawing/2014/main" val="70452185"/>
                  </a:ext>
                </a:extLst>
              </a:tr>
              <a:tr h="684452">
                <a:tc>
                  <a:txBody>
                    <a:bodyPr/>
                    <a:lstStyle/>
                    <a:p>
                      <a:pPr marL="0" marR="0" algn="ctr">
                        <a:lnSpc>
                          <a:spcPct val="100000"/>
                        </a:lnSpc>
                        <a:spcBef>
                          <a:spcPts val="0"/>
                        </a:spcBef>
                        <a:spcAft>
                          <a:spcPts val="0"/>
                        </a:spcAft>
                      </a:pPr>
                      <a:r>
                        <a:rPr lang="en-US" sz="1100" dirty="0">
                          <a:effectLst/>
                          <a:latin typeface="Arial" panose="020B0604020202020204" pitchFamily="34" charset="0"/>
                          <a:cs typeface="Arial" panose="020B0604020202020204" pitchFamily="34" charset="0"/>
                        </a:rPr>
                        <a:t>Consumer </a:t>
                      </a:r>
                    </a:p>
                    <a:p>
                      <a:pPr marL="0" marR="0" algn="ctr">
                        <a:lnSpc>
                          <a:spcPct val="100000"/>
                        </a:lnSpc>
                        <a:spcBef>
                          <a:spcPts val="0"/>
                        </a:spcBef>
                        <a:spcAft>
                          <a:spcPts val="0"/>
                        </a:spcAft>
                      </a:pPr>
                      <a:r>
                        <a:rPr lang="en-US" sz="1100" dirty="0">
                          <a:effectLst/>
                          <a:latin typeface="Arial" panose="020B0604020202020204" pitchFamily="34" charset="0"/>
                          <a:cs typeface="Arial" panose="020B0604020202020204" pitchFamily="34" charset="0"/>
                        </a:rPr>
                        <a:t>Stress</a:t>
                      </a: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Consumer Confidence</a:t>
                      </a:r>
                    </a:p>
                  </a:txBody>
                  <a:tcPr marL="118872"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kern="1200" dirty="0">
                          <a:effectLst/>
                          <a:latin typeface="Arial" panose="020B0604020202020204" pitchFamily="34" charset="0"/>
                          <a:cs typeface="Arial" panose="020B0604020202020204" pitchFamily="34" charset="0"/>
                        </a:rPr>
                        <a:t>1 - 3 mo.</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453700823"/>
                  </a:ext>
                </a:extLst>
              </a:tr>
              <a:tr h="684452">
                <a:tc>
                  <a:txBody>
                    <a:bodyPr/>
                    <a:lstStyle/>
                    <a:p>
                      <a:pPr marL="0" marR="0" algn="ctr">
                        <a:lnSpc>
                          <a:spcPct val="100000"/>
                        </a:lnSpc>
                        <a:spcBef>
                          <a:spcPts val="0"/>
                        </a:spcBef>
                        <a:spcAft>
                          <a:spcPts val="0"/>
                        </a:spcAft>
                      </a:pPr>
                      <a:r>
                        <a:rPr lang="en-US" sz="1100" dirty="0">
                          <a:effectLst/>
                          <a:latin typeface="Arial" panose="020B0604020202020204" pitchFamily="34" charset="0"/>
                          <a:cs typeface="Arial" panose="020B0604020202020204" pitchFamily="34" charset="0"/>
                        </a:rPr>
                        <a:t>Housing Construction</a:t>
                      </a: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Housing Starts</a:t>
                      </a:r>
                    </a:p>
                  </a:txBody>
                  <a:tcPr marL="118872"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0 – 2 mo.*</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372163958"/>
                  </a:ext>
                </a:extLst>
              </a:tr>
            </a:tbl>
          </a:graphicData>
        </a:graphic>
      </p:graphicFrame>
      <p:sp>
        <p:nvSpPr>
          <p:cNvPr id="7" name="TextBox 6">
            <a:extLst>
              <a:ext uri="{FF2B5EF4-FFF2-40B4-BE49-F238E27FC236}">
                <a16:creationId xmlns:a16="http://schemas.microsoft.com/office/drawing/2014/main" id="{013AAD34-828B-554D-9AA1-500CF95DAC52}"/>
              </a:ext>
            </a:extLst>
          </p:cNvPr>
          <p:cNvSpPr txBox="1"/>
          <p:nvPr/>
        </p:nvSpPr>
        <p:spPr>
          <a:xfrm>
            <a:off x="676557" y="6083364"/>
            <a:ext cx="7222844" cy="215444"/>
          </a:xfrm>
          <a:prstGeom prst="rect">
            <a:avLst/>
          </a:prstGeom>
          <a:noFill/>
        </p:spPr>
        <p:txBody>
          <a:bodyPr wrap="square" rtlCol="0">
            <a:spAutoFit/>
          </a:bodyPr>
          <a:lstStyle/>
          <a:p>
            <a:r>
              <a:rPr lang="en-US" sz="800" dirty="0">
                <a:solidFill>
                  <a:schemeClr val="bg2">
                    <a:lumMod val="50000"/>
                  </a:schemeClr>
                </a:solidFill>
                <a:latin typeface="Arial" panose="020B0604020202020204" pitchFamily="34" charset="0"/>
                <a:cs typeface="Arial" panose="020B0604020202020204" pitchFamily="34" charset="0"/>
              </a:rPr>
              <a:t>*In addition to its statistical lead time, the Index also has a timing advantage over housing starts of roughly a week due to release schedules.</a:t>
            </a:r>
          </a:p>
        </p:txBody>
      </p:sp>
      <p:sp>
        <p:nvSpPr>
          <p:cNvPr id="2" name="Slide Number Placeholder 1">
            <a:extLst>
              <a:ext uri="{FF2B5EF4-FFF2-40B4-BE49-F238E27FC236}">
                <a16:creationId xmlns:a16="http://schemas.microsoft.com/office/drawing/2014/main" id="{7983B51E-CD6B-7944-BE70-3238784D120F}"/>
              </a:ext>
            </a:extLst>
          </p:cNvPr>
          <p:cNvSpPr>
            <a:spLocks noGrp="1"/>
          </p:cNvSpPr>
          <p:nvPr>
            <p:ph type="sldNum" sz="quarter" idx="12"/>
          </p:nvPr>
        </p:nvSpPr>
        <p:spPr/>
        <p:txBody>
          <a:bodyPr/>
          <a:lstStyle/>
          <a:p>
            <a:fld id="{476AAC42-F025-6F4A-812A-CAE76A37282A}" type="slidenum">
              <a:rPr lang="en-US" smtClean="0"/>
              <a:t>34</a:t>
            </a:fld>
            <a:endParaRPr lang="en-US"/>
          </a:p>
        </p:txBody>
      </p:sp>
    </p:spTree>
    <p:extLst>
      <p:ext uri="{BB962C8B-B14F-4D97-AF65-F5344CB8AC3E}">
        <p14:creationId xmlns:p14="http://schemas.microsoft.com/office/powerpoint/2010/main" val="1162810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0DE740B-46F1-F944-A4ED-571ADAE09E3A}"/>
              </a:ext>
            </a:extLst>
          </p:cNvPr>
          <p:cNvSpPr txBox="1"/>
          <p:nvPr/>
        </p:nvSpPr>
        <p:spPr>
          <a:xfrm>
            <a:off x="731520" y="1417154"/>
            <a:ext cx="10122408" cy="281231"/>
          </a:xfrm>
          <a:prstGeom prst="rect">
            <a:avLst/>
          </a:prstGeom>
          <a:noFill/>
        </p:spPr>
        <p:txBody>
          <a:bodyPr wrap="square" rtlCol="0">
            <a:spAutoFit/>
          </a:bodyPr>
          <a:lstStyle/>
          <a:p>
            <a:pPr>
              <a:lnSpc>
                <a:spcPts val="1640"/>
              </a:lnSpc>
            </a:pPr>
            <a:r>
              <a:rPr lang="en-US" sz="1200" dirty="0">
                <a:latin typeface="Arial" panose="020B0604020202020204" pitchFamily="34" charset="0"/>
                <a:cs typeface="Arial" panose="020B0604020202020204" pitchFamily="34" charset="0"/>
              </a:rPr>
              <a:t>Statistical Relationship Test Results</a:t>
            </a:r>
          </a:p>
        </p:txBody>
      </p:sp>
      <p:sp>
        <p:nvSpPr>
          <p:cNvPr id="17" name="TextBox 16">
            <a:extLst>
              <a:ext uri="{FF2B5EF4-FFF2-40B4-BE49-F238E27FC236}">
                <a16:creationId xmlns:a16="http://schemas.microsoft.com/office/drawing/2014/main" id="{A39AFAB1-C73C-BE43-8A3F-32FCAED96207}"/>
              </a:ext>
            </a:extLst>
          </p:cNvPr>
          <p:cNvSpPr txBox="1"/>
          <p:nvPr/>
        </p:nvSpPr>
        <p:spPr>
          <a:xfrm>
            <a:off x="731520" y="482323"/>
            <a:ext cx="7324344" cy="646331"/>
          </a:xfrm>
          <a:prstGeom prst="rect">
            <a:avLst/>
          </a:prstGeom>
          <a:noFill/>
        </p:spPr>
        <p:txBody>
          <a:bodyPr wrap="square" rtlCol="0">
            <a:spAutoFit/>
          </a:bodyPr>
          <a:lstStyle/>
          <a:p>
            <a:r>
              <a:rPr lang="en-US" sz="3600" b="1" dirty="0">
                <a:latin typeface="Lucida Bright" panose="02040602050505020304" pitchFamily="18" charset="77"/>
              </a:rPr>
              <a:t>Testing</a:t>
            </a:r>
          </a:p>
        </p:txBody>
      </p:sp>
      <p:graphicFrame>
        <p:nvGraphicFramePr>
          <p:cNvPr id="28" name="Table 6">
            <a:extLst>
              <a:ext uri="{FF2B5EF4-FFF2-40B4-BE49-F238E27FC236}">
                <a16:creationId xmlns:a16="http://schemas.microsoft.com/office/drawing/2014/main" id="{C48D1CEF-F840-0149-99C9-8419543511E3}"/>
              </a:ext>
            </a:extLst>
          </p:cNvPr>
          <p:cNvGraphicFramePr>
            <a:graphicFrameLocks noGrp="1"/>
          </p:cNvGraphicFramePr>
          <p:nvPr>
            <p:extLst>
              <p:ext uri="{D42A27DB-BD31-4B8C-83A1-F6EECF244321}">
                <p14:modId xmlns:p14="http://schemas.microsoft.com/office/powerpoint/2010/main" val="1523376714"/>
              </p:ext>
            </p:extLst>
          </p:nvPr>
        </p:nvGraphicFramePr>
        <p:xfrm>
          <a:off x="731520" y="2294970"/>
          <a:ext cx="10740814" cy="2536801"/>
        </p:xfrm>
        <a:graphic>
          <a:graphicData uri="http://schemas.openxmlformats.org/drawingml/2006/table">
            <a:tbl>
              <a:tblPr firstRow="1" bandRow="1">
                <a:tableStyleId>{5C22544A-7EE6-4342-B048-85BDC9FD1C3A}</a:tableStyleId>
              </a:tblPr>
              <a:tblGrid>
                <a:gridCol w="2110040">
                  <a:extLst>
                    <a:ext uri="{9D8B030D-6E8A-4147-A177-3AD203B41FA5}">
                      <a16:colId xmlns:a16="http://schemas.microsoft.com/office/drawing/2014/main" val="3319403820"/>
                    </a:ext>
                  </a:extLst>
                </a:gridCol>
                <a:gridCol w="2668189">
                  <a:extLst>
                    <a:ext uri="{9D8B030D-6E8A-4147-A177-3AD203B41FA5}">
                      <a16:colId xmlns:a16="http://schemas.microsoft.com/office/drawing/2014/main" val="2246339672"/>
                    </a:ext>
                  </a:extLst>
                </a:gridCol>
                <a:gridCol w="2001141">
                  <a:extLst>
                    <a:ext uri="{9D8B030D-6E8A-4147-A177-3AD203B41FA5}">
                      <a16:colId xmlns:a16="http://schemas.microsoft.com/office/drawing/2014/main" val="3298691875"/>
                    </a:ext>
                  </a:extLst>
                </a:gridCol>
                <a:gridCol w="2041981">
                  <a:extLst>
                    <a:ext uri="{9D8B030D-6E8A-4147-A177-3AD203B41FA5}">
                      <a16:colId xmlns:a16="http://schemas.microsoft.com/office/drawing/2014/main" val="4239168597"/>
                    </a:ext>
                  </a:extLst>
                </a:gridCol>
                <a:gridCol w="1919463">
                  <a:extLst>
                    <a:ext uri="{9D8B030D-6E8A-4147-A177-3AD203B41FA5}">
                      <a16:colId xmlns:a16="http://schemas.microsoft.com/office/drawing/2014/main" val="3693482388"/>
                    </a:ext>
                  </a:extLst>
                </a:gridCol>
              </a:tblGrid>
              <a:tr h="626030">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Lucida Bright" panose="02040602050505020304" pitchFamily="18" charset="77"/>
                        </a:rPr>
                        <a:t>Correlation Results (2002 – 2017)</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tc hMerge="1">
                  <a:txBody>
                    <a:bodyPr/>
                    <a:lstStyle/>
                    <a:p>
                      <a:pPr marL="0" marR="0" algn="ctr">
                        <a:lnSpc>
                          <a:spcPct val="100000"/>
                        </a:lnSpc>
                        <a:spcBef>
                          <a:spcPts val="0"/>
                        </a:spcBef>
                        <a:spcAft>
                          <a:spcPts val="0"/>
                        </a:spcAft>
                      </a:pPr>
                      <a:endParaRPr lang="en-US" sz="1200" b="1" i="0" dirty="0">
                        <a:effectLst/>
                        <a:latin typeface="Arial" panose="020B0604020202020204" pitchFamily="34" charset="0"/>
                        <a:ea typeface="Calibri" charset="0"/>
                        <a:cs typeface="Arial" panose="020B0604020202020204" pitchFamily="34" charset="0"/>
                      </a:endParaRPr>
                    </a:p>
                  </a:txBody>
                  <a:tcPr marL="68580" marR="68580" marT="0" marB="0" anchor="ctr"/>
                </a:tc>
                <a:tc hMerge="1">
                  <a:txBody>
                    <a:bodyPr/>
                    <a:lstStyle/>
                    <a:p>
                      <a:pPr marL="0" marR="0" algn="ctr">
                        <a:lnSpc>
                          <a:spcPct val="100000"/>
                        </a:lnSpc>
                        <a:spcBef>
                          <a:spcPts val="0"/>
                        </a:spcBef>
                        <a:spcAft>
                          <a:spcPts val="0"/>
                        </a:spcAft>
                      </a:pPr>
                      <a:endParaRPr lang="en-US" sz="1200" b="1" i="0" dirty="0">
                        <a:effectLst/>
                        <a:latin typeface="Arial" panose="020B0604020202020204" pitchFamily="34" charset="0"/>
                        <a:ea typeface="Calibri" charset="0"/>
                        <a:cs typeface="Arial" panose="020B0604020202020204" pitchFamily="34" charset="0"/>
                      </a:endParaRPr>
                    </a:p>
                  </a:txBody>
                  <a:tcPr marL="68580" marR="68580"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Lucida Bright" panose="02040602050505020304" pitchFamily="18" charset="77"/>
                      </a:endParaRP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Lucida Bright" panose="02040602050505020304" pitchFamily="18" charset="77"/>
                      </a:endParaRP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extLst>
                  <a:ext uri="{0D108BD9-81ED-4DB2-BD59-A6C34878D82A}">
                    <a16:rowId xmlns:a16="http://schemas.microsoft.com/office/drawing/2014/main" val="3303297116"/>
                  </a:ext>
                </a:extLst>
              </a:tr>
              <a:tr h="541867">
                <a:tc>
                  <a:txBody>
                    <a:bodyPr/>
                    <a:lstStyle/>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COMPOSITE</a:t>
                      </a:r>
                    </a:p>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INDEX</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TARGET </a:t>
                      </a:r>
                    </a:p>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INDICATOR</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CORRELATION</a:t>
                      </a:r>
                    </a:p>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(INDEX)</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CORRELATION</a:t>
                      </a:r>
                    </a:p>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(Y/Y)</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CORRELATION</a:t>
                      </a:r>
                    </a:p>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(Q/Q)</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extLst>
                  <a:ext uri="{0D108BD9-81ED-4DB2-BD59-A6C34878D82A}">
                    <a16:rowId xmlns:a16="http://schemas.microsoft.com/office/drawing/2014/main" val="70452185"/>
                  </a:ext>
                </a:extLst>
              </a:tr>
              <a:tr h="684452">
                <a:tc>
                  <a:txBody>
                    <a:bodyPr/>
                    <a:lstStyle/>
                    <a:p>
                      <a:pPr marL="0" marR="0" algn="ctr">
                        <a:lnSpc>
                          <a:spcPct val="100000"/>
                        </a:lnSpc>
                        <a:spcBef>
                          <a:spcPts val="0"/>
                        </a:spcBef>
                        <a:spcAft>
                          <a:spcPts val="0"/>
                        </a:spcAft>
                      </a:pPr>
                      <a:r>
                        <a:rPr lang="en-US" sz="1100" dirty="0">
                          <a:effectLst/>
                          <a:latin typeface="Arial" panose="020B0604020202020204" pitchFamily="34" charset="0"/>
                          <a:cs typeface="Arial" panose="020B0604020202020204" pitchFamily="34" charset="0"/>
                        </a:rPr>
                        <a:t>Consumer </a:t>
                      </a:r>
                    </a:p>
                    <a:p>
                      <a:pPr marL="0" marR="0" algn="ctr">
                        <a:lnSpc>
                          <a:spcPct val="100000"/>
                        </a:lnSpc>
                        <a:spcBef>
                          <a:spcPts val="0"/>
                        </a:spcBef>
                        <a:spcAft>
                          <a:spcPts val="0"/>
                        </a:spcAft>
                      </a:pPr>
                      <a:r>
                        <a:rPr lang="en-US" sz="1100" dirty="0">
                          <a:effectLst/>
                          <a:latin typeface="Arial" panose="020B0604020202020204" pitchFamily="34" charset="0"/>
                          <a:cs typeface="Arial" panose="020B0604020202020204" pitchFamily="34" charset="0"/>
                        </a:rPr>
                        <a:t>Stress</a:t>
                      </a: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Consumer Confidence</a:t>
                      </a:r>
                    </a:p>
                  </a:txBody>
                  <a:tcPr marL="118872"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-0.85</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-0.58</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kern="1200" dirty="0">
                          <a:effectLst/>
                          <a:latin typeface="Arial" panose="020B0604020202020204" pitchFamily="34" charset="0"/>
                          <a:cs typeface="Arial" panose="020B0604020202020204" pitchFamily="34" charset="0"/>
                        </a:rPr>
                        <a:t>-0.33</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453700823"/>
                  </a:ext>
                </a:extLst>
              </a:tr>
              <a:tr h="684452">
                <a:tc>
                  <a:txBody>
                    <a:bodyPr/>
                    <a:lstStyle/>
                    <a:p>
                      <a:pPr marL="0" marR="0" algn="ctr">
                        <a:lnSpc>
                          <a:spcPct val="100000"/>
                        </a:lnSpc>
                        <a:spcBef>
                          <a:spcPts val="0"/>
                        </a:spcBef>
                        <a:spcAft>
                          <a:spcPts val="0"/>
                        </a:spcAft>
                      </a:pPr>
                      <a:r>
                        <a:rPr lang="en-US" sz="1100" dirty="0">
                          <a:effectLst/>
                          <a:latin typeface="Arial" panose="020B0604020202020204" pitchFamily="34" charset="0"/>
                          <a:cs typeface="Arial" panose="020B0604020202020204" pitchFamily="34" charset="0"/>
                        </a:rPr>
                        <a:t>Housing Construction</a:t>
                      </a: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Housing Starts</a:t>
                      </a:r>
                    </a:p>
                  </a:txBody>
                  <a:tcPr marL="118872"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0.88</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0.55</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0.23</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372163958"/>
                  </a:ext>
                </a:extLst>
              </a:tr>
            </a:tbl>
          </a:graphicData>
        </a:graphic>
      </p:graphicFrame>
      <p:sp>
        <p:nvSpPr>
          <p:cNvPr id="2" name="Slide Number Placeholder 1">
            <a:extLst>
              <a:ext uri="{FF2B5EF4-FFF2-40B4-BE49-F238E27FC236}">
                <a16:creationId xmlns:a16="http://schemas.microsoft.com/office/drawing/2014/main" id="{0C0C9108-2F38-9746-ACD8-2A29F5858DBC}"/>
              </a:ext>
            </a:extLst>
          </p:cNvPr>
          <p:cNvSpPr>
            <a:spLocks noGrp="1"/>
          </p:cNvSpPr>
          <p:nvPr>
            <p:ph type="sldNum" sz="quarter" idx="12"/>
          </p:nvPr>
        </p:nvSpPr>
        <p:spPr/>
        <p:txBody>
          <a:bodyPr/>
          <a:lstStyle/>
          <a:p>
            <a:fld id="{476AAC42-F025-6F4A-812A-CAE76A37282A}" type="slidenum">
              <a:rPr lang="en-US" smtClean="0"/>
              <a:t>35</a:t>
            </a:fld>
            <a:endParaRPr lang="en-US"/>
          </a:p>
        </p:txBody>
      </p:sp>
    </p:spTree>
    <p:extLst>
      <p:ext uri="{BB962C8B-B14F-4D97-AF65-F5344CB8AC3E}">
        <p14:creationId xmlns:p14="http://schemas.microsoft.com/office/powerpoint/2010/main" val="3080100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0DE740B-46F1-F944-A4ED-571ADAE09E3A}"/>
              </a:ext>
            </a:extLst>
          </p:cNvPr>
          <p:cNvSpPr txBox="1"/>
          <p:nvPr/>
        </p:nvSpPr>
        <p:spPr>
          <a:xfrm>
            <a:off x="731520" y="1417154"/>
            <a:ext cx="10122408" cy="281231"/>
          </a:xfrm>
          <a:prstGeom prst="rect">
            <a:avLst/>
          </a:prstGeom>
          <a:noFill/>
        </p:spPr>
        <p:txBody>
          <a:bodyPr wrap="square" rtlCol="0">
            <a:spAutoFit/>
          </a:bodyPr>
          <a:lstStyle/>
          <a:p>
            <a:pPr>
              <a:lnSpc>
                <a:spcPts val="1640"/>
              </a:lnSpc>
            </a:pPr>
            <a:r>
              <a:rPr lang="en-US" sz="1200" dirty="0">
                <a:latin typeface="Arial" panose="020B0604020202020204" pitchFamily="34" charset="0"/>
                <a:cs typeface="Arial" panose="020B0604020202020204" pitchFamily="34" charset="0"/>
              </a:rPr>
              <a:t>Intertemporal Stability Tests</a:t>
            </a:r>
          </a:p>
        </p:txBody>
      </p:sp>
      <p:sp>
        <p:nvSpPr>
          <p:cNvPr id="17" name="TextBox 16">
            <a:extLst>
              <a:ext uri="{FF2B5EF4-FFF2-40B4-BE49-F238E27FC236}">
                <a16:creationId xmlns:a16="http://schemas.microsoft.com/office/drawing/2014/main" id="{A39AFAB1-C73C-BE43-8A3F-32FCAED96207}"/>
              </a:ext>
            </a:extLst>
          </p:cNvPr>
          <p:cNvSpPr txBox="1"/>
          <p:nvPr/>
        </p:nvSpPr>
        <p:spPr>
          <a:xfrm>
            <a:off x="731520" y="482323"/>
            <a:ext cx="6885432" cy="646331"/>
          </a:xfrm>
          <a:prstGeom prst="rect">
            <a:avLst/>
          </a:prstGeom>
          <a:noFill/>
        </p:spPr>
        <p:txBody>
          <a:bodyPr wrap="square" rtlCol="0">
            <a:spAutoFit/>
          </a:bodyPr>
          <a:lstStyle/>
          <a:p>
            <a:r>
              <a:rPr lang="en-US" sz="3600" b="1" dirty="0">
                <a:latin typeface="Lucida Bright" panose="02040602050505020304" pitchFamily="18" charset="77"/>
              </a:rPr>
              <a:t>Testing</a:t>
            </a:r>
          </a:p>
        </p:txBody>
      </p:sp>
      <p:graphicFrame>
        <p:nvGraphicFramePr>
          <p:cNvPr id="9" name="Table 6">
            <a:extLst>
              <a:ext uri="{FF2B5EF4-FFF2-40B4-BE49-F238E27FC236}">
                <a16:creationId xmlns:a16="http://schemas.microsoft.com/office/drawing/2014/main" id="{08616C5E-36E5-7D48-8296-4777A367EA3B}"/>
              </a:ext>
            </a:extLst>
          </p:cNvPr>
          <p:cNvGraphicFramePr>
            <a:graphicFrameLocks noGrp="1"/>
          </p:cNvGraphicFramePr>
          <p:nvPr>
            <p:extLst>
              <p:ext uri="{D42A27DB-BD31-4B8C-83A1-F6EECF244321}">
                <p14:modId xmlns:p14="http://schemas.microsoft.com/office/powerpoint/2010/main" val="1908320754"/>
              </p:ext>
            </p:extLst>
          </p:nvPr>
        </p:nvGraphicFramePr>
        <p:xfrm>
          <a:off x="731525" y="2294970"/>
          <a:ext cx="10728951" cy="2536800"/>
        </p:xfrm>
        <a:graphic>
          <a:graphicData uri="http://schemas.openxmlformats.org/drawingml/2006/table">
            <a:tbl>
              <a:tblPr firstRow="1" bandRow="1">
                <a:tableStyleId>{5C22544A-7EE6-4342-B048-85BDC9FD1C3A}</a:tableStyleId>
              </a:tblPr>
              <a:tblGrid>
                <a:gridCol w="1417315">
                  <a:extLst>
                    <a:ext uri="{9D8B030D-6E8A-4147-A177-3AD203B41FA5}">
                      <a16:colId xmlns:a16="http://schemas.microsoft.com/office/drawing/2014/main" val="3319403820"/>
                    </a:ext>
                  </a:extLst>
                </a:gridCol>
                <a:gridCol w="1792224">
                  <a:extLst>
                    <a:ext uri="{9D8B030D-6E8A-4147-A177-3AD203B41FA5}">
                      <a16:colId xmlns:a16="http://schemas.microsoft.com/office/drawing/2014/main" val="2246339672"/>
                    </a:ext>
                  </a:extLst>
                </a:gridCol>
                <a:gridCol w="1079669">
                  <a:extLst>
                    <a:ext uri="{9D8B030D-6E8A-4147-A177-3AD203B41FA5}">
                      <a16:colId xmlns:a16="http://schemas.microsoft.com/office/drawing/2014/main" val="3298691875"/>
                    </a:ext>
                  </a:extLst>
                </a:gridCol>
                <a:gridCol w="1151467">
                  <a:extLst>
                    <a:ext uri="{9D8B030D-6E8A-4147-A177-3AD203B41FA5}">
                      <a16:colId xmlns:a16="http://schemas.microsoft.com/office/drawing/2014/main" val="4239168597"/>
                    </a:ext>
                  </a:extLst>
                </a:gridCol>
                <a:gridCol w="1253067">
                  <a:extLst>
                    <a:ext uri="{9D8B030D-6E8A-4147-A177-3AD203B41FA5}">
                      <a16:colId xmlns:a16="http://schemas.microsoft.com/office/drawing/2014/main" val="3693482388"/>
                    </a:ext>
                  </a:extLst>
                </a:gridCol>
                <a:gridCol w="1193800">
                  <a:extLst>
                    <a:ext uri="{9D8B030D-6E8A-4147-A177-3AD203B41FA5}">
                      <a16:colId xmlns:a16="http://schemas.microsoft.com/office/drawing/2014/main" val="1627043146"/>
                    </a:ext>
                  </a:extLst>
                </a:gridCol>
                <a:gridCol w="1159933">
                  <a:extLst>
                    <a:ext uri="{9D8B030D-6E8A-4147-A177-3AD203B41FA5}">
                      <a16:colId xmlns:a16="http://schemas.microsoft.com/office/drawing/2014/main" val="508417211"/>
                    </a:ext>
                  </a:extLst>
                </a:gridCol>
                <a:gridCol w="1681476">
                  <a:extLst>
                    <a:ext uri="{9D8B030D-6E8A-4147-A177-3AD203B41FA5}">
                      <a16:colId xmlns:a16="http://schemas.microsoft.com/office/drawing/2014/main" val="2350055751"/>
                    </a:ext>
                  </a:extLst>
                </a:gridCol>
              </a:tblGrid>
              <a:tr h="613178">
                <a:tc grid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Lucida Bright" panose="02040602050505020304" pitchFamily="18" charset="77"/>
                        </a:rPr>
                        <a:t>Stability Test Results (2000 – 2015)</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tc hMerge="1">
                  <a:txBody>
                    <a:bodyPr/>
                    <a:lstStyle/>
                    <a:p>
                      <a:pPr marL="0" marR="0" algn="ctr">
                        <a:lnSpc>
                          <a:spcPct val="100000"/>
                        </a:lnSpc>
                        <a:spcBef>
                          <a:spcPts val="0"/>
                        </a:spcBef>
                        <a:spcAft>
                          <a:spcPts val="0"/>
                        </a:spcAft>
                      </a:pPr>
                      <a:endParaRPr lang="en-US" sz="1200" b="1" i="0" dirty="0">
                        <a:effectLst/>
                        <a:latin typeface="Arial" panose="020B0604020202020204" pitchFamily="34" charset="0"/>
                        <a:ea typeface="Calibri" charset="0"/>
                        <a:cs typeface="Arial" panose="020B0604020202020204" pitchFamily="34" charset="0"/>
                      </a:endParaRPr>
                    </a:p>
                  </a:txBody>
                  <a:tcPr marL="68580" marR="68580" marT="0" marB="0" anchor="ctr"/>
                </a:tc>
                <a:tc hMerge="1">
                  <a:txBody>
                    <a:bodyPr/>
                    <a:lstStyle/>
                    <a:p>
                      <a:pPr marL="0" marR="0" algn="ctr">
                        <a:lnSpc>
                          <a:spcPct val="100000"/>
                        </a:lnSpc>
                        <a:spcBef>
                          <a:spcPts val="0"/>
                        </a:spcBef>
                        <a:spcAft>
                          <a:spcPts val="0"/>
                        </a:spcAft>
                      </a:pPr>
                      <a:endParaRPr lang="en-US" sz="1200" b="1" i="0" dirty="0">
                        <a:effectLst/>
                        <a:latin typeface="Arial" panose="020B0604020202020204" pitchFamily="34" charset="0"/>
                        <a:ea typeface="Calibri" charset="0"/>
                        <a:cs typeface="Arial" panose="020B0604020202020204" pitchFamily="34" charset="0"/>
                      </a:endParaRPr>
                    </a:p>
                  </a:txBody>
                  <a:tcPr marL="68580" marR="68580"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Lucida Bright" panose="02040602050505020304" pitchFamily="18" charset="77"/>
                      </a:endParaRP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Lucida Bright" panose="02040602050505020304" pitchFamily="18" charset="77"/>
                      </a:endParaRP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Lucida Bright" panose="02040602050505020304" pitchFamily="18" charset="77"/>
                      </a:endParaRP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Lucida Bright" panose="02040602050505020304" pitchFamily="18" charset="77"/>
                      </a:endParaRP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Lucida Bright" panose="02040602050505020304" pitchFamily="18" charset="77"/>
                      </a:endParaRP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extLst>
                  <a:ext uri="{0D108BD9-81ED-4DB2-BD59-A6C34878D82A}">
                    <a16:rowId xmlns:a16="http://schemas.microsoft.com/office/drawing/2014/main" val="3303297116"/>
                  </a:ext>
                </a:extLst>
              </a:tr>
              <a:tr h="575604">
                <a:tc>
                  <a:txBody>
                    <a:bodyPr/>
                    <a:lstStyle/>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COMPOSITE</a:t>
                      </a:r>
                    </a:p>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INDEX</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TARGET</a:t>
                      </a:r>
                      <a:br>
                        <a:rPr lang="en-US" sz="1000" b="1" i="0" dirty="0">
                          <a:solidFill>
                            <a:schemeClr val="bg1"/>
                          </a:solidFill>
                          <a:effectLst/>
                          <a:latin typeface="Arial" panose="020B0604020202020204" pitchFamily="34" charset="0"/>
                          <a:cs typeface="Arial" panose="020B0604020202020204" pitchFamily="34" charset="0"/>
                        </a:rPr>
                      </a:br>
                      <a:r>
                        <a:rPr lang="en-US" sz="1000" b="1" i="0" dirty="0">
                          <a:solidFill>
                            <a:schemeClr val="bg1"/>
                          </a:solidFill>
                          <a:effectLst/>
                          <a:latin typeface="Arial" panose="020B0604020202020204" pitchFamily="34" charset="0"/>
                          <a:cs typeface="Arial" panose="020B0604020202020204" pitchFamily="34" charset="0"/>
                        </a:rPr>
                        <a:t>INDICATOR</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TEST 1*</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TEST 2*</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TEST 3*</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TEST 4*</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OVERALL</a:t>
                      </a:r>
                      <a:br>
                        <a:rPr lang="en-US" sz="1000" b="1" i="0" dirty="0">
                          <a:solidFill>
                            <a:schemeClr val="bg1"/>
                          </a:solidFill>
                          <a:effectLst/>
                          <a:latin typeface="Arial" panose="020B0604020202020204" pitchFamily="34" charset="0"/>
                          <a:cs typeface="Arial" panose="020B0604020202020204" pitchFamily="34" charset="0"/>
                        </a:rPr>
                      </a:br>
                      <a:r>
                        <a:rPr lang="en-US" sz="1000" b="1" i="0" dirty="0">
                          <a:solidFill>
                            <a:schemeClr val="bg1"/>
                          </a:solidFill>
                          <a:effectLst/>
                          <a:latin typeface="Arial" panose="020B0604020202020204" pitchFamily="34" charset="0"/>
                          <a:cs typeface="Arial" panose="020B0604020202020204" pitchFamily="34" charset="0"/>
                        </a:rPr>
                        <a:t>SCORE</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KEY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TAKEAWAYS</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extLst>
                  <a:ext uri="{0D108BD9-81ED-4DB2-BD59-A6C34878D82A}">
                    <a16:rowId xmlns:a16="http://schemas.microsoft.com/office/drawing/2014/main" val="70452185"/>
                  </a:ext>
                </a:extLst>
              </a:tr>
              <a:tr h="674009">
                <a:tc>
                  <a:txBody>
                    <a:bodyPr/>
                    <a:lstStyle/>
                    <a:p>
                      <a:pPr marL="0" marR="0" algn="ctr">
                        <a:lnSpc>
                          <a:spcPct val="100000"/>
                        </a:lnSpc>
                        <a:spcBef>
                          <a:spcPts val="0"/>
                        </a:spcBef>
                        <a:spcAft>
                          <a:spcPts val="0"/>
                        </a:spcAft>
                      </a:pPr>
                      <a:r>
                        <a:rPr lang="en-US" sz="1100" dirty="0">
                          <a:effectLst/>
                          <a:latin typeface="Arial" panose="020B0604020202020204" pitchFamily="34" charset="0"/>
                          <a:cs typeface="Arial" panose="020B0604020202020204" pitchFamily="34" charset="0"/>
                        </a:rPr>
                        <a:t>Consumer Stress</a:t>
                      </a: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Consumer Confidence</a:t>
                      </a:r>
                    </a:p>
                  </a:txBody>
                  <a:tcPr marL="118872"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r</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Performed well on </a:t>
                      </a:r>
                      <a:br>
                        <a:rPr lang="en-US" sz="1100" kern="1200" dirty="0">
                          <a:effectLst/>
                          <a:latin typeface="Arial" panose="020B0604020202020204" pitchFamily="34" charset="0"/>
                          <a:cs typeface="Arial" panose="020B0604020202020204" pitchFamily="34" charset="0"/>
                          <a:sym typeface="Wingdings"/>
                        </a:rPr>
                      </a:br>
                      <a:r>
                        <a:rPr lang="en-US" sz="1100" kern="1200" dirty="0">
                          <a:effectLst/>
                          <a:latin typeface="Arial" panose="020B0604020202020204" pitchFamily="34" charset="0"/>
                          <a:cs typeface="Arial" panose="020B0604020202020204" pitchFamily="34" charset="0"/>
                          <a:sym typeface="Wingdings"/>
                        </a:rPr>
                        <a:t>all but one test</a:t>
                      </a: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453700823"/>
                  </a:ext>
                </a:extLst>
              </a:tr>
              <a:tr h="674009">
                <a:tc>
                  <a:txBody>
                    <a:bodyPr/>
                    <a:lstStyle/>
                    <a:p>
                      <a:pPr marL="0" marR="0" algn="ctr">
                        <a:lnSpc>
                          <a:spcPct val="100000"/>
                        </a:lnSpc>
                        <a:spcBef>
                          <a:spcPts val="0"/>
                        </a:spcBef>
                        <a:spcAft>
                          <a:spcPts val="0"/>
                        </a:spcAft>
                      </a:pPr>
                      <a:r>
                        <a:rPr lang="en-US" sz="1100" dirty="0">
                          <a:effectLst/>
                          <a:latin typeface="Arial" panose="020B0604020202020204" pitchFamily="34" charset="0"/>
                          <a:cs typeface="Arial" panose="020B0604020202020204" pitchFamily="34" charset="0"/>
                        </a:rPr>
                        <a:t>Housing Construction</a:t>
                      </a: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Housing Starts</a:t>
                      </a:r>
                    </a:p>
                  </a:txBody>
                  <a:tcPr marL="118872"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r</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Performed well on </a:t>
                      </a:r>
                      <a:br>
                        <a:rPr lang="en-US" sz="1100" kern="1200" dirty="0">
                          <a:effectLst/>
                          <a:latin typeface="Arial" panose="020B0604020202020204" pitchFamily="34" charset="0"/>
                          <a:cs typeface="Arial" panose="020B0604020202020204" pitchFamily="34" charset="0"/>
                          <a:sym typeface="Wingdings"/>
                        </a:rPr>
                      </a:br>
                      <a:r>
                        <a:rPr lang="en-US" sz="1100" kern="1200" dirty="0">
                          <a:effectLst/>
                          <a:latin typeface="Arial" panose="020B0604020202020204" pitchFamily="34" charset="0"/>
                          <a:cs typeface="Arial" panose="020B0604020202020204" pitchFamily="34" charset="0"/>
                          <a:sym typeface="Wingdings"/>
                        </a:rPr>
                        <a:t>all but one test</a:t>
                      </a: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372163958"/>
                  </a:ext>
                </a:extLst>
              </a:tr>
            </a:tbl>
          </a:graphicData>
        </a:graphic>
      </p:graphicFrame>
      <p:sp>
        <p:nvSpPr>
          <p:cNvPr id="12" name="TextBox 11">
            <a:extLst>
              <a:ext uri="{FF2B5EF4-FFF2-40B4-BE49-F238E27FC236}">
                <a16:creationId xmlns:a16="http://schemas.microsoft.com/office/drawing/2014/main" id="{E6D4E626-B175-3C4D-8995-E10749C66971}"/>
              </a:ext>
            </a:extLst>
          </p:cNvPr>
          <p:cNvSpPr txBox="1"/>
          <p:nvPr/>
        </p:nvSpPr>
        <p:spPr>
          <a:xfrm>
            <a:off x="676557" y="5685432"/>
            <a:ext cx="7553044" cy="635046"/>
          </a:xfrm>
          <a:prstGeom prst="rect">
            <a:avLst/>
          </a:prstGeom>
          <a:noFill/>
        </p:spPr>
        <p:txBody>
          <a:bodyPr wrap="square" rtlCol="0">
            <a:spAutoFit/>
          </a:bodyPr>
          <a:lstStyle/>
          <a:p>
            <a:pPr>
              <a:lnSpc>
                <a:spcPts val="560"/>
              </a:lnSpc>
            </a:pPr>
            <a:r>
              <a:rPr lang="en-US" sz="800" dirty="0">
                <a:solidFill>
                  <a:schemeClr val="bg2">
                    <a:lumMod val="50000"/>
                  </a:schemeClr>
                </a:solidFill>
                <a:latin typeface="Arial" panose="020B0604020202020204" pitchFamily="34" charset="0"/>
                <a:cs typeface="Arial" panose="020B0604020202020204" pitchFamily="34" charset="0"/>
              </a:rPr>
              <a:t>Test 1: Compared correlations between first half of data (2000 – 2007) and second half of data (2008 – 2015)</a:t>
            </a:r>
          </a:p>
          <a:p>
            <a:pPr>
              <a:lnSpc>
                <a:spcPts val="560"/>
              </a:lnSpc>
            </a:pPr>
            <a:endParaRPr lang="en-US" sz="800" dirty="0">
              <a:solidFill>
                <a:schemeClr val="bg2">
                  <a:lumMod val="50000"/>
                </a:schemeClr>
              </a:solidFill>
              <a:latin typeface="Arial" panose="020B0604020202020204" pitchFamily="34" charset="0"/>
              <a:cs typeface="Arial" panose="020B0604020202020204" pitchFamily="34" charset="0"/>
            </a:endParaRPr>
          </a:p>
          <a:p>
            <a:pPr>
              <a:lnSpc>
                <a:spcPts val="560"/>
              </a:lnSpc>
            </a:pPr>
            <a:r>
              <a:rPr lang="en-US" sz="800" dirty="0">
                <a:solidFill>
                  <a:schemeClr val="bg2">
                    <a:lumMod val="50000"/>
                  </a:schemeClr>
                </a:solidFill>
                <a:latin typeface="Arial" panose="020B0604020202020204" pitchFamily="34" charset="0"/>
                <a:cs typeface="Arial" panose="020B0604020202020204" pitchFamily="34" charset="0"/>
              </a:rPr>
              <a:t>Test 2: Compared correlations between random samples of the data</a:t>
            </a:r>
          </a:p>
          <a:p>
            <a:pPr>
              <a:lnSpc>
                <a:spcPts val="560"/>
              </a:lnSpc>
            </a:pPr>
            <a:endParaRPr lang="en-US" sz="800" dirty="0">
              <a:solidFill>
                <a:schemeClr val="bg2">
                  <a:lumMod val="50000"/>
                </a:schemeClr>
              </a:solidFill>
              <a:latin typeface="Arial" panose="020B0604020202020204" pitchFamily="34" charset="0"/>
              <a:cs typeface="Arial" panose="020B0604020202020204" pitchFamily="34" charset="0"/>
            </a:endParaRPr>
          </a:p>
          <a:p>
            <a:pPr>
              <a:lnSpc>
                <a:spcPts val="560"/>
              </a:lnSpc>
            </a:pPr>
            <a:r>
              <a:rPr lang="en-US" sz="800" dirty="0">
                <a:solidFill>
                  <a:schemeClr val="bg2">
                    <a:lumMod val="50000"/>
                  </a:schemeClr>
                </a:solidFill>
                <a:latin typeface="Arial" panose="020B0604020202020204" pitchFamily="34" charset="0"/>
                <a:cs typeface="Arial" panose="020B0604020202020204" pitchFamily="34" charset="0"/>
              </a:rPr>
              <a:t>Test 3: Compared earliest and latest data (2000 – 2005, 2010 – 2015) with middle of data (2006 – 2009)</a:t>
            </a:r>
          </a:p>
          <a:p>
            <a:pPr>
              <a:lnSpc>
                <a:spcPts val="560"/>
              </a:lnSpc>
            </a:pPr>
            <a:endParaRPr lang="en-US" sz="800" dirty="0">
              <a:solidFill>
                <a:schemeClr val="bg2">
                  <a:lumMod val="50000"/>
                </a:schemeClr>
              </a:solidFill>
              <a:latin typeface="Arial" panose="020B0604020202020204" pitchFamily="34" charset="0"/>
              <a:cs typeface="Arial" panose="020B0604020202020204" pitchFamily="34" charset="0"/>
            </a:endParaRPr>
          </a:p>
          <a:p>
            <a:pPr>
              <a:lnSpc>
                <a:spcPts val="560"/>
              </a:lnSpc>
            </a:pPr>
            <a:r>
              <a:rPr lang="en-US" sz="800" dirty="0">
                <a:solidFill>
                  <a:schemeClr val="bg2">
                    <a:lumMod val="50000"/>
                  </a:schemeClr>
                </a:solidFill>
                <a:latin typeface="Arial" panose="020B0604020202020204" pitchFamily="34" charset="0"/>
                <a:cs typeface="Arial" panose="020B0604020202020204" pitchFamily="34" charset="0"/>
              </a:rPr>
              <a:t>Test 4: Compared correlations between 20% of most recent data (Nov 2012 – Dec 2015) and remaining data</a:t>
            </a:r>
          </a:p>
        </p:txBody>
      </p:sp>
      <p:sp>
        <p:nvSpPr>
          <p:cNvPr id="2" name="Slide Number Placeholder 1">
            <a:extLst>
              <a:ext uri="{FF2B5EF4-FFF2-40B4-BE49-F238E27FC236}">
                <a16:creationId xmlns:a16="http://schemas.microsoft.com/office/drawing/2014/main" id="{C91F3DC0-EB8B-EC4A-A1C3-7949AF428006}"/>
              </a:ext>
            </a:extLst>
          </p:cNvPr>
          <p:cNvSpPr>
            <a:spLocks noGrp="1"/>
          </p:cNvSpPr>
          <p:nvPr>
            <p:ph type="sldNum" sz="quarter" idx="12"/>
          </p:nvPr>
        </p:nvSpPr>
        <p:spPr/>
        <p:txBody>
          <a:bodyPr/>
          <a:lstStyle/>
          <a:p>
            <a:fld id="{476AAC42-F025-6F4A-812A-CAE76A37282A}" type="slidenum">
              <a:rPr lang="en-US" smtClean="0"/>
              <a:t>36</a:t>
            </a:fld>
            <a:endParaRPr lang="en-US"/>
          </a:p>
        </p:txBody>
      </p:sp>
    </p:spTree>
    <p:extLst>
      <p:ext uri="{BB962C8B-B14F-4D97-AF65-F5344CB8AC3E}">
        <p14:creationId xmlns:p14="http://schemas.microsoft.com/office/powerpoint/2010/main" val="42510722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6">
            <a:extLst>
              <a:ext uri="{FF2B5EF4-FFF2-40B4-BE49-F238E27FC236}">
                <a16:creationId xmlns:a16="http://schemas.microsoft.com/office/drawing/2014/main" id="{9E2D0EE4-E18A-F049-98F2-A399DFE341CA}"/>
              </a:ext>
            </a:extLst>
          </p:cNvPr>
          <p:cNvGraphicFramePr>
            <a:graphicFrameLocks noGrp="1"/>
          </p:cNvGraphicFramePr>
          <p:nvPr>
            <p:extLst>
              <p:ext uri="{D42A27DB-BD31-4B8C-83A1-F6EECF244321}">
                <p14:modId xmlns:p14="http://schemas.microsoft.com/office/powerpoint/2010/main" val="4226608855"/>
              </p:ext>
            </p:extLst>
          </p:nvPr>
        </p:nvGraphicFramePr>
        <p:xfrm>
          <a:off x="731520" y="2198446"/>
          <a:ext cx="10489790" cy="3815356"/>
        </p:xfrm>
        <a:graphic>
          <a:graphicData uri="http://schemas.openxmlformats.org/drawingml/2006/table">
            <a:tbl>
              <a:tblPr firstRow="1" bandRow="1">
                <a:tableStyleId>{5C22544A-7EE6-4342-B048-85BDC9FD1C3A}</a:tableStyleId>
              </a:tblPr>
              <a:tblGrid>
                <a:gridCol w="10489790">
                  <a:extLst>
                    <a:ext uri="{9D8B030D-6E8A-4147-A177-3AD203B41FA5}">
                      <a16:colId xmlns:a16="http://schemas.microsoft.com/office/drawing/2014/main" val="3319403820"/>
                    </a:ext>
                  </a:extLst>
                </a:gridCol>
              </a:tblGrid>
              <a:tr h="3815356">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648339880"/>
                  </a:ext>
                </a:extLst>
              </a:tr>
            </a:tbl>
          </a:graphicData>
        </a:graphic>
      </p:graphicFrame>
      <p:graphicFrame>
        <p:nvGraphicFramePr>
          <p:cNvPr id="30" name="Chart 29">
            <a:extLst>
              <a:ext uri="{FF2B5EF4-FFF2-40B4-BE49-F238E27FC236}">
                <a16:creationId xmlns:a16="http://schemas.microsoft.com/office/drawing/2014/main" id="{203A6134-56E4-2E49-8D9C-C1E3FAEE5F47}"/>
              </a:ext>
            </a:extLst>
          </p:cNvPr>
          <p:cNvGraphicFramePr/>
          <p:nvPr>
            <p:extLst>
              <p:ext uri="{D42A27DB-BD31-4B8C-83A1-F6EECF244321}">
                <p14:modId xmlns:p14="http://schemas.microsoft.com/office/powerpoint/2010/main" val="2970829550"/>
              </p:ext>
            </p:extLst>
          </p:nvPr>
        </p:nvGraphicFramePr>
        <p:xfrm>
          <a:off x="850912" y="1698385"/>
          <a:ext cx="10122409" cy="4315417"/>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D0DE740B-46F1-F944-A4ED-571ADAE09E3A}"/>
              </a:ext>
            </a:extLst>
          </p:cNvPr>
          <p:cNvSpPr txBox="1"/>
          <p:nvPr/>
        </p:nvSpPr>
        <p:spPr>
          <a:xfrm>
            <a:off x="731520" y="1417154"/>
            <a:ext cx="10122408" cy="281231"/>
          </a:xfrm>
          <a:prstGeom prst="rect">
            <a:avLst/>
          </a:prstGeom>
          <a:noFill/>
        </p:spPr>
        <p:txBody>
          <a:bodyPr wrap="square" rtlCol="0">
            <a:spAutoFit/>
          </a:bodyPr>
          <a:lstStyle/>
          <a:p>
            <a:pPr>
              <a:lnSpc>
                <a:spcPts val="1640"/>
              </a:lnSpc>
            </a:pPr>
            <a:r>
              <a:rPr lang="en-US" sz="1200" dirty="0">
                <a:latin typeface="Arial" panose="020B0604020202020204" pitchFamily="34" charset="0"/>
                <a:cs typeface="Arial" panose="020B0604020202020204" pitchFamily="34" charset="0"/>
              </a:rPr>
              <a:t>AOLs: Bankruptcy; Foreclosure; Consumer Finance</a:t>
            </a:r>
          </a:p>
        </p:txBody>
      </p:sp>
      <p:sp>
        <p:nvSpPr>
          <p:cNvPr id="17" name="TextBox 16">
            <a:extLst>
              <a:ext uri="{FF2B5EF4-FFF2-40B4-BE49-F238E27FC236}">
                <a16:creationId xmlns:a16="http://schemas.microsoft.com/office/drawing/2014/main" id="{A39AFAB1-C73C-BE43-8A3F-32FCAED96207}"/>
              </a:ext>
            </a:extLst>
          </p:cNvPr>
          <p:cNvSpPr txBox="1"/>
          <p:nvPr/>
        </p:nvSpPr>
        <p:spPr>
          <a:xfrm>
            <a:off x="731520" y="482323"/>
            <a:ext cx="10728960" cy="646331"/>
          </a:xfrm>
          <a:prstGeom prst="rect">
            <a:avLst/>
          </a:prstGeom>
          <a:noFill/>
        </p:spPr>
        <p:txBody>
          <a:bodyPr wrap="square" rtlCol="0">
            <a:spAutoFit/>
          </a:bodyPr>
          <a:lstStyle/>
          <a:p>
            <a:r>
              <a:rPr lang="en-US" sz="3600" b="1" dirty="0">
                <a:latin typeface="Lucida Bright" panose="02040602050505020304" pitchFamily="18" charset="77"/>
              </a:rPr>
              <a:t>Composite Index: Consumer Stress</a:t>
            </a:r>
          </a:p>
        </p:txBody>
      </p:sp>
      <p:grpSp>
        <p:nvGrpSpPr>
          <p:cNvPr id="24" name="Group 23">
            <a:extLst>
              <a:ext uri="{FF2B5EF4-FFF2-40B4-BE49-F238E27FC236}">
                <a16:creationId xmlns:a16="http://schemas.microsoft.com/office/drawing/2014/main" id="{0E28A8E1-687F-B04C-8153-CF0174FDDC02}"/>
              </a:ext>
            </a:extLst>
          </p:cNvPr>
          <p:cNvGrpSpPr/>
          <p:nvPr/>
        </p:nvGrpSpPr>
        <p:grpSpPr>
          <a:xfrm>
            <a:off x="1543704" y="2768177"/>
            <a:ext cx="2763243" cy="410305"/>
            <a:chOff x="4361688" y="3338147"/>
            <a:chExt cx="2763243" cy="410305"/>
          </a:xfrm>
        </p:grpSpPr>
        <p:sp>
          <p:nvSpPr>
            <p:cNvPr id="25" name="Rectangle 24">
              <a:extLst>
                <a:ext uri="{FF2B5EF4-FFF2-40B4-BE49-F238E27FC236}">
                  <a16:creationId xmlns:a16="http://schemas.microsoft.com/office/drawing/2014/main" id="{85408370-A2C9-6547-AF5A-2AD9F8C13263}"/>
                </a:ext>
              </a:extLst>
            </p:cNvPr>
            <p:cNvSpPr/>
            <p:nvPr/>
          </p:nvSpPr>
          <p:spPr>
            <a:xfrm>
              <a:off x="4361688" y="3456432"/>
              <a:ext cx="173736" cy="173736"/>
            </a:xfrm>
            <a:prstGeom prst="rect">
              <a:avLst/>
            </a:prstGeom>
            <a:solidFill>
              <a:srgbClr val="3E2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E23C199-E4E9-C74C-8772-10C4BF9C9441}"/>
                </a:ext>
              </a:extLst>
            </p:cNvPr>
            <p:cNvSpPr txBox="1"/>
            <p:nvPr/>
          </p:nvSpPr>
          <p:spPr>
            <a:xfrm>
              <a:off x="4573201" y="3338147"/>
              <a:ext cx="2551730" cy="410305"/>
            </a:xfrm>
            <a:prstGeom prst="rect">
              <a:avLst/>
            </a:prstGeom>
            <a:noFill/>
          </p:spPr>
          <p:txBody>
            <a:bodyPr wrap="square" numCol="1" rtlCol="0">
              <a:spAutoFit/>
            </a:bodyPr>
            <a:lstStyle/>
            <a:p>
              <a:pPr>
                <a:lnSpc>
                  <a:spcPts val="1280"/>
                </a:lnSpc>
              </a:pPr>
              <a:r>
                <a:rPr lang="en-US" sz="900" dirty="0">
                  <a:latin typeface="Arial" panose="020B0604020202020204" pitchFamily="34" charset="0"/>
                  <a:cs typeface="Arial" panose="020B0604020202020204" pitchFamily="34" charset="0"/>
                </a:rPr>
                <a:t>Consumer Stress Index</a:t>
              </a:r>
            </a:p>
            <a:p>
              <a:pPr>
                <a:lnSpc>
                  <a:spcPts val="1280"/>
                </a:lnSpc>
              </a:pPr>
              <a:r>
                <a:rPr lang="en-US" sz="900" dirty="0">
                  <a:latin typeface="Arial" panose="020B0604020202020204" pitchFamily="34" charset="0"/>
                  <a:cs typeface="Arial" panose="020B0604020202020204" pitchFamily="34" charset="0"/>
                </a:rPr>
                <a:t>(Left Axis; Jan. 2002 =100)</a:t>
              </a:r>
            </a:p>
          </p:txBody>
        </p:sp>
      </p:grpSp>
      <p:grpSp>
        <p:nvGrpSpPr>
          <p:cNvPr id="2" name="Group 1">
            <a:extLst>
              <a:ext uri="{FF2B5EF4-FFF2-40B4-BE49-F238E27FC236}">
                <a16:creationId xmlns:a16="http://schemas.microsoft.com/office/drawing/2014/main" id="{6453D62B-375B-F641-88B4-9408BA9F5675}"/>
              </a:ext>
            </a:extLst>
          </p:cNvPr>
          <p:cNvGrpSpPr/>
          <p:nvPr/>
        </p:nvGrpSpPr>
        <p:grpSpPr>
          <a:xfrm>
            <a:off x="5168105" y="4191201"/>
            <a:ext cx="2494567" cy="910442"/>
            <a:chOff x="5094953" y="4191201"/>
            <a:chExt cx="2494567" cy="910442"/>
          </a:xfrm>
        </p:grpSpPr>
        <p:sp>
          <p:nvSpPr>
            <p:cNvPr id="28" name="Rectangle 27">
              <a:extLst>
                <a:ext uri="{FF2B5EF4-FFF2-40B4-BE49-F238E27FC236}">
                  <a16:creationId xmlns:a16="http://schemas.microsoft.com/office/drawing/2014/main" id="{0F30FD80-325D-4A48-A1B6-312379365535}"/>
                </a:ext>
              </a:extLst>
            </p:cNvPr>
            <p:cNvSpPr/>
            <p:nvPr/>
          </p:nvSpPr>
          <p:spPr>
            <a:xfrm>
              <a:off x="5094953" y="4309486"/>
              <a:ext cx="173736" cy="1737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C3A5295-7870-8341-BE4B-A927E098B62F}"/>
                </a:ext>
              </a:extLst>
            </p:cNvPr>
            <p:cNvSpPr txBox="1"/>
            <p:nvPr/>
          </p:nvSpPr>
          <p:spPr>
            <a:xfrm>
              <a:off x="5306466" y="4191201"/>
              <a:ext cx="2283054" cy="910442"/>
            </a:xfrm>
            <a:prstGeom prst="rect">
              <a:avLst/>
            </a:prstGeom>
            <a:noFill/>
          </p:spPr>
          <p:txBody>
            <a:bodyPr wrap="square" numCol="1" rtlCol="0">
              <a:spAutoFit/>
            </a:bodyPr>
            <a:lstStyle/>
            <a:p>
              <a:pPr>
                <a:lnSpc>
                  <a:spcPts val="1280"/>
                </a:lnSpc>
              </a:pPr>
              <a:r>
                <a:rPr lang="en-US" sz="900" dirty="0">
                  <a:latin typeface="Arial" panose="020B0604020202020204" pitchFamily="34" charset="0"/>
                  <a:cs typeface="Arial" panose="020B0604020202020204" pitchFamily="34" charset="0"/>
                </a:rPr>
                <a:t>Consumer Confidence</a:t>
              </a:r>
            </a:p>
            <a:p>
              <a:pPr>
                <a:lnSpc>
                  <a:spcPts val="1280"/>
                </a:lnSpc>
              </a:pPr>
              <a:r>
                <a:rPr lang="en-US" sz="900" dirty="0">
                  <a:latin typeface="Arial" panose="020B0604020202020204" pitchFamily="34" charset="0"/>
                  <a:cs typeface="Arial" panose="020B0604020202020204" pitchFamily="34" charset="0"/>
                </a:rPr>
                <a:t>(Right Axis; 1985 = 100)</a:t>
              </a:r>
              <a:br>
                <a:rPr lang="en-US" sz="900" dirty="0">
                  <a:latin typeface="Arial" panose="020B0604020202020204" pitchFamily="34" charset="0"/>
                  <a:cs typeface="Arial" panose="020B0604020202020204" pitchFamily="34" charset="0"/>
                </a:rPr>
              </a:br>
              <a:endParaRPr lang="en-US" sz="900" dirty="0">
                <a:latin typeface="Arial" panose="020B0604020202020204" pitchFamily="34" charset="0"/>
                <a:cs typeface="Arial" panose="020B0604020202020204" pitchFamily="34" charset="0"/>
              </a:endParaRPr>
            </a:p>
            <a:p>
              <a:pPr>
                <a:lnSpc>
                  <a:spcPts val="1280"/>
                </a:lnSpc>
              </a:pPr>
              <a:r>
                <a:rPr lang="en-US" sz="900" dirty="0">
                  <a:latin typeface="Arial" panose="020B0604020202020204" pitchFamily="34" charset="0"/>
                  <a:cs typeface="Arial" panose="020B0604020202020204" pitchFamily="34" charset="0"/>
                </a:rPr>
                <a:t>Values reversed to account for inverse relationship with LegalShield Index.</a:t>
              </a:r>
            </a:p>
          </p:txBody>
        </p:sp>
      </p:grpSp>
      <p:graphicFrame>
        <p:nvGraphicFramePr>
          <p:cNvPr id="33" name="Table 32">
            <a:extLst>
              <a:ext uri="{FF2B5EF4-FFF2-40B4-BE49-F238E27FC236}">
                <a16:creationId xmlns:a16="http://schemas.microsoft.com/office/drawing/2014/main" id="{3127DB45-C7B3-4C47-9199-76E78F8FEB67}"/>
              </a:ext>
            </a:extLst>
          </p:cNvPr>
          <p:cNvGraphicFramePr>
            <a:graphicFrameLocks noGrp="1"/>
          </p:cNvGraphicFramePr>
          <p:nvPr>
            <p:extLst>
              <p:ext uri="{D42A27DB-BD31-4B8C-83A1-F6EECF244321}">
                <p14:modId xmlns:p14="http://schemas.microsoft.com/office/powerpoint/2010/main" val="3048800003"/>
              </p:ext>
            </p:extLst>
          </p:nvPr>
        </p:nvGraphicFramePr>
        <p:xfrm>
          <a:off x="7885054" y="2553914"/>
          <a:ext cx="2470757" cy="633327"/>
        </p:xfrm>
        <a:graphic>
          <a:graphicData uri="http://schemas.openxmlformats.org/drawingml/2006/table">
            <a:tbl>
              <a:tblPr firstRow="1" bandRow="1">
                <a:tableStyleId>{5C22544A-7EE6-4342-B048-85BDC9FD1C3A}</a:tableStyleId>
              </a:tblPr>
              <a:tblGrid>
                <a:gridCol w="1555662">
                  <a:extLst>
                    <a:ext uri="{9D8B030D-6E8A-4147-A177-3AD203B41FA5}">
                      <a16:colId xmlns:a16="http://schemas.microsoft.com/office/drawing/2014/main" val="20000"/>
                    </a:ext>
                  </a:extLst>
                </a:gridCol>
                <a:gridCol w="915095">
                  <a:extLst>
                    <a:ext uri="{9D8B030D-6E8A-4147-A177-3AD203B41FA5}">
                      <a16:colId xmlns:a16="http://schemas.microsoft.com/office/drawing/2014/main" val="20001"/>
                    </a:ext>
                  </a:extLst>
                </a:gridCol>
              </a:tblGrid>
              <a:tr h="264796">
                <a:tc>
                  <a:txBody>
                    <a:bodyPr/>
                    <a:lstStyle/>
                    <a:p>
                      <a:pPr algn="ctr"/>
                      <a:r>
                        <a:rPr lang="en-US" sz="900" b="1" i="0" dirty="0">
                          <a:solidFill>
                            <a:schemeClr val="tx1"/>
                          </a:solidFill>
                          <a:latin typeface="Arial" panose="020B0604020202020204" pitchFamily="34" charset="0"/>
                          <a:cs typeface="Arial" panose="020B0604020202020204" pitchFamily="34" charset="0"/>
                        </a:rPr>
                        <a:t>Correlation (L/L):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900" b="1" i="0" dirty="0">
                          <a:solidFill>
                            <a:schemeClr val="tx1"/>
                          </a:solidFill>
                          <a:latin typeface="Arial" panose="020B0604020202020204" pitchFamily="34" charset="0"/>
                          <a:cs typeface="Arial" panose="020B0604020202020204" pitchFamily="34" charset="0"/>
                        </a:rPr>
                        <a:t>-0.85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68531">
                <a:tc>
                  <a:txBody>
                    <a:bodyPr/>
                    <a:lstStyle/>
                    <a:p>
                      <a:pPr algn="ctr"/>
                      <a:r>
                        <a:rPr lang="en-US" sz="900" b="1" i="0" dirty="0">
                          <a:solidFill>
                            <a:schemeClr val="tx1"/>
                          </a:solidFill>
                          <a:latin typeface="Arial" panose="020B0604020202020204" pitchFamily="34" charset="0"/>
                          <a:cs typeface="Arial" panose="020B0604020202020204" pitchFamily="34" charset="0"/>
                        </a:rPr>
                        <a:t>Estimated Lead Time: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900" b="1" i="0" dirty="0">
                          <a:solidFill>
                            <a:schemeClr val="tx1"/>
                          </a:solidFill>
                          <a:latin typeface="Arial" panose="020B0604020202020204" pitchFamily="34" charset="0"/>
                          <a:cs typeface="Arial" panose="020B0604020202020204" pitchFamily="34" charset="0"/>
                        </a:rPr>
                        <a:t>≈ 1-</a:t>
                      </a:r>
                      <a:r>
                        <a:rPr lang="en-US" sz="900" b="1" i="0" baseline="0" dirty="0">
                          <a:solidFill>
                            <a:schemeClr val="tx1"/>
                          </a:solidFill>
                          <a:latin typeface="Arial" panose="020B0604020202020204" pitchFamily="34" charset="0"/>
                          <a:cs typeface="Arial" panose="020B0604020202020204" pitchFamily="34" charset="0"/>
                        </a:rPr>
                        <a:t>3 </a:t>
                      </a:r>
                      <a:r>
                        <a:rPr lang="en-US" sz="900" b="1" i="0" dirty="0">
                          <a:solidFill>
                            <a:schemeClr val="tx1"/>
                          </a:solidFill>
                          <a:latin typeface="Arial" panose="020B0604020202020204" pitchFamily="34" charset="0"/>
                          <a:cs typeface="Arial" panose="020B0604020202020204" pitchFamily="34" charset="0"/>
                        </a:rPr>
                        <a:t>Months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 name="Slide Number Placeholder 2">
            <a:extLst>
              <a:ext uri="{FF2B5EF4-FFF2-40B4-BE49-F238E27FC236}">
                <a16:creationId xmlns:a16="http://schemas.microsoft.com/office/drawing/2014/main" id="{2D95BE16-669E-3C43-8641-DCA24E7BA2E3}"/>
              </a:ext>
            </a:extLst>
          </p:cNvPr>
          <p:cNvSpPr>
            <a:spLocks noGrp="1"/>
          </p:cNvSpPr>
          <p:nvPr>
            <p:ph type="sldNum" sz="quarter" idx="12"/>
          </p:nvPr>
        </p:nvSpPr>
        <p:spPr/>
        <p:txBody>
          <a:bodyPr/>
          <a:lstStyle/>
          <a:p>
            <a:fld id="{476AAC42-F025-6F4A-812A-CAE76A37282A}" type="slidenum">
              <a:rPr lang="en-US" smtClean="0"/>
              <a:t>37</a:t>
            </a:fld>
            <a:endParaRPr lang="en-US"/>
          </a:p>
        </p:txBody>
      </p:sp>
    </p:spTree>
    <p:extLst>
      <p:ext uri="{BB962C8B-B14F-4D97-AF65-F5344CB8AC3E}">
        <p14:creationId xmlns:p14="http://schemas.microsoft.com/office/powerpoint/2010/main" val="1433760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6">
            <a:extLst>
              <a:ext uri="{FF2B5EF4-FFF2-40B4-BE49-F238E27FC236}">
                <a16:creationId xmlns:a16="http://schemas.microsoft.com/office/drawing/2014/main" id="{9E2D0EE4-E18A-F049-98F2-A399DFE341CA}"/>
              </a:ext>
            </a:extLst>
          </p:cNvPr>
          <p:cNvGraphicFramePr>
            <a:graphicFrameLocks noGrp="1"/>
          </p:cNvGraphicFramePr>
          <p:nvPr>
            <p:extLst>
              <p:ext uri="{D42A27DB-BD31-4B8C-83A1-F6EECF244321}">
                <p14:modId xmlns:p14="http://schemas.microsoft.com/office/powerpoint/2010/main" val="3420256699"/>
              </p:ext>
            </p:extLst>
          </p:nvPr>
        </p:nvGraphicFramePr>
        <p:xfrm>
          <a:off x="731520" y="2198446"/>
          <a:ext cx="10489790" cy="3815356"/>
        </p:xfrm>
        <a:graphic>
          <a:graphicData uri="http://schemas.openxmlformats.org/drawingml/2006/table">
            <a:tbl>
              <a:tblPr firstRow="1" bandRow="1">
                <a:tableStyleId>{5C22544A-7EE6-4342-B048-85BDC9FD1C3A}</a:tableStyleId>
              </a:tblPr>
              <a:tblGrid>
                <a:gridCol w="10489790">
                  <a:extLst>
                    <a:ext uri="{9D8B030D-6E8A-4147-A177-3AD203B41FA5}">
                      <a16:colId xmlns:a16="http://schemas.microsoft.com/office/drawing/2014/main" val="3319403820"/>
                    </a:ext>
                  </a:extLst>
                </a:gridCol>
              </a:tblGrid>
              <a:tr h="3815356">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648339880"/>
                  </a:ext>
                </a:extLst>
              </a:tr>
            </a:tbl>
          </a:graphicData>
        </a:graphic>
      </p:graphicFrame>
      <p:graphicFrame>
        <p:nvGraphicFramePr>
          <p:cNvPr id="14" name="Chart 13">
            <a:extLst>
              <a:ext uri="{FF2B5EF4-FFF2-40B4-BE49-F238E27FC236}">
                <a16:creationId xmlns:a16="http://schemas.microsoft.com/office/drawing/2014/main" id="{D0626D54-88F8-CA4B-9888-CE7F39E98EA5}"/>
              </a:ext>
            </a:extLst>
          </p:cNvPr>
          <p:cNvGraphicFramePr/>
          <p:nvPr>
            <p:extLst>
              <p:ext uri="{D42A27DB-BD31-4B8C-83A1-F6EECF244321}">
                <p14:modId xmlns:p14="http://schemas.microsoft.com/office/powerpoint/2010/main" val="2429024620"/>
              </p:ext>
            </p:extLst>
          </p:nvPr>
        </p:nvGraphicFramePr>
        <p:xfrm>
          <a:off x="869927" y="1757746"/>
          <a:ext cx="10103394" cy="4256056"/>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D0DE740B-46F1-F944-A4ED-571ADAE09E3A}"/>
              </a:ext>
            </a:extLst>
          </p:cNvPr>
          <p:cNvSpPr txBox="1"/>
          <p:nvPr/>
        </p:nvSpPr>
        <p:spPr>
          <a:xfrm>
            <a:off x="731520" y="1417154"/>
            <a:ext cx="10122408" cy="281231"/>
          </a:xfrm>
          <a:prstGeom prst="rect">
            <a:avLst/>
          </a:prstGeom>
          <a:noFill/>
        </p:spPr>
        <p:txBody>
          <a:bodyPr wrap="square" rtlCol="0">
            <a:spAutoFit/>
          </a:bodyPr>
          <a:lstStyle/>
          <a:p>
            <a:pPr>
              <a:lnSpc>
                <a:spcPts val="1640"/>
              </a:lnSpc>
            </a:pPr>
            <a:r>
              <a:rPr lang="en-US" sz="1200" dirty="0">
                <a:latin typeface="Arial" panose="020B0604020202020204" pitchFamily="34" charset="0"/>
                <a:cs typeface="Arial" panose="020B0604020202020204" pitchFamily="34" charset="0"/>
              </a:rPr>
              <a:t>AOLs: Foreclosure; Real Estate*</a:t>
            </a:r>
          </a:p>
        </p:txBody>
      </p:sp>
      <p:sp>
        <p:nvSpPr>
          <p:cNvPr id="17" name="TextBox 16">
            <a:extLst>
              <a:ext uri="{FF2B5EF4-FFF2-40B4-BE49-F238E27FC236}">
                <a16:creationId xmlns:a16="http://schemas.microsoft.com/office/drawing/2014/main" id="{A39AFAB1-C73C-BE43-8A3F-32FCAED96207}"/>
              </a:ext>
            </a:extLst>
          </p:cNvPr>
          <p:cNvSpPr txBox="1"/>
          <p:nvPr/>
        </p:nvSpPr>
        <p:spPr>
          <a:xfrm>
            <a:off x="731520" y="482323"/>
            <a:ext cx="11238126" cy="646331"/>
          </a:xfrm>
          <a:prstGeom prst="rect">
            <a:avLst/>
          </a:prstGeom>
          <a:noFill/>
        </p:spPr>
        <p:txBody>
          <a:bodyPr wrap="square" rtlCol="0">
            <a:spAutoFit/>
          </a:bodyPr>
          <a:lstStyle/>
          <a:p>
            <a:r>
              <a:rPr lang="en-US" sz="3600" b="1" dirty="0">
                <a:latin typeface="Lucida Bright" panose="02040602050505020304" pitchFamily="18" charset="77"/>
              </a:rPr>
              <a:t>Composite Index: Housing Construction Index</a:t>
            </a:r>
          </a:p>
        </p:txBody>
      </p:sp>
      <p:grpSp>
        <p:nvGrpSpPr>
          <p:cNvPr id="24" name="Group 23">
            <a:extLst>
              <a:ext uri="{FF2B5EF4-FFF2-40B4-BE49-F238E27FC236}">
                <a16:creationId xmlns:a16="http://schemas.microsoft.com/office/drawing/2014/main" id="{0E28A8E1-687F-B04C-8153-CF0174FDDC02}"/>
              </a:ext>
            </a:extLst>
          </p:cNvPr>
          <p:cNvGrpSpPr/>
          <p:nvPr/>
        </p:nvGrpSpPr>
        <p:grpSpPr>
          <a:xfrm>
            <a:off x="1717317" y="4297721"/>
            <a:ext cx="2255776" cy="410305"/>
            <a:chOff x="4361688" y="3338147"/>
            <a:chExt cx="2255776" cy="410305"/>
          </a:xfrm>
        </p:grpSpPr>
        <p:sp>
          <p:nvSpPr>
            <p:cNvPr id="25" name="Rectangle 24">
              <a:extLst>
                <a:ext uri="{FF2B5EF4-FFF2-40B4-BE49-F238E27FC236}">
                  <a16:creationId xmlns:a16="http://schemas.microsoft.com/office/drawing/2014/main" id="{85408370-A2C9-6547-AF5A-2AD9F8C13263}"/>
                </a:ext>
              </a:extLst>
            </p:cNvPr>
            <p:cNvSpPr/>
            <p:nvPr/>
          </p:nvSpPr>
          <p:spPr>
            <a:xfrm>
              <a:off x="4361688" y="3456432"/>
              <a:ext cx="173736" cy="173736"/>
            </a:xfrm>
            <a:prstGeom prst="rect">
              <a:avLst/>
            </a:prstGeom>
            <a:solidFill>
              <a:srgbClr val="3E2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E23C199-E4E9-C74C-8772-10C4BF9C9441}"/>
                </a:ext>
              </a:extLst>
            </p:cNvPr>
            <p:cNvSpPr txBox="1"/>
            <p:nvPr/>
          </p:nvSpPr>
          <p:spPr>
            <a:xfrm>
              <a:off x="4573201" y="3338147"/>
              <a:ext cx="2044263" cy="410305"/>
            </a:xfrm>
            <a:prstGeom prst="rect">
              <a:avLst/>
            </a:prstGeom>
            <a:noFill/>
          </p:spPr>
          <p:txBody>
            <a:bodyPr wrap="square" numCol="1" rtlCol="0">
              <a:spAutoFit/>
            </a:bodyPr>
            <a:lstStyle/>
            <a:p>
              <a:pPr>
                <a:lnSpc>
                  <a:spcPts val="1280"/>
                </a:lnSpc>
              </a:pPr>
              <a:r>
                <a:rPr lang="en-US" sz="900" dirty="0">
                  <a:latin typeface="Arial" panose="020B0604020202020204" pitchFamily="34" charset="0"/>
                  <a:cs typeface="Arial" panose="020B0604020202020204" pitchFamily="34" charset="0"/>
                </a:rPr>
                <a:t>Housing Construction Index</a:t>
              </a:r>
            </a:p>
            <a:p>
              <a:pPr>
                <a:lnSpc>
                  <a:spcPts val="1280"/>
                </a:lnSpc>
              </a:pPr>
              <a:r>
                <a:rPr lang="en-US" sz="900" dirty="0">
                  <a:latin typeface="Arial" panose="020B0604020202020204" pitchFamily="34" charset="0"/>
                  <a:cs typeface="Arial" panose="020B0604020202020204" pitchFamily="34" charset="0"/>
                </a:rPr>
                <a:t>(Left Axis; Jan. 2002 =100)</a:t>
              </a:r>
            </a:p>
          </p:txBody>
        </p:sp>
      </p:grpSp>
      <p:grpSp>
        <p:nvGrpSpPr>
          <p:cNvPr id="2" name="Group 1">
            <a:extLst>
              <a:ext uri="{FF2B5EF4-FFF2-40B4-BE49-F238E27FC236}">
                <a16:creationId xmlns:a16="http://schemas.microsoft.com/office/drawing/2014/main" id="{9E7C819A-A373-6F4C-8EA2-034A591F4F9D}"/>
              </a:ext>
            </a:extLst>
          </p:cNvPr>
          <p:cNvGrpSpPr/>
          <p:nvPr/>
        </p:nvGrpSpPr>
        <p:grpSpPr>
          <a:xfrm>
            <a:off x="8359361" y="4708026"/>
            <a:ext cx="2494567" cy="410305"/>
            <a:chOff x="5094953" y="4191201"/>
            <a:chExt cx="2494567" cy="410305"/>
          </a:xfrm>
        </p:grpSpPr>
        <p:sp>
          <p:nvSpPr>
            <p:cNvPr id="28" name="Rectangle 27">
              <a:extLst>
                <a:ext uri="{FF2B5EF4-FFF2-40B4-BE49-F238E27FC236}">
                  <a16:creationId xmlns:a16="http://schemas.microsoft.com/office/drawing/2014/main" id="{0F30FD80-325D-4A48-A1B6-312379365535}"/>
                </a:ext>
              </a:extLst>
            </p:cNvPr>
            <p:cNvSpPr/>
            <p:nvPr/>
          </p:nvSpPr>
          <p:spPr>
            <a:xfrm>
              <a:off x="5094953" y="4309486"/>
              <a:ext cx="173736" cy="1737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C3A5295-7870-8341-BE4B-A927E098B62F}"/>
                </a:ext>
              </a:extLst>
            </p:cNvPr>
            <p:cNvSpPr txBox="1"/>
            <p:nvPr/>
          </p:nvSpPr>
          <p:spPr>
            <a:xfrm>
              <a:off x="5306466" y="4191201"/>
              <a:ext cx="2283054" cy="410305"/>
            </a:xfrm>
            <a:prstGeom prst="rect">
              <a:avLst/>
            </a:prstGeom>
            <a:noFill/>
          </p:spPr>
          <p:txBody>
            <a:bodyPr wrap="square" numCol="1" rtlCol="0">
              <a:spAutoFit/>
            </a:bodyPr>
            <a:lstStyle/>
            <a:p>
              <a:pPr>
                <a:lnSpc>
                  <a:spcPts val="1280"/>
                </a:lnSpc>
              </a:pPr>
              <a:r>
                <a:rPr lang="en-US" sz="900" dirty="0">
                  <a:latin typeface="Arial" panose="020B0604020202020204" pitchFamily="34" charset="0"/>
                  <a:cs typeface="Arial" panose="020B0604020202020204" pitchFamily="34" charset="0"/>
                </a:rPr>
                <a:t>Housing Starts</a:t>
              </a:r>
            </a:p>
            <a:p>
              <a:pPr>
                <a:lnSpc>
                  <a:spcPts val="1280"/>
                </a:lnSpc>
              </a:pPr>
              <a:r>
                <a:rPr lang="en-US" sz="900" dirty="0">
                  <a:latin typeface="Arial" panose="020B0604020202020204" pitchFamily="34" charset="0"/>
                  <a:cs typeface="Arial" panose="020B0604020202020204" pitchFamily="34" charset="0"/>
                </a:rPr>
                <a:t>(Right Axis; Thousands)</a:t>
              </a:r>
            </a:p>
          </p:txBody>
        </p:sp>
      </p:grpSp>
      <p:graphicFrame>
        <p:nvGraphicFramePr>
          <p:cNvPr id="33" name="Table 32">
            <a:extLst>
              <a:ext uri="{FF2B5EF4-FFF2-40B4-BE49-F238E27FC236}">
                <a16:creationId xmlns:a16="http://schemas.microsoft.com/office/drawing/2014/main" id="{3127DB45-C7B3-4C47-9199-76E78F8FEB67}"/>
              </a:ext>
            </a:extLst>
          </p:cNvPr>
          <p:cNvGraphicFramePr>
            <a:graphicFrameLocks noGrp="1"/>
          </p:cNvGraphicFramePr>
          <p:nvPr>
            <p:extLst>
              <p:ext uri="{D42A27DB-BD31-4B8C-83A1-F6EECF244321}">
                <p14:modId xmlns:p14="http://schemas.microsoft.com/office/powerpoint/2010/main" val="2515320043"/>
              </p:ext>
            </p:extLst>
          </p:nvPr>
        </p:nvGraphicFramePr>
        <p:xfrm>
          <a:off x="5074920" y="2613539"/>
          <a:ext cx="2999232" cy="633327"/>
        </p:xfrm>
        <a:graphic>
          <a:graphicData uri="http://schemas.openxmlformats.org/drawingml/2006/table">
            <a:tbl>
              <a:tblPr firstRow="1" bandRow="1">
                <a:tableStyleId>{5C22544A-7EE6-4342-B048-85BDC9FD1C3A}</a:tableStyleId>
              </a:tblPr>
              <a:tblGrid>
                <a:gridCol w="1888406">
                  <a:extLst>
                    <a:ext uri="{9D8B030D-6E8A-4147-A177-3AD203B41FA5}">
                      <a16:colId xmlns:a16="http://schemas.microsoft.com/office/drawing/2014/main" val="20000"/>
                    </a:ext>
                  </a:extLst>
                </a:gridCol>
                <a:gridCol w="1110826">
                  <a:extLst>
                    <a:ext uri="{9D8B030D-6E8A-4147-A177-3AD203B41FA5}">
                      <a16:colId xmlns:a16="http://schemas.microsoft.com/office/drawing/2014/main" val="20001"/>
                    </a:ext>
                  </a:extLst>
                </a:gridCol>
              </a:tblGrid>
              <a:tr h="264796">
                <a:tc>
                  <a:txBody>
                    <a:bodyPr/>
                    <a:lstStyle/>
                    <a:p>
                      <a:pPr algn="ctr"/>
                      <a:r>
                        <a:rPr lang="en-US" sz="900" b="1" i="0" dirty="0">
                          <a:solidFill>
                            <a:schemeClr val="tx1"/>
                          </a:solidFill>
                          <a:latin typeface="Arial" panose="020B0604020202020204" pitchFamily="34" charset="0"/>
                          <a:cs typeface="Arial" panose="020B0604020202020204" pitchFamily="34" charset="0"/>
                        </a:rPr>
                        <a:t>Correlation (L/L):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900" b="1" i="0" dirty="0">
                          <a:solidFill>
                            <a:schemeClr val="tx1"/>
                          </a:solidFill>
                          <a:latin typeface="Arial" panose="020B0604020202020204" pitchFamily="34" charset="0"/>
                          <a:cs typeface="Arial" panose="020B0604020202020204" pitchFamily="34" charset="0"/>
                        </a:rPr>
                        <a:t>0.88</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68531">
                <a:tc>
                  <a:txBody>
                    <a:bodyPr/>
                    <a:lstStyle/>
                    <a:p>
                      <a:pPr algn="ctr"/>
                      <a:r>
                        <a:rPr lang="en-US" sz="900" b="1" i="0" dirty="0">
                          <a:solidFill>
                            <a:schemeClr val="tx1"/>
                          </a:solidFill>
                          <a:latin typeface="Arial" panose="020B0604020202020204" pitchFamily="34" charset="0"/>
                          <a:cs typeface="Arial" panose="020B0604020202020204" pitchFamily="34" charset="0"/>
                        </a:rPr>
                        <a:t>Estimated Lead Time: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900" b="1" i="0" dirty="0">
                          <a:solidFill>
                            <a:schemeClr val="tx1"/>
                          </a:solidFill>
                          <a:latin typeface="Arial" panose="020B0604020202020204" pitchFamily="34" charset="0"/>
                          <a:cs typeface="Arial" panose="020B0604020202020204" pitchFamily="34" charset="0"/>
                        </a:rPr>
                        <a:t>≈ 0 -2 </a:t>
                      </a:r>
                      <a:r>
                        <a:rPr lang="en-US" sz="900" b="1" i="0" baseline="0" dirty="0">
                          <a:solidFill>
                            <a:schemeClr val="tx1"/>
                          </a:solidFill>
                          <a:latin typeface="Arial" panose="020B0604020202020204" pitchFamily="34" charset="0"/>
                          <a:cs typeface="Arial" panose="020B0604020202020204" pitchFamily="34" charset="0"/>
                        </a:rPr>
                        <a:t> </a:t>
                      </a:r>
                      <a:r>
                        <a:rPr lang="en-US" sz="900" b="1" i="0" dirty="0">
                          <a:solidFill>
                            <a:schemeClr val="tx1"/>
                          </a:solidFill>
                          <a:latin typeface="Arial" panose="020B0604020202020204" pitchFamily="34" charset="0"/>
                          <a:cs typeface="Arial" panose="020B0604020202020204" pitchFamily="34" charset="0"/>
                        </a:rPr>
                        <a:t>Months*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5" name="TextBox 14">
            <a:extLst>
              <a:ext uri="{FF2B5EF4-FFF2-40B4-BE49-F238E27FC236}">
                <a16:creationId xmlns:a16="http://schemas.microsoft.com/office/drawing/2014/main" id="{0FECD5FC-23A2-DF4D-9DAB-DCB7DA2C0E76}"/>
              </a:ext>
            </a:extLst>
          </p:cNvPr>
          <p:cNvSpPr txBox="1"/>
          <p:nvPr/>
        </p:nvSpPr>
        <p:spPr>
          <a:xfrm>
            <a:off x="676556" y="6249123"/>
            <a:ext cx="10544753" cy="338554"/>
          </a:xfrm>
          <a:prstGeom prst="rect">
            <a:avLst/>
          </a:prstGeom>
          <a:noFill/>
        </p:spPr>
        <p:txBody>
          <a:bodyPr wrap="square" rtlCol="0">
            <a:spAutoFit/>
          </a:bodyPr>
          <a:lstStyle/>
          <a:p>
            <a:r>
              <a:rPr lang="en-US" sz="800" dirty="0">
                <a:solidFill>
                  <a:schemeClr val="bg2">
                    <a:lumMod val="50000"/>
                  </a:schemeClr>
                </a:solidFill>
                <a:latin typeface="Arial" panose="020B0604020202020204" pitchFamily="34" charset="0"/>
                <a:cs typeface="Arial" panose="020B0604020202020204" pitchFamily="34" charset="0"/>
              </a:rPr>
              <a:t>*The Housing Construction Index component of the Housing Activity Index was seasonally adjusted using the Census Bureau’s  X-13 ARIMA-SEATS Seasonal Adjustment Program. In addition to its statistical lead time, </a:t>
            </a:r>
            <a:br>
              <a:rPr lang="en-US" sz="800" dirty="0">
                <a:solidFill>
                  <a:schemeClr val="bg2">
                    <a:lumMod val="50000"/>
                  </a:schemeClr>
                </a:solidFill>
                <a:latin typeface="Arial" panose="020B0604020202020204" pitchFamily="34" charset="0"/>
                <a:cs typeface="Arial" panose="020B0604020202020204" pitchFamily="34" charset="0"/>
              </a:rPr>
            </a:br>
            <a:r>
              <a:rPr lang="en-US" sz="800" dirty="0">
                <a:solidFill>
                  <a:schemeClr val="bg2">
                    <a:lumMod val="50000"/>
                  </a:schemeClr>
                </a:solidFill>
                <a:latin typeface="Arial" panose="020B0604020202020204" pitchFamily="34" charset="0"/>
                <a:cs typeface="Arial" panose="020B0604020202020204" pitchFamily="34" charset="0"/>
              </a:rPr>
              <a:t>the Index has a timing advantage over housing starts of roughly a week due to release schedules. </a:t>
            </a:r>
          </a:p>
        </p:txBody>
      </p:sp>
      <p:sp>
        <p:nvSpPr>
          <p:cNvPr id="3" name="Slide Number Placeholder 2">
            <a:extLst>
              <a:ext uri="{FF2B5EF4-FFF2-40B4-BE49-F238E27FC236}">
                <a16:creationId xmlns:a16="http://schemas.microsoft.com/office/drawing/2014/main" id="{93C9AD6C-D79D-2045-A494-68C846CD1E80}"/>
              </a:ext>
            </a:extLst>
          </p:cNvPr>
          <p:cNvSpPr>
            <a:spLocks noGrp="1"/>
          </p:cNvSpPr>
          <p:nvPr>
            <p:ph type="sldNum" sz="quarter" idx="12"/>
          </p:nvPr>
        </p:nvSpPr>
        <p:spPr/>
        <p:txBody>
          <a:bodyPr/>
          <a:lstStyle/>
          <a:p>
            <a:fld id="{476AAC42-F025-6F4A-812A-CAE76A37282A}" type="slidenum">
              <a:rPr lang="en-US" smtClean="0"/>
              <a:t>38</a:t>
            </a:fld>
            <a:endParaRPr lang="en-US"/>
          </a:p>
        </p:txBody>
      </p:sp>
    </p:spTree>
    <p:extLst>
      <p:ext uri="{BB962C8B-B14F-4D97-AF65-F5344CB8AC3E}">
        <p14:creationId xmlns:p14="http://schemas.microsoft.com/office/powerpoint/2010/main" val="22070072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6">
            <a:extLst>
              <a:ext uri="{FF2B5EF4-FFF2-40B4-BE49-F238E27FC236}">
                <a16:creationId xmlns:a16="http://schemas.microsoft.com/office/drawing/2014/main" id="{9E2D0EE4-E18A-F049-98F2-A399DFE341CA}"/>
              </a:ext>
            </a:extLst>
          </p:cNvPr>
          <p:cNvGraphicFramePr>
            <a:graphicFrameLocks noGrp="1"/>
          </p:cNvGraphicFramePr>
          <p:nvPr>
            <p:extLst>
              <p:ext uri="{D42A27DB-BD31-4B8C-83A1-F6EECF244321}">
                <p14:modId xmlns:p14="http://schemas.microsoft.com/office/powerpoint/2010/main" val="1238210650"/>
              </p:ext>
            </p:extLst>
          </p:nvPr>
        </p:nvGraphicFramePr>
        <p:xfrm>
          <a:off x="731520" y="2198446"/>
          <a:ext cx="10489790" cy="3815356"/>
        </p:xfrm>
        <a:graphic>
          <a:graphicData uri="http://schemas.openxmlformats.org/drawingml/2006/table">
            <a:tbl>
              <a:tblPr firstRow="1" bandRow="1">
                <a:tableStyleId>{5C22544A-7EE6-4342-B048-85BDC9FD1C3A}</a:tableStyleId>
              </a:tblPr>
              <a:tblGrid>
                <a:gridCol w="10489790">
                  <a:extLst>
                    <a:ext uri="{9D8B030D-6E8A-4147-A177-3AD203B41FA5}">
                      <a16:colId xmlns:a16="http://schemas.microsoft.com/office/drawing/2014/main" val="3319403820"/>
                    </a:ext>
                  </a:extLst>
                </a:gridCol>
              </a:tblGrid>
              <a:tr h="3815356">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648339880"/>
                  </a:ext>
                </a:extLst>
              </a:tr>
            </a:tbl>
          </a:graphicData>
        </a:graphic>
      </p:graphicFrame>
      <p:graphicFrame>
        <p:nvGraphicFramePr>
          <p:cNvPr id="20" name="Chart 19">
            <a:extLst>
              <a:ext uri="{FF2B5EF4-FFF2-40B4-BE49-F238E27FC236}">
                <a16:creationId xmlns:a16="http://schemas.microsoft.com/office/drawing/2014/main" id="{CD480EE1-91ED-8A42-AAB9-64D659B0B214}"/>
              </a:ext>
            </a:extLst>
          </p:cNvPr>
          <p:cNvGraphicFramePr/>
          <p:nvPr>
            <p:extLst>
              <p:ext uri="{D42A27DB-BD31-4B8C-83A1-F6EECF244321}">
                <p14:modId xmlns:p14="http://schemas.microsoft.com/office/powerpoint/2010/main" val="925145652"/>
              </p:ext>
            </p:extLst>
          </p:nvPr>
        </p:nvGraphicFramePr>
        <p:xfrm>
          <a:off x="850392" y="1732212"/>
          <a:ext cx="10351008" cy="428159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D0DE740B-46F1-F944-A4ED-571ADAE09E3A}"/>
              </a:ext>
            </a:extLst>
          </p:cNvPr>
          <p:cNvSpPr txBox="1"/>
          <p:nvPr/>
        </p:nvSpPr>
        <p:spPr>
          <a:xfrm>
            <a:off x="731520" y="1317724"/>
            <a:ext cx="10122408" cy="281231"/>
          </a:xfrm>
          <a:prstGeom prst="rect">
            <a:avLst/>
          </a:prstGeom>
          <a:noFill/>
        </p:spPr>
        <p:txBody>
          <a:bodyPr wrap="square" rtlCol="0">
            <a:spAutoFit/>
          </a:bodyPr>
          <a:lstStyle/>
          <a:p>
            <a:pPr>
              <a:lnSpc>
                <a:spcPts val="1640"/>
              </a:lnSpc>
            </a:pPr>
            <a:r>
              <a:rPr lang="en-US" sz="1200" dirty="0">
                <a:latin typeface="Arial" panose="020B0604020202020204" pitchFamily="34" charset="0"/>
                <a:cs typeface="Arial" panose="020B0604020202020204" pitchFamily="34" charset="0"/>
              </a:rPr>
              <a:t>Target Series:</a:t>
            </a:r>
            <a:r>
              <a:rPr lang="en-US" sz="1200" dirty="0">
                <a:solidFill>
                  <a:srgbClr val="FF0000"/>
                </a:solidFill>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Real Estate*</a:t>
            </a:r>
          </a:p>
        </p:txBody>
      </p:sp>
      <p:sp>
        <p:nvSpPr>
          <p:cNvPr id="17" name="TextBox 16">
            <a:extLst>
              <a:ext uri="{FF2B5EF4-FFF2-40B4-BE49-F238E27FC236}">
                <a16:creationId xmlns:a16="http://schemas.microsoft.com/office/drawing/2014/main" id="{A39AFAB1-C73C-BE43-8A3F-32FCAED96207}"/>
              </a:ext>
            </a:extLst>
          </p:cNvPr>
          <p:cNvSpPr txBox="1"/>
          <p:nvPr/>
        </p:nvSpPr>
        <p:spPr>
          <a:xfrm>
            <a:off x="731520" y="482323"/>
            <a:ext cx="10728960" cy="646331"/>
          </a:xfrm>
          <a:prstGeom prst="rect">
            <a:avLst/>
          </a:prstGeom>
          <a:noFill/>
        </p:spPr>
        <p:txBody>
          <a:bodyPr wrap="square" rtlCol="0">
            <a:spAutoFit/>
          </a:bodyPr>
          <a:lstStyle/>
          <a:p>
            <a:r>
              <a:rPr lang="en-US" sz="3600" b="1" dirty="0">
                <a:latin typeface="Lucida Bright" panose="02040602050505020304" pitchFamily="18" charset="77"/>
              </a:rPr>
              <a:t>AOL: Real Estate</a:t>
            </a:r>
          </a:p>
        </p:txBody>
      </p:sp>
      <p:grpSp>
        <p:nvGrpSpPr>
          <p:cNvPr id="24" name="Group 23">
            <a:extLst>
              <a:ext uri="{FF2B5EF4-FFF2-40B4-BE49-F238E27FC236}">
                <a16:creationId xmlns:a16="http://schemas.microsoft.com/office/drawing/2014/main" id="{0E28A8E1-687F-B04C-8153-CF0174FDDC02}"/>
              </a:ext>
            </a:extLst>
          </p:cNvPr>
          <p:cNvGrpSpPr/>
          <p:nvPr/>
        </p:nvGrpSpPr>
        <p:grpSpPr>
          <a:xfrm>
            <a:off x="2083077" y="4318341"/>
            <a:ext cx="2255776" cy="577017"/>
            <a:chOff x="4361688" y="3338147"/>
            <a:chExt cx="2255776" cy="577017"/>
          </a:xfrm>
        </p:grpSpPr>
        <p:sp>
          <p:nvSpPr>
            <p:cNvPr id="25" name="Rectangle 24">
              <a:extLst>
                <a:ext uri="{FF2B5EF4-FFF2-40B4-BE49-F238E27FC236}">
                  <a16:creationId xmlns:a16="http://schemas.microsoft.com/office/drawing/2014/main" id="{85408370-A2C9-6547-AF5A-2AD9F8C13263}"/>
                </a:ext>
              </a:extLst>
            </p:cNvPr>
            <p:cNvSpPr/>
            <p:nvPr/>
          </p:nvSpPr>
          <p:spPr>
            <a:xfrm>
              <a:off x="4361688" y="3456432"/>
              <a:ext cx="173736" cy="173736"/>
            </a:xfrm>
            <a:prstGeom prst="rect">
              <a:avLst/>
            </a:prstGeom>
            <a:solidFill>
              <a:srgbClr val="3E2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E23C199-E4E9-C74C-8772-10C4BF9C9441}"/>
                </a:ext>
              </a:extLst>
            </p:cNvPr>
            <p:cNvSpPr txBox="1"/>
            <p:nvPr/>
          </p:nvSpPr>
          <p:spPr>
            <a:xfrm>
              <a:off x="4573201" y="3338147"/>
              <a:ext cx="2044263" cy="577017"/>
            </a:xfrm>
            <a:prstGeom prst="rect">
              <a:avLst/>
            </a:prstGeom>
            <a:noFill/>
          </p:spPr>
          <p:txBody>
            <a:bodyPr wrap="square" numCol="1" rtlCol="0">
              <a:spAutoFit/>
            </a:bodyPr>
            <a:lstStyle/>
            <a:p>
              <a:pPr>
                <a:lnSpc>
                  <a:spcPts val="1280"/>
                </a:lnSpc>
              </a:pPr>
              <a:r>
                <a:rPr lang="en-US" sz="900" dirty="0">
                  <a:latin typeface="Arial" panose="020B0604020202020204" pitchFamily="34" charset="0"/>
                  <a:cs typeface="Arial" panose="020B0604020202020204" pitchFamily="34" charset="0"/>
                </a:rPr>
                <a:t>Housing Sales Index</a:t>
              </a:r>
            </a:p>
            <a:p>
              <a:pPr>
                <a:lnSpc>
                  <a:spcPts val="1280"/>
                </a:lnSpc>
              </a:pPr>
              <a:r>
                <a:rPr lang="en-US" sz="900" dirty="0">
                  <a:latin typeface="Arial" panose="020B0604020202020204" pitchFamily="34" charset="0"/>
                  <a:cs typeface="Arial" panose="020B0604020202020204" pitchFamily="34" charset="0"/>
                </a:rPr>
                <a:t>(Left Axis; Share of Total Intakes)</a:t>
              </a:r>
            </a:p>
            <a:p>
              <a:pPr>
                <a:lnSpc>
                  <a:spcPts val="1280"/>
                </a:lnSpc>
              </a:pPr>
              <a:r>
                <a:rPr lang="en-US" sz="900" dirty="0">
                  <a:latin typeface="Arial" panose="020B0604020202020204" pitchFamily="34" charset="0"/>
                  <a:cs typeface="Arial" panose="020B0604020202020204" pitchFamily="34" charset="0"/>
                </a:rPr>
                <a:t>(Seasonally Adjusted*, 3mma)</a:t>
              </a:r>
            </a:p>
          </p:txBody>
        </p:sp>
      </p:grpSp>
      <p:grpSp>
        <p:nvGrpSpPr>
          <p:cNvPr id="2" name="Group 1">
            <a:extLst>
              <a:ext uri="{FF2B5EF4-FFF2-40B4-BE49-F238E27FC236}">
                <a16:creationId xmlns:a16="http://schemas.microsoft.com/office/drawing/2014/main" id="{9E7C819A-A373-6F4C-8EA2-034A591F4F9D}"/>
              </a:ext>
            </a:extLst>
          </p:cNvPr>
          <p:cNvGrpSpPr/>
          <p:nvPr/>
        </p:nvGrpSpPr>
        <p:grpSpPr>
          <a:xfrm>
            <a:off x="7853149" y="4781178"/>
            <a:ext cx="2494567" cy="410305"/>
            <a:chOff x="5094953" y="4191201"/>
            <a:chExt cx="2494567" cy="410305"/>
          </a:xfrm>
        </p:grpSpPr>
        <p:sp>
          <p:nvSpPr>
            <p:cNvPr id="28" name="Rectangle 27">
              <a:extLst>
                <a:ext uri="{FF2B5EF4-FFF2-40B4-BE49-F238E27FC236}">
                  <a16:creationId xmlns:a16="http://schemas.microsoft.com/office/drawing/2014/main" id="{0F30FD80-325D-4A48-A1B6-312379365535}"/>
                </a:ext>
              </a:extLst>
            </p:cNvPr>
            <p:cNvSpPr/>
            <p:nvPr/>
          </p:nvSpPr>
          <p:spPr>
            <a:xfrm>
              <a:off x="5094953" y="4309486"/>
              <a:ext cx="173736" cy="1737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C3A5295-7870-8341-BE4B-A927E098B62F}"/>
                </a:ext>
              </a:extLst>
            </p:cNvPr>
            <p:cNvSpPr txBox="1"/>
            <p:nvPr/>
          </p:nvSpPr>
          <p:spPr>
            <a:xfrm>
              <a:off x="5306466" y="4191201"/>
              <a:ext cx="2283054" cy="410305"/>
            </a:xfrm>
            <a:prstGeom prst="rect">
              <a:avLst/>
            </a:prstGeom>
            <a:noFill/>
          </p:spPr>
          <p:txBody>
            <a:bodyPr wrap="square" numCol="1" rtlCol="0">
              <a:spAutoFit/>
            </a:bodyPr>
            <a:lstStyle/>
            <a:p>
              <a:pPr>
                <a:lnSpc>
                  <a:spcPts val="1280"/>
                </a:lnSpc>
              </a:pPr>
              <a:r>
                <a:rPr lang="en-US" sz="900" dirty="0">
                  <a:latin typeface="Arial" panose="020B0604020202020204" pitchFamily="34" charset="0"/>
                  <a:cs typeface="Arial" panose="020B0604020202020204" pitchFamily="34" charset="0"/>
                </a:rPr>
                <a:t>Existing Home Sales</a:t>
              </a:r>
            </a:p>
            <a:p>
              <a:pPr>
                <a:lnSpc>
                  <a:spcPts val="1280"/>
                </a:lnSpc>
              </a:pPr>
              <a:r>
                <a:rPr lang="en-US" sz="900" dirty="0">
                  <a:latin typeface="Arial" panose="020B0604020202020204" pitchFamily="34" charset="0"/>
                  <a:cs typeface="Arial" panose="020B0604020202020204" pitchFamily="34" charset="0"/>
                </a:rPr>
                <a:t>(Right Axis; Thousands)</a:t>
              </a:r>
            </a:p>
          </p:txBody>
        </p:sp>
      </p:grpSp>
      <p:graphicFrame>
        <p:nvGraphicFramePr>
          <p:cNvPr id="33" name="Table 32">
            <a:extLst>
              <a:ext uri="{FF2B5EF4-FFF2-40B4-BE49-F238E27FC236}">
                <a16:creationId xmlns:a16="http://schemas.microsoft.com/office/drawing/2014/main" id="{3127DB45-C7B3-4C47-9199-76E78F8FEB67}"/>
              </a:ext>
            </a:extLst>
          </p:cNvPr>
          <p:cNvGraphicFramePr>
            <a:graphicFrameLocks noGrp="1"/>
          </p:cNvGraphicFramePr>
          <p:nvPr>
            <p:extLst>
              <p:ext uri="{D42A27DB-BD31-4B8C-83A1-F6EECF244321}">
                <p14:modId xmlns:p14="http://schemas.microsoft.com/office/powerpoint/2010/main" val="1101779339"/>
              </p:ext>
            </p:extLst>
          </p:nvPr>
        </p:nvGraphicFramePr>
        <p:xfrm>
          <a:off x="6527269" y="2539822"/>
          <a:ext cx="2999232" cy="633327"/>
        </p:xfrm>
        <a:graphic>
          <a:graphicData uri="http://schemas.openxmlformats.org/drawingml/2006/table">
            <a:tbl>
              <a:tblPr firstRow="1" bandRow="1">
                <a:tableStyleId>{5C22544A-7EE6-4342-B048-85BDC9FD1C3A}</a:tableStyleId>
              </a:tblPr>
              <a:tblGrid>
                <a:gridCol w="1888406">
                  <a:extLst>
                    <a:ext uri="{9D8B030D-6E8A-4147-A177-3AD203B41FA5}">
                      <a16:colId xmlns:a16="http://schemas.microsoft.com/office/drawing/2014/main" val="20000"/>
                    </a:ext>
                  </a:extLst>
                </a:gridCol>
                <a:gridCol w="1110826">
                  <a:extLst>
                    <a:ext uri="{9D8B030D-6E8A-4147-A177-3AD203B41FA5}">
                      <a16:colId xmlns:a16="http://schemas.microsoft.com/office/drawing/2014/main" val="20001"/>
                    </a:ext>
                  </a:extLst>
                </a:gridCol>
              </a:tblGrid>
              <a:tr h="264796">
                <a:tc>
                  <a:txBody>
                    <a:bodyPr/>
                    <a:lstStyle/>
                    <a:p>
                      <a:pPr algn="ctr"/>
                      <a:r>
                        <a:rPr lang="en-US" sz="900" b="1" i="0" dirty="0">
                          <a:solidFill>
                            <a:schemeClr val="tx1"/>
                          </a:solidFill>
                          <a:latin typeface="Arial" panose="020B0604020202020204" pitchFamily="34" charset="0"/>
                          <a:cs typeface="Arial" panose="020B0604020202020204" pitchFamily="34" charset="0"/>
                        </a:rPr>
                        <a:t>Correlation (L/L):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900" b="1" i="0" dirty="0">
                          <a:solidFill>
                            <a:schemeClr val="tx1"/>
                          </a:solidFill>
                          <a:latin typeface="Arial" panose="020B0604020202020204" pitchFamily="34" charset="0"/>
                          <a:cs typeface="Arial" panose="020B0604020202020204" pitchFamily="34" charset="0"/>
                        </a:rPr>
                        <a:t>0.87</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68531">
                <a:tc>
                  <a:txBody>
                    <a:bodyPr/>
                    <a:lstStyle/>
                    <a:p>
                      <a:pPr algn="ctr"/>
                      <a:r>
                        <a:rPr lang="en-US" sz="900" b="1" i="0" dirty="0">
                          <a:solidFill>
                            <a:schemeClr val="tx1"/>
                          </a:solidFill>
                          <a:latin typeface="Arial" panose="020B0604020202020204" pitchFamily="34" charset="0"/>
                          <a:cs typeface="Arial" panose="020B0604020202020204" pitchFamily="34" charset="0"/>
                        </a:rPr>
                        <a:t>Estimated Lead Time: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900" b="1" i="0" dirty="0">
                          <a:solidFill>
                            <a:schemeClr val="tx1"/>
                          </a:solidFill>
                          <a:latin typeface="Arial" panose="020B0604020202020204" pitchFamily="34" charset="0"/>
                          <a:cs typeface="Arial" panose="020B0604020202020204" pitchFamily="34" charset="0"/>
                        </a:rPr>
                        <a:t>≈ 0 -1 Month*</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5" name="TextBox 14">
            <a:extLst>
              <a:ext uri="{FF2B5EF4-FFF2-40B4-BE49-F238E27FC236}">
                <a16:creationId xmlns:a16="http://schemas.microsoft.com/office/drawing/2014/main" id="{0FECD5FC-23A2-DF4D-9DAB-DCB7DA2C0E76}"/>
              </a:ext>
            </a:extLst>
          </p:cNvPr>
          <p:cNvSpPr txBox="1"/>
          <p:nvPr/>
        </p:nvSpPr>
        <p:spPr>
          <a:xfrm>
            <a:off x="676556" y="6249123"/>
            <a:ext cx="10544753" cy="338554"/>
          </a:xfrm>
          <a:prstGeom prst="rect">
            <a:avLst/>
          </a:prstGeom>
          <a:noFill/>
        </p:spPr>
        <p:txBody>
          <a:bodyPr wrap="square" rtlCol="0">
            <a:spAutoFit/>
          </a:bodyPr>
          <a:lstStyle/>
          <a:p>
            <a:r>
              <a:rPr lang="en-US" sz="800" dirty="0">
                <a:solidFill>
                  <a:schemeClr val="bg2">
                    <a:lumMod val="50000"/>
                  </a:schemeClr>
                </a:solidFill>
                <a:latin typeface="Arial" panose="020B0604020202020204" pitchFamily="34" charset="0"/>
                <a:cs typeface="Arial" panose="020B0604020202020204" pitchFamily="34" charset="0"/>
              </a:rPr>
              <a:t>*The Housing Sales Index was seasonally adjusted using the Census Bureau’s  X-13 ARIMA-SEATS Seasonal Adjustment Program. In addition to its statistical lead time, the Index has a timing advantage of </a:t>
            </a:r>
            <a:br>
              <a:rPr lang="en-US" sz="800" dirty="0">
                <a:solidFill>
                  <a:schemeClr val="bg2">
                    <a:lumMod val="50000"/>
                  </a:schemeClr>
                </a:solidFill>
                <a:latin typeface="Arial" panose="020B0604020202020204" pitchFamily="34" charset="0"/>
                <a:cs typeface="Arial" panose="020B0604020202020204" pitchFamily="34" charset="0"/>
              </a:rPr>
            </a:br>
            <a:r>
              <a:rPr lang="en-US" sz="800" dirty="0">
                <a:solidFill>
                  <a:schemeClr val="bg2">
                    <a:lumMod val="50000"/>
                  </a:schemeClr>
                </a:solidFill>
                <a:latin typeface="Arial" panose="020B0604020202020204" pitchFamily="34" charset="0"/>
                <a:cs typeface="Arial" panose="020B0604020202020204" pitchFamily="34" charset="0"/>
              </a:rPr>
              <a:t>roughly two weeks over existing home sales due to release schedules.</a:t>
            </a:r>
          </a:p>
        </p:txBody>
      </p:sp>
      <p:sp>
        <p:nvSpPr>
          <p:cNvPr id="3" name="Slide Number Placeholder 2">
            <a:extLst>
              <a:ext uri="{FF2B5EF4-FFF2-40B4-BE49-F238E27FC236}">
                <a16:creationId xmlns:a16="http://schemas.microsoft.com/office/drawing/2014/main" id="{1BC05AEA-3332-9842-B9DA-613E5D106C6C}"/>
              </a:ext>
            </a:extLst>
          </p:cNvPr>
          <p:cNvSpPr>
            <a:spLocks noGrp="1"/>
          </p:cNvSpPr>
          <p:nvPr>
            <p:ph type="sldNum" sz="quarter" idx="12"/>
          </p:nvPr>
        </p:nvSpPr>
        <p:spPr/>
        <p:txBody>
          <a:bodyPr/>
          <a:lstStyle/>
          <a:p>
            <a:fld id="{476AAC42-F025-6F4A-812A-CAE76A37282A}" type="slidenum">
              <a:rPr lang="en-US" smtClean="0"/>
              <a:t>39</a:t>
            </a:fld>
            <a:endParaRPr lang="en-US"/>
          </a:p>
        </p:txBody>
      </p:sp>
    </p:spTree>
    <p:extLst>
      <p:ext uri="{BB962C8B-B14F-4D97-AF65-F5344CB8AC3E}">
        <p14:creationId xmlns:p14="http://schemas.microsoft.com/office/powerpoint/2010/main" val="3768143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0DE740B-46F1-F944-A4ED-571ADAE09E3A}"/>
              </a:ext>
            </a:extLst>
          </p:cNvPr>
          <p:cNvSpPr txBox="1"/>
          <p:nvPr/>
        </p:nvSpPr>
        <p:spPr>
          <a:xfrm>
            <a:off x="1470992" y="2283461"/>
            <a:ext cx="9733332" cy="3769365"/>
          </a:xfrm>
          <a:prstGeom prst="rect">
            <a:avLst/>
          </a:prstGeom>
          <a:noFill/>
        </p:spPr>
        <p:txBody>
          <a:bodyPr wrap="square" rtlCol="0">
            <a:spAutoFit/>
          </a:bodyPr>
          <a:lstStyle/>
          <a:p>
            <a:pPr>
              <a:lnSpc>
                <a:spcPts val="1640"/>
              </a:lnSpc>
            </a:pPr>
            <a:r>
              <a:rPr lang="en-US" sz="1100" b="1" dirty="0">
                <a:latin typeface="Arial" panose="020B0604020202020204" pitchFamily="34" charset="0"/>
                <a:cs typeface="Arial" panose="020B0604020202020204" pitchFamily="34" charset="0"/>
              </a:rPr>
              <a:t>UNIQUE</a:t>
            </a:r>
          </a:p>
          <a:p>
            <a:pPr>
              <a:lnSpc>
                <a:spcPts val="1640"/>
              </a:lnSpc>
            </a:pPr>
            <a:r>
              <a:rPr lang="en-US" sz="1100" dirty="0">
                <a:latin typeface="Arial" panose="020B0604020202020204" pitchFamily="34" charset="0"/>
                <a:cs typeface="Arial" panose="020B0604020202020204" pitchFamily="34" charset="0"/>
              </a:rPr>
              <a:t>The LegalShield Economic Stress Index is based on inquiries into specific legal services each month. To the best of our knowledge, there is no comparable data on the market.</a:t>
            </a:r>
          </a:p>
          <a:p>
            <a:pPr>
              <a:lnSpc>
                <a:spcPts val="1640"/>
              </a:lnSpc>
            </a:pPr>
            <a:endParaRPr lang="en-US" sz="1100" dirty="0">
              <a:latin typeface="Arial" panose="020B0604020202020204" pitchFamily="34" charset="0"/>
              <a:cs typeface="Arial" panose="020B0604020202020204" pitchFamily="34" charset="0"/>
            </a:endParaRPr>
          </a:p>
          <a:p>
            <a:pPr>
              <a:lnSpc>
                <a:spcPts val="1640"/>
              </a:lnSpc>
            </a:pPr>
            <a:endParaRPr lang="en-US" sz="1100" dirty="0">
              <a:latin typeface="Arial" panose="020B0604020202020204" pitchFamily="34" charset="0"/>
              <a:cs typeface="Arial" panose="020B0604020202020204" pitchFamily="34" charset="0"/>
            </a:endParaRPr>
          </a:p>
          <a:p>
            <a:pPr>
              <a:lnSpc>
                <a:spcPts val="1640"/>
              </a:lnSpc>
            </a:pPr>
            <a:r>
              <a:rPr lang="en-US" sz="1100" b="1" dirty="0">
                <a:latin typeface="Arial" panose="020B0604020202020204" pitchFamily="34" charset="0"/>
                <a:cs typeface="Arial" panose="020B0604020202020204" pitchFamily="34" charset="0"/>
              </a:rPr>
              <a:t>PROPRIETARY</a:t>
            </a:r>
          </a:p>
          <a:p>
            <a:pPr>
              <a:lnSpc>
                <a:spcPts val="1640"/>
              </a:lnSpc>
            </a:pPr>
            <a:r>
              <a:rPr lang="en-US" sz="1100" dirty="0">
                <a:latin typeface="Arial" panose="020B0604020202020204" pitchFamily="34" charset="0"/>
                <a:cs typeface="Arial" panose="020B0604020202020204" pitchFamily="34" charset="0"/>
              </a:rPr>
              <a:t>The LegalShield Economic Stress index is based on data collected through LegalShield’s provider law firms in all 50 states, thereby offering information that is not accessible to the general public.</a:t>
            </a:r>
          </a:p>
          <a:p>
            <a:pPr>
              <a:lnSpc>
                <a:spcPts val="1640"/>
              </a:lnSpc>
            </a:pPr>
            <a:endParaRPr lang="en-US" sz="1100" dirty="0">
              <a:latin typeface="Arial" panose="020B0604020202020204" pitchFamily="34" charset="0"/>
              <a:cs typeface="Arial" panose="020B0604020202020204" pitchFamily="34" charset="0"/>
            </a:endParaRPr>
          </a:p>
          <a:p>
            <a:pPr>
              <a:lnSpc>
                <a:spcPts val="1640"/>
              </a:lnSpc>
            </a:pPr>
            <a:endParaRPr lang="en-US" sz="1100" dirty="0">
              <a:latin typeface="Arial" panose="020B0604020202020204" pitchFamily="34" charset="0"/>
              <a:cs typeface="Arial" panose="020B0604020202020204" pitchFamily="34" charset="0"/>
            </a:endParaRPr>
          </a:p>
          <a:p>
            <a:pPr>
              <a:lnSpc>
                <a:spcPts val="1640"/>
              </a:lnSpc>
            </a:pPr>
            <a:r>
              <a:rPr lang="en-US" sz="1100" b="1" dirty="0">
                <a:latin typeface="Arial" panose="020B0604020202020204" pitchFamily="34" charset="0"/>
                <a:cs typeface="Arial" panose="020B0604020202020204" pitchFamily="34" charset="0"/>
              </a:rPr>
              <a:t>HIGH-FREQUENCY</a:t>
            </a:r>
          </a:p>
          <a:p>
            <a:pPr>
              <a:lnSpc>
                <a:spcPts val="1640"/>
              </a:lnSpc>
            </a:pPr>
            <a:r>
              <a:rPr lang="en-US" sz="1100" dirty="0">
                <a:latin typeface="Arial" panose="020B0604020202020204" pitchFamily="34" charset="0"/>
                <a:cs typeface="Arial" panose="020B0604020202020204" pitchFamily="34" charset="0"/>
              </a:rPr>
              <a:t>The LegalShield Economic Stress Index is based on data collected on a near real-time basis, and can be refreshed on a weekly, monthly, or quarterly basis depending on the user’s needs.</a:t>
            </a:r>
          </a:p>
          <a:p>
            <a:pPr>
              <a:lnSpc>
                <a:spcPts val="1640"/>
              </a:lnSpc>
            </a:pPr>
            <a:endParaRPr lang="en-US" sz="1100" dirty="0">
              <a:latin typeface="Arial" panose="020B0604020202020204" pitchFamily="34" charset="0"/>
              <a:cs typeface="Arial" panose="020B0604020202020204" pitchFamily="34" charset="0"/>
            </a:endParaRPr>
          </a:p>
          <a:p>
            <a:pPr>
              <a:lnSpc>
                <a:spcPts val="1640"/>
              </a:lnSpc>
            </a:pPr>
            <a:endParaRPr lang="en-US" sz="1100" dirty="0">
              <a:latin typeface="Arial" panose="020B0604020202020204" pitchFamily="34" charset="0"/>
              <a:cs typeface="Arial" panose="020B0604020202020204" pitchFamily="34" charset="0"/>
            </a:endParaRPr>
          </a:p>
          <a:p>
            <a:pPr>
              <a:lnSpc>
                <a:spcPts val="1640"/>
              </a:lnSpc>
            </a:pPr>
            <a:r>
              <a:rPr lang="en-US" sz="1100" b="1" dirty="0">
                <a:latin typeface="Arial" panose="020B0604020202020204" pitchFamily="34" charset="0"/>
                <a:cs typeface="Arial" panose="020B0604020202020204" pitchFamily="34" charset="0"/>
              </a:rPr>
              <a:t>ROBUST</a:t>
            </a:r>
          </a:p>
          <a:p>
            <a:pPr>
              <a:lnSpc>
                <a:spcPts val="1640"/>
              </a:lnSpc>
            </a:pPr>
            <a:r>
              <a:rPr lang="en-US" sz="1100" dirty="0">
                <a:latin typeface="Arial" panose="020B0604020202020204" pitchFamily="34" charset="0"/>
                <a:cs typeface="Arial" panose="020B0604020202020204" pitchFamily="34" charset="0"/>
              </a:rPr>
              <a:t>The LegalShield Economic Stress Index is based on intakes for more than 1.8 million memberships (including individuals and small businesses), providing a window into the experiences of families and businesses across the country at any given point in time.</a:t>
            </a:r>
          </a:p>
        </p:txBody>
      </p:sp>
      <p:sp>
        <p:nvSpPr>
          <p:cNvPr id="17" name="TextBox 16">
            <a:extLst>
              <a:ext uri="{FF2B5EF4-FFF2-40B4-BE49-F238E27FC236}">
                <a16:creationId xmlns:a16="http://schemas.microsoft.com/office/drawing/2014/main" id="{A39AFAB1-C73C-BE43-8A3F-32FCAED96207}"/>
              </a:ext>
            </a:extLst>
          </p:cNvPr>
          <p:cNvSpPr txBox="1"/>
          <p:nvPr/>
        </p:nvSpPr>
        <p:spPr>
          <a:xfrm>
            <a:off x="821768" y="482323"/>
            <a:ext cx="7324344"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Advantages of the LegalShield Economic Stress Index</a:t>
            </a:r>
          </a:p>
        </p:txBody>
      </p:sp>
      <p:pic>
        <p:nvPicPr>
          <p:cNvPr id="3" name="Graphic 2" descr="Checkmark">
            <a:extLst>
              <a:ext uri="{FF2B5EF4-FFF2-40B4-BE49-F238E27FC236}">
                <a16:creationId xmlns:a16="http://schemas.microsoft.com/office/drawing/2014/main" id="{2C5B4671-78D0-6E4E-BDEA-C8A3C6CE53C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7676" y="2320054"/>
            <a:ext cx="225968" cy="225968"/>
          </a:xfrm>
          <a:prstGeom prst="rect">
            <a:avLst/>
          </a:prstGeom>
        </p:spPr>
      </p:pic>
      <p:pic>
        <p:nvPicPr>
          <p:cNvPr id="28" name="Graphic 27" descr="Checkmark">
            <a:extLst>
              <a:ext uri="{FF2B5EF4-FFF2-40B4-BE49-F238E27FC236}">
                <a16:creationId xmlns:a16="http://schemas.microsoft.com/office/drawing/2014/main" id="{78824289-9D1A-3E42-8085-351593EDC7B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7676" y="3328355"/>
            <a:ext cx="225968" cy="225968"/>
          </a:xfrm>
          <a:prstGeom prst="rect">
            <a:avLst/>
          </a:prstGeom>
        </p:spPr>
      </p:pic>
      <p:pic>
        <p:nvPicPr>
          <p:cNvPr id="29" name="Graphic 28" descr="Checkmark">
            <a:extLst>
              <a:ext uri="{FF2B5EF4-FFF2-40B4-BE49-F238E27FC236}">
                <a16:creationId xmlns:a16="http://schemas.microsoft.com/office/drawing/2014/main" id="{B29429DD-6010-CA41-B31A-D4697CBAEBA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7676" y="4359328"/>
            <a:ext cx="225968" cy="225968"/>
          </a:xfrm>
          <a:prstGeom prst="rect">
            <a:avLst/>
          </a:prstGeom>
        </p:spPr>
      </p:pic>
      <p:pic>
        <p:nvPicPr>
          <p:cNvPr id="30" name="Graphic 29" descr="Checkmark">
            <a:extLst>
              <a:ext uri="{FF2B5EF4-FFF2-40B4-BE49-F238E27FC236}">
                <a16:creationId xmlns:a16="http://schemas.microsoft.com/office/drawing/2014/main" id="{783A20F2-5177-CA42-BE02-C536555E50D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7676" y="5361957"/>
            <a:ext cx="225968" cy="225968"/>
          </a:xfrm>
          <a:prstGeom prst="rect">
            <a:avLst/>
          </a:prstGeom>
        </p:spPr>
      </p:pic>
      <p:sp>
        <p:nvSpPr>
          <p:cNvPr id="2" name="Slide Number Placeholder 1">
            <a:extLst>
              <a:ext uri="{FF2B5EF4-FFF2-40B4-BE49-F238E27FC236}">
                <a16:creationId xmlns:a16="http://schemas.microsoft.com/office/drawing/2014/main" id="{253E9F10-9EB1-4A47-90A9-A7D7F4FE908E}"/>
              </a:ext>
            </a:extLst>
          </p:cNvPr>
          <p:cNvSpPr>
            <a:spLocks noGrp="1"/>
          </p:cNvSpPr>
          <p:nvPr>
            <p:ph type="sldNum" sz="quarter" idx="12"/>
          </p:nvPr>
        </p:nvSpPr>
        <p:spPr/>
        <p:txBody>
          <a:bodyPr/>
          <a:lstStyle/>
          <a:p>
            <a:fld id="{476AAC42-F025-6F4A-812A-CAE76A37282A}" type="slidenum">
              <a:rPr lang="en-US" smtClean="0"/>
              <a:t>4</a:t>
            </a:fld>
            <a:endParaRPr lang="en-US"/>
          </a:p>
        </p:txBody>
      </p:sp>
    </p:spTree>
    <p:extLst>
      <p:ext uri="{BB962C8B-B14F-4D97-AF65-F5344CB8AC3E}">
        <p14:creationId xmlns:p14="http://schemas.microsoft.com/office/powerpoint/2010/main" val="6026851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6">
            <a:extLst>
              <a:ext uri="{FF2B5EF4-FFF2-40B4-BE49-F238E27FC236}">
                <a16:creationId xmlns:a16="http://schemas.microsoft.com/office/drawing/2014/main" id="{9E2D0EE4-E18A-F049-98F2-A399DFE341CA}"/>
              </a:ext>
            </a:extLst>
          </p:cNvPr>
          <p:cNvGraphicFramePr>
            <a:graphicFrameLocks noGrp="1"/>
          </p:cNvGraphicFramePr>
          <p:nvPr>
            <p:extLst>
              <p:ext uri="{D42A27DB-BD31-4B8C-83A1-F6EECF244321}">
                <p14:modId xmlns:p14="http://schemas.microsoft.com/office/powerpoint/2010/main" val="2813496460"/>
              </p:ext>
            </p:extLst>
          </p:nvPr>
        </p:nvGraphicFramePr>
        <p:xfrm>
          <a:off x="731520" y="2198446"/>
          <a:ext cx="10489790" cy="3815356"/>
        </p:xfrm>
        <a:graphic>
          <a:graphicData uri="http://schemas.openxmlformats.org/drawingml/2006/table">
            <a:tbl>
              <a:tblPr firstRow="1" bandRow="1">
                <a:tableStyleId>{5C22544A-7EE6-4342-B048-85BDC9FD1C3A}</a:tableStyleId>
              </a:tblPr>
              <a:tblGrid>
                <a:gridCol w="10489790">
                  <a:extLst>
                    <a:ext uri="{9D8B030D-6E8A-4147-A177-3AD203B41FA5}">
                      <a16:colId xmlns:a16="http://schemas.microsoft.com/office/drawing/2014/main" val="3319403820"/>
                    </a:ext>
                  </a:extLst>
                </a:gridCol>
              </a:tblGrid>
              <a:tr h="3815356">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648339880"/>
                  </a:ext>
                </a:extLst>
              </a:tr>
            </a:tbl>
          </a:graphicData>
        </a:graphic>
      </p:graphicFrame>
      <p:graphicFrame>
        <p:nvGraphicFramePr>
          <p:cNvPr id="21" name="Chart 20">
            <a:extLst>
              <a:ext uri="{FF2B5EF4-FFF2-40B4-BE49-F238E27FC236}">
                <a16:creationId xmlns:a16="http://schemas.microsoft.com/office/drawing/2014/main" id="{E3840A9E-CE22-CC46-85F6-7E21109C5695}"/>
              </a:ext>
            </a:extLst>
          </p:cNvPr>
          <p:cNvGraphicFramePr/>
          <p:nvPr>
            <p:extLst>
              <p:ext uri="{D42A27DB-BD31-4B8C-83A1-F6EECF244321}">
                <p14:modId xmlns:p14="http://schemas.microsoft.com/office/powerpoint/2010/main" val="2196579842"/>
              </p:ext>
            </p:extLst>
          </p:nvPr>
        </p:nvGraphicFramePr>
        <p:xfrm>
          <a:off x="850392" y="1725186"/>
          <a:ext cx="10241280" cy="428418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D0DE740B-46F1-F944-A4ED-571ADAE09E3A}"/>
              </a:ext>
            </a:extLst>
          </p:cNvPr>
          <p:cNvSpPr txBox="1"/>
          <p:nvPr/>
        </p:nvSpPr>
        <p:spPr>
          <a:xfrm>
            <a:off x="731520" y="1417154"/>
            <a:ext cx="10122408" cy="281231"/>
          </a:xfrm>
          <a:prstGeom prst="rect">
            <a:avLst/>
          </a:prstGeom>
          <a:noFill/>
        </p:spPr>
        <p:txBody>
          <a:bodyPr wrap="square" rtlCol="0">
            <a:spAutoFit/>
          </a:bodyPr>
          <a:lstStyle/>
          <a:p>
            <a:pPr>
              <a:lnSpc>
                <a:spcPts val="1640"/>
              </a:lnSpc>
            </a:pPr>
            <a:r>
              <a:rPr lang="en-US" sz="1200" dirty="0">
                <a:latin typeface="Arial" panose="020B0604020202020204" pitchFamily="34" charset="0"/>
                <a:cs typeface="Arial" panose="020B0604020202020204" pitchFamily="34" charset="0"/>
              </a:rPr>
              <a:t>Target Series: Consumer Bankruptcies</a:t>
            </a:r>
          </a:p>
        </p:txBody>
      </p:sp>
      <p:sp>
        <p:nvSpPr>
          <p:cNvPr id="17" name="TextBox 16">
            <a:extLst>
              <a:ext uri="{FF2B5EF4-FFF2-40B4-BE49-F238E27FC236}">
                <a16:creationId xmlns:a16="http://schemas.microsoft.com/office/drawing/2014/main" id="{A39AFAB1-C73C-BE43-8A3F-32FCAED96207}"/>
              </a:ext>
            </a:extLst>
          </p:cNvPr>
          <p:cNvSpPr txBox="1"/>
          <p:nvPr/>
        </p:nvSpPr>
        <p:spPr>
          <a:xfrm>
            <a:off x="731520" y="482323"/>
            <a:ext cx="10728960" cy="646331"/>
          </a:xfrm>
          <a:prstGeom prst="rect">
            <a:avLst/>
          </a:prstGeom>
          <a:noFill/>
        </p:spPr>
        <p:txBody>
          <a:bodyPr wrap="square" rtlCol="0">
            <a:spAutoFit/>
          </a:bodyPr>
          <a:lstStyle/>
          <a:p>
            <a:r>
              <a:rPr lang="en-US" sz="3600" b="1" dirty="0">
                <a:latin typeface="Lucida Bright" panose="02040602050505020304" pitchFamily="18" charset="77"/>
              </a:rPr>
              <a:t>AOL: Bankruptcy</a:t>
            </a:r>
          </a:p>
        </p:txBody>
      </p:sp>
      <p:grpSp>
        <p:nvGrpSpPr>
          <p:cNvPr id="24" name="Group 23">
            <a:extLst>
              <a:ext uri="{FF2B5EF4-FFF2-40B4-BE49-F238E27FC236}">
                <a16:creationId xmlns:a16="http://schemas.microsoft.com/office/drawing/2014/main" id="{0E28A8E1-687F-B04C-8153-CF0174FDDC02}"/>
              </a:ext>
            </a:extLst>
          </p:cNvPr>
          <p:cNvGrpSpPr/>
          <p:nvPr/>
        </p:nvGrpSpPr>
        <p:grpSpPr>
          <a:xfrm>
            <a:off x="1632138" y="4730338"/>
            <a:ext cx="1767524" cy="577017"/>
            <a:chOff x="4361688" y="3338147"/>
            <a:chExt cx="1767524" cy="577017"/>
          </a:xfrm>
        </p:grpSpPr>
        <p:sp>
          <p:nvSpPr>
            <p:cNvPr id="25" name="Rectangle 24">
              <a:extLst>
                <a:ext uri="{FF2B5EF4-FFF2-40B4-BE49-F238E27FC236}">
                  <a16:creationId xmlns:a16="http://schemas.microsoft.com/office/drawing/2014/main" id="{85408370-A2C9-6547-AF5A-2AD9F8C13263}"/>
                </a:ext>
              </a:extLst>
            </p:cNvPr>
            <p:cNvSpPr/>
            <p:nvPr/>
          </p:nvSpPr>
          <p:spPr>
            <a:xfrm>
              <a:off x="4361688" y="3456432"/>
              <a:ext cx="173736" cy="173736"/>
            </a:xfrm>
            <a:prstGeom prst="rect">
              <a:avLst/>
            </a:prstGeom>
            <a:solidFill>
              <a:srgbClr val="3E2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E23C199-E4E9-C74C-8772-10C4BF9C9441}"/>
                </a:ext>
              </a:extLst>
            </p:cNvPr>
            <p:cNvSpPr txBox="1"/>
            <p:nvPr/>
          </p:nvSpPr>
          <p:spPr>
            <a:xfrm>
              <a:off x="4573202" y="3338147"/>
              <a:ext cx="1556010" cy="577017"/>
            </a:xfrm>
            <a:prstGeom prst="rect">
              <a:avLst/>
            </a:prstGeom>
            <a:noFill/>
          </p:spPr>
          <p:txBody>
            <a:bodyPr wrap="square" numCol="1" rtlCol="0">
              <a:spAutoFit/>
            </a:bodyPr>
            <a:lstStyle/>
            <a:p>
              <a:pPr>
                <a:lnSpc>
                  <a:spcPts val="1280"/>
                </a:lnSpc>
              </a:pPr>
              <a:r>
                <a:rPr lang="en-US" sz="900" dirty="0">
                  <a:latin typeface="Arial" panose="020B0604020202020204" pitchFamily="34" charset="0"/>
                  <a:cs typeface="Arial" panose="020B0604020202020204" pitchFamily="34" charset="0"/>
                </a:rPr>
                <a:t>Bankruptcy </a:t>
              </a:r>
            </a:p>
            <a:p>
              <a:pPr>
                <a:lnSpc>
                  <a:spcPts val="1280"/>
                </a:lnSpc>
              </a:pPr>
              <a:r>
                <a:rPr lang="en-US" sz="900" dirty="0">
                  <a:latin typeface="Arial" panose="020B0604020202020204" pitchFamily="34" charset="0"/>
                  <a:cs typeface="Arial" panose="020B0604020202020204" pitchFamily="34" charset="0"/>
                </a:rPr>
                <a:t>Index (Left Axis; Share</a:t>
              </a:r>
              <a:br>
                <a:rPr lang="en-US" sz="900" dirty="0">
                  <a:latin typeface="Arial" panose="020B0604020202020204" pitchFamily="34" charset="0"/>
                  <a:cs typeface="Arial" panose="020B0604020202020204" pitchFamily="34" charset="0"/>
                </a:rPr>
              </a:br>
              <a:r>
                <a:rPr lang="en-US" sz="900" dirty="0">
                  <a:latin typeface="Arial" panose="020B0604020202020204" pitchFamily="34" charset="0"/>
                  <a:cs typeface="Arial" panose="020B0604020202020204" pitchFamily="34" charset="0"/>
                </a:rPr>
                <a:t>of Total Intakes)</a:t>
              </a:r>
            </a:p>
          </p:txBody>
        </p:sp>
      </p:grpSp>
      <p:grpSp>
        <p:nvGrpSpPr>
          <p:cNvPr id="2" name="Group 1">
            <a:extLst>
              <a:ext uri="{FF2B5EF4-FFF2-40B4-BE49-F238E27FC236}">
                <a16:creationId xmlns:a16="http://schemas.microsoft.com/office/drawing/2014/main" id="{9E7C819A-A373-6F4C-8EA2-034A591F4F9D}"/>
              </a:ext>
            </a:extLst>
          </p:cNvPr>
          <p:cNvGrpSpPr/>
          <p:nvPr/>
        </p:nvGrpSpPr>
        <p:grpSpPr>
          <a:xfrm>
            <a:off x="5792724" y="4730338"/>
            <a:ext cx="2494567" cy="410305"/>
            <a:chOff x="5094953" y="4191201"/>
            <a:chExt cx="2494567" cy="410305"/>
          </a:xfrm>
        </p:grpSpPr>
        <p:sp>
          <p:nvSpPr>
            <p:cNvPr id="28" name="Rectangle 27">
              <a:extLst>
                <a:ext uri="{FF2B5EF4-FFF2-40B4-BE49-F238E27FC236}">
                  <a16:creationId xmlns:a16="http://schemas.microsoft.com/office/drawing/2014/main" id="{0F30FD80-325D-4A48-A1B6-312379365535}"/>
                </a:ext>
              </a:extLst>
            </p:cNvPr>
            <p:cNvSpPr/>
            <p:nvPr/>
          </p:nvSpPr>
          <p:spPr>
            <a:xfrm>
              <a:off x="5094953" y="4309486"/>
              <a:ext cx="173736" cy="1737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C3A5295-7870-8341-BE4B-A927E098B62F}"/>
                </a:ext>
              </a:extLst>
            </p:cNvPr>
            <p:cNvSpPr txBox="1"/>
            <p:nvPr/>
          </p:nvSpPr>
          <p:spPr>
            <a:xfrm>
              <a:off x="5306466" y="4191201"/>
              <a:ext cx="2283054" cy="410305"/>
            </a:xfrm>
            <a:prstGeom prst="rect">
              <a:avLst/>
            </a:prstGeom>
            <a:noFill/>
          </p:spPr>
          <p:txBody>
            <a:bodyPr wrap="square" numCol="1" rtlCol="0">
              <a:spAutoFit/>
            </a:bodyPr>
            <a:lstStyle/>
            <a:p>
              <a:pPr>
                <a:lnSpc>
                  <a:spcPts val="1280"/>
                </a:lnSpc>
              </a:pPr>
              <a:r>
                <a:rPr lang="en-US" sz="900" dirty="0">
                  <a:latin typeface="Arial" panose="020B0604020202020204" pitchFamily="34" charset="0"/>
                  <a:cs typeface="Arial" panose="020B0604020202020204" pitchFamily="34" charset="0"/>
                </a:rPr>
                <a:t>Total Bankruptcies</a:t>
              </a:r>
            </a:p>
            <a:p>
              <a:pPr>
                <a:lnSpc>
                  <a:spcPts val="1280"/>
                </a:lnSpc>
              </a:pPr>
              <a:r>
                <a:rPr lang="en-US" sz="900" dirty="0">
                  <a:latin typeface="Arial" panose="020B0604020202020204" pitchFamily="34" charset="0"/>
                  <a:cs typeface="Arial" panose="020B0604020202020204" pitchFamily="34" charset="0"/>
                </a:rPr>
                <a:t>(Right Axis; Thousands)</a:t>
              </a:r>
            </a:p>
          </p:txBody>
        </p:sp>
      </p:grpSp>
      <p:graphicFrame>
        <p:nvGraphicFramePr>
          <p:cNvPr id="33" name="Table 32">
            <a:extLst>
              <a:ext uri="{FF2B5EF4-FFF2-40B4-BE49-F238E27FC236}">
                <a16:creationId xmlns:a16="http://schemas.microsoft.com/office/drawing/2014/main" id="{3127DB45-C7B3-4C47-9199-76E78F8FEB67}"/>
              </a:ext>
            </a:extLst>
          </p:cNvPr>
          <p:cNvGraphicFramePr>
            <a:graphicFrameLocks noGrp="1"/>
          </p:cNvGraphicFramePr>
          <p:nvPr>
            <p:extLst>
              <p:ext uri="{D42A27DB-BD31-4B8C-83A1-F6EECF244321}">
                <p14:modId xmlns:p14="http://schemas.microsoft.com/office/powerpoint/2010/main" val="2551307313"/>
              </p:ext>
            </p:extLst>
          </p:nvPr>
        </p:nvGraphicFramePr>
        <p:xfrm>
          <a:off x="7074626" y="2466227"/>
          <a:ext cx="2999232" cy="633327"/>
        </p:xfrm>
        <a:graphic>
          <a:graphicData uri="http://schemas.openxmlformats.org/drawingml/2006/table">
            <a:tbl>
              <a:tblPr firstRow="1" bandRow="1">
                <a:tableStyleId>{5C22544A-7EE6-4342-B048-85BDC9FD1C3A}</a:tableStyleId>
              </a:tblPr>
              <a:tblGrid>
                <a:gridCol w="1888406">
                  <a:extLst>
                    <a:ext uri="{9D8B030D-6E8A-4147-A177-3AD203B41FA5}">
                      <a16:colId xmlns:a16="http://schemas.microsoft.com/office/drawing/2014/main" val="20000"/>
                    </a:ext>
                  </a:extLst>
                </a:gridCol>
                <a:gridCol w="1110826">
                  <a:extLst>
                    <a:ext uri="{9D8B030D-6E8A-4147-A177-3AD203B41FA5}">
                      <a16:colId xmlns:a16="http://schemas.microsoft.com/office/drawing/2014/main" val="20001"/>
                    </a:ext>
                  </a:extLst>
                </a:gridCol>
              </a:tblGrid>
              <a:tr h="264796">
                <a:tc>
                  <a:txBody>
                    <a:bodyPr/>
                    <a:lstStyle/>
                    <a:p>
                      <a:pPr algn="ctr"/>
                      <a:r>
                        <a:rPr lang="en-US" sz="900" b="1" i="0" dirty="0">
                          <a:solidFill>
                            <a:schemeClr val="tx1"/>
                          </a:solidFill>
                          <a:latin typeface="Arial" panose="020B0604020202020204" pitchFamily="34" charset="0"/>
                          <a:cs typeface="Arial" panose="020B0604020202020204" pitchFamily="34" charset="0"/>
                        </a:rPr>
                        <a:t>Correlation (L/L):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900" b="1" i="0" dirty="0">
                          <a:solidFill>
                            <a:schemeClr val="tx1"/>
                          </a:solidFill>
                          <a:latin typeface="Arial" panose="020B0604020202020204" pitchFamily="34" charset="0"/>
                          <a:cs typeface="Arial" panose="020B0604020202020204" pitchFamily="34" charset="0"/>
                        </a:rPr>
                        <a:t>0.75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68531">
                <a:tc>
                  <a:txBody>
                    <a:bodyPr/>
                    <a:lstStyle/>
                    <a:p>
                      <a:pPr algn="ctr"/>
                      <a:r>
                        <a:rPr lang="en-US" sz="900" b="1" i="0" dirty="0">
                          <a:solidFill>
                            <a:schemeClr val="tx1"/>
                          </a:solidFill>
                          <a:latin typeface="Arial" panose="020B0604020202020204" pitchFamily="34" charset="0"/>
                          <a:cs typeface="Arial" panose="020B0604020202020204" pitchFamily="34" charset="0"/>
                        </a:rPr>
                        <a:t>Estimated Lead Time: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900" b="1" i="0" dirty="0">
                          <a:solidFill>
                            <a:schemeClr val="tx1"/>
                          </a:solidFill>
                          <a:latin typeface="Arial" panose="020B0604020202020204" pitchFamily="34" charset="0"/>
                          <a:cs typeface="Arial" panose="020B0604020202020204" pitchFamily="34" charset="0"/>
                        </a:rPr>
                        <a:t>≈ 1 Month*</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4" name="Rectangular Callout 13">
            <a:extLst>
              <a:ext uri="{FF2B5EF4-FFF2-40B4-BE49-F238E27FC236}">
                <a16:creationId xmlns:a16="http://schemas.microsoft.com/office/drawing/2014/main" id="{3079E7EB-FC7F-5248-B762-42A3FF3119AD}"/>
              </a:ext>
            </a:extLst>
          </p:cNvPr>
          <p:cNvSpPr/>
          <p:nvPr/>
        </p:nvSpPr>
        <p:spPr>
          <a:xfrm>
            <a:off x="4020333" y="2450241"/>
            <a:ext cx="2036480" cy="635872"/>
          </a:xfrm>
          <a:prstGeom prst="wedgeRectCallout">
            <a:avLst>
              <a:gd name="adj1" fmla="val -60011"/>
              <a:gd name="adj2" fmla="val -22496"/>
            </a:avLst>
          </a:prstGeom>
          <a:solidFill>
            <a:schemeClr val="bg1">
              <a:lumMod val="9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rPr>
              <a:t>Bankruptcy Abuse Prevention and Consumer Protection Act of 2005 (BAPCPA) goes into effect Oct. 2005</a:t>
            </a:r>
          </a:p>
        </p:txBody>
      </p:sp>
      <p:sp>
        <p:nvSpPr>
          <p:cNvPr id="3" name="Slide Number Placeholder 2">
            <a:extLst>
              <a:ext uri="{FF2B5EF4-FFF2-40B4-BE49-F238E27FC236}">
                <a16:creationId xmlns:a16="http://schemas.microsoft.com/office/drawing/2014/main" id="{6CC8D071-AF84-8641-B7E3-2DCE5EF8E832}"/>
              </a:ext>
            </a:extLst>
          </p:cNvPr>
          <p:cNvSpPr>
            <a:spLocks noGrp="1"/>
          </p:cNvSpPr>
          <p:nvPr>
            <p:ph type="sldNum" sz="quarter" idx="12"/>
          </p:nvPr>
        </p:nvSpPr>
        <p:spPr/>
        <p:txBody>
          <a:bodyPr/>
          <a:lstStyle/>
          <a:p>
            <a:fld id="{476AAC42-F025-6F4A-812A-CAE76A37282A}" type="slidenum">
              <a:rPr lang="en-US" smtClean="0"/>
              <a:t>40</a:t>
            </a:fld>
            <a:endParaRPr lang="en-US"/>
          </a:p>
        </p:txBody>
      </p:sp>
    </p:spTree>
    <p:extLst>
      <p:ext uri="{BB962C8B-B14F-4D97-AF65-F5344CB8AC3E}">
        <p14:creationId xmlns:p14="http://schemas.microsoft.com/office/powerpoint/2010/main" val="26786004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6">
            <a:extLst>
              <a:ext uri="{FF2B5EF4-FFF2-40B4-BE49-F238E27FC236}">
                <a16:creationId xmlns:a16="http://schemas.microsoft.com/office/drawing/2014/main" id="{9E2D0EE4-E18A-F049-98F2-A399DFE341CA}"/>
              </a:ext>
            </a:extLst>
          </p:cNvPr>
          <p:cNvGraphicFramePr>
            <a:graphicFrameLocks noGrp="1"/>
          </p:cNvGraphicFramePr>
          <p:nvPr>
            <p:extLst>
              <p:ext uri="{D42A27DB-BD31-4B8C-83A1-F6EECF244321}">
                <p14:modId xmlns:p14="http://schemas.microsoft.com/office/powerpoint/2010/main" val="3709770931"/>
              </p:ext>
            </p:extLst>
          </p:nvPr>
        </p:nvGraphicFramePr>
        <p:xfrm>
          <a:off x="731520" y="2198446"/>
          <a:ext cx="10489790" cy="3815356"/>
        </p:xfrm>
        <a:graphic>
          <a:graphicData uri="http://schemas.openxmlformats.org/drawingml/2006/table">
            <a:tbl>
              <a:tblPr firstRow="1" bandRow="1">
                <a:tableStyleId>{5C22544A-7EE6-4342-B048-85BDC9FD1C3A}</a:tableStyleId>
              </a:tblPr>
              <a:tblGrid>
                <a:gridCol w="10489790">
                  <a:extLst>
                    <a:ext uri="{9D8B030D-6E8A-4147-A177-3AD203B41FA5}">
                      <a16:colId xmlns:a16="http://schemas.microsoft.com/office/drawing/2014/main" val="3319403820"/>
                    </a:ext>
                  </a:extLst>
                </a:gridCol>
              </a:tblGrid>
              <a:tr h="3815356">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648339880"/>
                  </a:ext>
                </a:extLst>
              </a:tr>
            </a:tbl>
          </a:graphicData>
        </a:graphic>
      </p:graphicFrame>
      <p:graphicFrame>
        <p:nvGraphicFramePr>
          <p:cNvPr id="20" name="Chart 19">
            <a:extLst>
              <a:ext uri="{FF2B5EF4-FFF2-40B4-BE49-F238E27FC236}">
                <a16:creationId xmlns:a16="http://schemas.microsoft.com/office/drawing/2014/main" id="{B5FE6EB9-17E7-DE4F-85DF-7151D49A813B}"/>
              </a:ext>
            </a:extLst>
          </p:cNvPr>
          <p:cNvGraphicFramePr/>
          <p:nvPr>
            <p:extLst>
              <p:ext uri="{D42A27DB-BD31-4B8C-83A1-F6EECF244321}">
                <p14:modId xmlns:p14="http://schemas.microsoft.com/office/powerpoint/2010/main" val="821489433"/>
              </p:ext>
            </p:extLst>
          </p:nvPr>
        </p:nvGraphicFramePr>
        <p:xfrm>
          <a:off x="850392" y="1725186"/>
          <a:ext cx="10315614" cy="4312622"/>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D0DE740B-46F1-F944-A4ED-571ADAE09E3A}"/>
              </a:ext>
            </a:extLst>
          </p:cNvPr>
          <p:cNvSpPr txBox="1"/>
          <p:nvPr/>
        </p:nvSpPr>
        <p:spPr>
          <a:xfrm>
            <a:off x="731520" y="1417154"/>
            <a:ext cx="10122408" cy="281231"/>
          </a:xfrm>
          <a:prstGeom prst="rect">
            <a:avLst/>
          </a:prstGeom>
          <a:noFill/>
        </p:spPr>
        <p:txBody>
          <a:bodyPr wrap="square" rtlCol="0">
            <a:spAutoFit/>
          </a:bodyPr>
          <a:lstStyle/>
          <a:p>
            <a:pPr>
              <a:lnSpc>
                <a:spcPts val="1640"/>
              </a:lnSpc>
            </a:pPr>
            <a:r>
              <a:rPr lang="en-US" sz="1200" dirty="0">
                <a:latin typeface="Arial" panose="020B0604020202020204" pitchFamily="34" charset="0"/>
                <a:cs typeface="Arial" panose="020B0604020202020204" pitchFamily="34" charset="0"/>
              </a:rPr>
              <a:t>Target Series: Foreclosure Starts</a:t>
            </a:r>
          </a:p>
        </p:txBody>
      </p:sp>
      <p:sp>
        <p:nvSpPr>
          <p:cNvPr id="17" name="TextBox 16">
            <a:extLst>
              <a:ext uri="{FF2B5EF4-FFF2-40B4-BE49-F238E27FC236}">
                <a16:creationId xmlns:a16="http://schemas.microsoft.com/office/drawing/2014/main" id="{A39AFAB1-C73C-BE43-8A3F-32FCAED96207}"/>
              </a:ext>
            </a:extLst>
          </p:cNvPr>
          <p:cNvSpPr txBox="1"/>
          <p:nvPr/>
        </p:nvSpPr>
        <p:spPr>
          <a:xfrm>
            <a:off x="731520" y="482323"/>
            <a:ext cx="10728960" cy="646331"/>
          </a:xfrm>
          <a:prstGeom prst="rect">
            <a:avLst/>
          </a:prstGeom>
          <a:noFill/>
        </p:spPr>
        <p:txBody>
          <a:bodyPr wrap="square" rtlCol="0">
            <a:spAutoFit/>
          </a:bodyPr>
          <a:lstStyle/>
          <a:p>
            <a:r>
              <a:rPr lang="en-US" sz="3600" b="1" dirty="0">
                <a:latin typeface="Lucida Bright" panose="02040602050505020304" pitchFamily="18" charset="77"/>
              </a:rPr>
              <a:t>AOL: Foreclosure</a:t>
            </a:r>
          </a:p>
        </p:txBody>
      </p:sp>
      <p:grpSp>
        <p:nvGrpSpPr>
          <p:cNvPr id="24" name="Group 23">
            <a:extLst>
              <a:ext uri="{FF2B5EF4-FFF2-40B4-BE49-F238E27FC236}">
                <a16:creationId xmlns:a16="http://schemas.microsoft.com/office/drawing/2014/main" id="{0E28A8E1-687F-B04C-8153-CF0174FDDC02}"/>
              </a:ext>
            </a:extLst>
          </p:cNvPr>
          <p:cNvGrpSpPr/>
          <p:nvPr/>
        </p:nvGrpSpPr>
        <p:grpSpPr>
          <a:xfrm>
            <a:off x="1997898" y="3529107"/>
            <a:ext cx="2180910" cy="410305"/>
            <a:chOff x="4361688" y="3338147"/>
            <a:chExt cx="2180910" cy="410305"/>
          </a:xfrm>
        </p:grpSpPr>
        <p:sp>
          <p:nvSpPr>
            <p:cNvPr id="25" name="Rectangle 24">
              <a:extLst>
                <a:ext uri="{FF2B5EF4-FFF2-40B4-BE49-F238E27FC236}">
                  <a16:creationId xmlns:a16="http://schemas.microsoft.com/office/drawing/2014/main" id="{85408370-A2C9-6547-AF5A-2AD9F8C13263}"/>
                </a:ext>
              </a:extLst>
            </p:cNvPr>
            <p:cNvSpPr/>
            <p:nvPr/>
          </p:nvSpPr>
          <p:spPr>
            <a:xfrm>
              <a:off x="4361688" y="3456432"/>
              <a:ext cx="173736" cy="173736"/>
            </a:xfrm>
            <a:prstGeom prst="rect">
              <a:avLst/>
            </a:prstGeom>
            <a:solidFill>
              <a:srgbClr val="3E2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E23C199-E4E9-C74C-8772-10C4BF9C9441}"/>
                </a:ext>
              </a:extLst>
            </p:cNvPr>
            <p:cNvSpPr txBox="1"/>
            <p:nvPr/>
          </p:nvSpPr>
          <p:spPr>
            <a:xfrm>
              <a:off x="4573202" y="3338147"/>
              <a:ext cx="1969396" cy="410305"/>
            </a:xfrm>
            <a:prstGeom prst="rect">
              <a:avLst/>
            </a:prstGeom>
            <a:noFill/>
          </p:spPr>
          <p:txBody>
            <a:bodyPr wrap="square" numCol="1" rtlCol="0">
              <a:spAutoFit/>
            </a:bodyPr>
            <a:lstStyle/>
            <a:p>
              <a:pPr>
                <a:lnSpc>
                  <a:spcPts val="1280"/>
                </a:lnSpc>
              </a:pPr>
              <a:r>
                <a:rPr lang="en-US" sz="900" dirty="0">
                  <a:latin typeface="Arial" panose="020B0604020202020204" pitchFamily="34" charset="0"/>
                  <a:cs typeface="Arial" panose="020B0604020202020204" pitchFamily="34" charset="0"/>
                </a:rPr>
                <a:t>Foreclosure Index (Left Axis; Share of Total Intakes)</a:t>
              </a:r>
            </a:p>
          </p:txBody>
        </p:sp>
      </p:grpSp>
      <p:grpSp>
        <p:nvGrpSpPr>
          <p:cNvPr id="2" name="Group 1">
            <a:extLst>
              <a:ext uri="{FF2B5EF4-FFF2-40B4-BE49-F238E27FC236}">
                <a16:creationId xmlns:a16="http://schemas.microsoft.com/office/drawing/2014/main" id="{9E7C819A-A373-6F4C-8EA2-034A591F4F9D}"/>
              </a:ext>
            </a:extLst>
          </p:cNvPr>
          <p:cNvGrpSpPr/>
          <p:nvPr/>
        </p:nvGrpSpPr>
        <p:grpSpPr>
          <a:xfrm>
            <a:off x="5372100" y="4547458"/>
            <a:ext cx="2494567" cy="410305"/>
            <a:chOff x="5094953" y="4191201"/>
            <a:chExt cx="2494567" cy="410305"/>
          </a:xfrm>
        </p:grpSpPr>
        <p:sp>
          <p:nvSpPr>
            <p:cNvPr id="28" name="Rectangle 27">
              <a:extLst>
                <a:ext uri="{FF2B5EF4-FFF2-40B4-BE49-F238E27FC236}">
                  <a16:creationId xmlns:a16="http://schemas.microsoft.com/office/drawing/2014/main" id="{0F30FD80-325D-4A48-A1B6-312379365535}"/>
                </a:ext>
              </a:extLst>
            </p:cNvPr>
            <p:cNvSpPr/>
            <p:nvPr/>
          </p:nvSpPr>
          <p:spPr>
            <a:xfrm>
              <a:off x="5094953" y="4309486"/>
              <a:ext cx="173736" cy="1737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C3A5295-7870-8341-BE4B-A927E098B62F}"/>
                </a:ext>
              </a:extLst>
            </p:cNvPr>
            <p:cNvSpPr txBox="1"/>
            <p:nvPr/>
          </p:nvSpPr>
          <p:spPr>
            <a:xfrm>
              <a:off x="5306466" y="4191201"/>
              <a:ext cx="2283054" cy="410305"/>
            </a:xfrm>
            <a:prstGeom prst="rect">
              <a:avLst/>
            </a:prstGeom>
            <a:noFill/>
          </p:spPr>
          <p:txBody>
            <a:bodyPr wrap="square" numCol="1" rtlCol="0">
              <a:spAutoFit/>
            </a:bodyPr>
            <a:lstStyle/>
            <a:p>
              <a:pPr>
                <a:lnSpc>
                  <a:spcPts val="1280"/>
                </a:lnSpc>
              </a:pPr>
              <a:r>
                <a:rPr lang="en-US" sz="900" dirty="0">
                  <a:latin typeface="Arial" panose="020B0604020202020204" pitchFamily="34" charset="0"/>
                  <a:cs typeface="Arial" panose="020B0604020202020204" pitchFamily="34" charset="0"/>
                </a:rPr>
                <a:t>Foreclosure Starts</a:t>
              </a:r>
            </a:p>
            <a:p>
              <a:pPr>
                <a:lnSpc>
                  <a:spcPts val="1280"/>
                </a:lnSpc>
              </a:pPr>
              <a:r>
                <a:rPr lang="en-US" sz="900" dirty="0">
                  <a:latin typeface="Arial" panose="020B0604020202020204" pitchFamily="34" charset="0"/>
                  <a:cs typeface="Arial" panose="020B0604020202020204" pitchFamily="34" charset="0"/>
                </a:rPr>
                <a:t>(Right Axis; % of Mortgages)</a:t>
              </a:r>
            </a:p>
          </p:txBody>
        </p:sp>
      </p:grpSp>
      <p:graphicFrame>
        <p:nvGraphicFramePr>
          <p:cNvPr id="33" name="Table 32">
            <a:extLst>
              <a:ext uri="{FF2B5EF4-FFF2-40B4-BE49-F238E27FC236}">
                <a16:creationId xmlns:a16="http://schemas.microsoft.com/office/drawing/2014/main" id="{3127DB45-C7B3-4C47-9199-76E78F8FEB67}"/>
              </a:ext>
            </a:extLst>
          </p:cNvPr>
          <p:cNvGraphicFramePr>
            <a:graphicFrameLocks noGrp="1"/>
          </p:cNvGraphicFramePr>
          <p:nvPr>
            <p:extLst>
              <p:ext uri="{D42A27DB-BD31-4B8C-83A1-F6EECF244321}">
                <p14:modId xmlns:p14="http://schemas.microsoft.com/office/powerpoint/2010/main" val="59111511"/>
              </p:ext>
            </p:extLst>
          </p:nvPr>
        </p:nvGraphicFramePr>
        <p:xfrm>
          <a:off x="7720362" y="2466227"/>
          <a:ext cx="2454079" cy="633327"/>
        </p:xfrm>
        <a:graphic>
          <a:graphicData uri="http://schemas.openxmlformats.org/drawingml/2006/table">
            <a:tbl>
              <a:tblPr firstRow="1" bandRow="1">
                <a:tableStyleId>{5C22544A-7EE6-4342-B048-85BDC9FD1C3A}</a:tableStyleId>
              </a:tblPr>
              <a:tblGrid>
                <a:gridCol w="1545161">
                  <a:extLst>
                    <a:ext uri="{9D8B030D-6E8A-4147-A177-3AD203B41FA5}">
                      <a16:colId xmlns:a16="http://schemas.microsoft.com/office/drawing/2014/main" val="20000"/>
                    </a:ext>
                  </a:extLst>
                </a:gridCol>
                <a:gridCol w="908918">
                  <a:extLst>
                    <a:ext uri="{9D8B030D-6E8A-4147-A177-3AD203B41FA5}">
                      <a16:colId xmlns:a16="http://schemas.microsoft.com/office/drawing/2014/main" val="20001"/>
                    </a:ext>
                  </a:extLst>
                </a:gridCol>
              </a:tblGrid>
              <a:tr h="264796">
                <a:tc>
                  <a:txBody>
                    <a:bodyPr/>
                    <a:lstStyle/>
                    <a:p>
                      <a:pPr algn="ctr"/>
                      <a:r>
                        <a:rPr lang="en-US" sz="900" b="1" i="0" dirty="0">
                          <a:solidFill>
                            <a:schemeClr val="tx1"/>
                          </a:solidFill>
                          <a:latin typeface="Arial" panose="020B0604020202020204" pitchFamily="34" charset="0"/>
                          <a:cs typeface="Arial" panose="020B0604020202020204" pitchFamily="34" charset="0"/>
                        </a:rPr>
                        <a:t>Correlation (L/L):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900" b="1" i="0" dirty="0">
                          <a:solidFill>
                            <a:schemeClr val="tx1"/>
                          </a:solidFill>
                          <a:latin typeface="Arial" panose="020B0604020202020204" pitchFamily="34" charset="0"/>
                          <a:cs typeface="Arial" panose="020B0604020202020204" pitchFamily="34" charset="0"/>
                        </a:rPr>
                        <a:t>0.96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68531">
                <a:tc>
                  <a:txBody>
                    <a:bodyPr/>
                    <a:lstStyle/>
                    <a:p>
                      <a:pPr algn="ctr"/>
                      <a:r>
                        <a:rPr lang="en-US" sz="900" b="1" i="0" dirty="0">
                          <a:solidFill>
                            <a:schemeClr val="tx1"/>
                          </a:solidFill>
                          <a:latin typeface="Arial" panose="020B0604020202020204" pitchFamily="34" charset="0"/>
                          <a:cs typeface="Arial" panose="020B0604020202020204" pitchFamily="34" charset="0"/>
                        </a:rPr>
                        <a:t>Estimated Lead Time: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900" b="1" i="0" dirty="0">
                          <a:solidFill>
                            <a:schemeClr val="tx1"/>
                          </a:solidFill>
                          <a:latin typeface="Arial" panose="020B0604020202020204" pitchFamily="34" charset="0"/>
                          <a:cs typeface="Arial" panose="020B0604020202020204" pitchFamily="34" charset="0"/>
                        </a:rPr>
                        <a:t>Concurrent*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5" name="TextBox 14">
            <a:extLst>
              <a:ext uri="{FF2B5EF4-FFF2-40B4-BE49-F238E27FC236}">
                <a16:creationId xmlns:a16="http://schemas.microsoft.com/office/drawing/2014/main" id="{0FECD5FC-23A2-DF4D-9DAB-DCB7DA2C0E76}"/>
              </a:ext>
            </a:extLst>
          </p:cNvPr>
          <p:cNvSpPr txBox="1"/>
          <p:nvPr/>
        </p:nvSpPr>
        <p:spPr>
          <a:xfrm>
            <a:off x="676556" y="6249123"/>
            <a:ext cx="10544753" cy="215444"/>
          </a:xfrm>
          <a:prstGeom prst="rect">
            <a:avLst/>
          </a:prstGeom>
          <a:noFill/>
        </p:spPr>
        <p:txBody>
          <a:bodyPr wrap="square" rtlCol="0">
            <a:spAutoFit/>
          </a:bodyPr>
          <a:lstStyle/>
          <a:p>
            <a:r>
              <a:rPr lang="en-US" sz="800" dirty="0">
                <a:solidFill>
                  <a:schemeClr val="bg2">
                    <a:lumMod val="50000"/>
                  </a:schemeClr>
                </a:solidFill>
                <a:latin typeface="Arial" panose="020B0604020202020204" pitchFamily="34" charset="0"/>
                <a:cs typeface="Arial" panose="020B0604020202020204" pitchFamily="34" charset="0"/>
              </a:rPr>
              <a:t>*Foreclosures starts are statistically coincident with the LegalShield Foreclosure Index, but the Index has a significant timing advantage time due to its monthly release (compared to the quarterly release of foreclosure starts).</a:t>
            </a:r>
          </a:p>
        </p:txBody>
      </p:sp>
      <p:sp>
        <p:nvSpPr>
          <p:cNvPr id="3" name="Slide Number Placeholder 2">
            <a:extLst>
              <a:ext uri="{FF2B5EF4-FFF2-40B4-BE49-F238E27FC236}">
                <a16:creationId xmlns:a16="http://schemas.microsoft.com/office/drawing/2014/main" id="{28FF7B8F-F342-3E4C-B881-C981E446D634}"/>
              </a:ext>
            </a:extLst>
          </p:cNvPr>
          <p:cNvSpPr>
            <a:spLocks noGrp="1"/>
          </p:cNvSpPr>
          <p:nvPr>
            <p:ph type="sldNum" sz="quarter" idx="12"/>
          </p:nvPr>
        </p:nvSpPr>
        <p:spPr/>
        <p:txBody>
          <a:bodyPr/>
          <a:lstStyle/>
          <a:p>
            <a:fld id="{476AAC42-F025-6F4A-812A-CAE76A37282A}" type="slidenum">
              <a:rPr lang="en-US" smtClean="0"/>
              <a:t>41</a:t>
            </a:fld>
            <a:endParaRPr lang="en-US"/>
          </a:p>
        </p:txBody>
      </p:sp>
    </p:spTree>
    <p:extLst>
      <p:ext uri="{BB962C8B-B14F-4D97-AF65-F5344CB8AC3E}">
        <p14:creationId xmlns:p14="http://schemas.microsoft.com/office/powerpoint/2010/main" val="105180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0DE740B-46F1-F944-A4ED-571ADAE09E3A}"/>
              </a:ext>
            </a:extLst>
          </p:cNvPr>
          <p:cNvSpPr txBox="1"/>
          <p:nvPr/>
        </p:nvSpPr>
        <p:spPr>
          <a:xfrm>
            <a:off x="731520" y="1215696"/>
            <a:ext cx="10122408" cy="281231"/>
          </a:xfrm>
          <a:prstGeom prst="rect">
            <a:avLst/>
          </a:prstGeom>
          <a:noFill/>
        </p:spPr>
        <p:txBody>
          <a:bodyPr wrap="square" rtlCol="0">
            <a:spAutoFit/>
          </a:bodyPr>
          <a:lstStyle/>
          <a:p>
            <a:pPr>
              <a:lnSpc>
                <a:spcPts val="1640"/>
              </a:lnSpc>
            </a:pPr>
            <a:r>
              <a:rPr lang="en-US" sz="1200" dirty="0">
                <a:latin typeface="Arial" panose="020B0604020202020204" pitchFamily="34" charset="0"/>
                <a:cs typeface="Arial" panose="020B0604020202020204" pitchFamily="34" charset="0"/>
              </a:rPr>
              <a:t>Summary of Key Findings</a:t>
            </a:r>
          </a:p>
        </p:txBody>
      </p:sp>
      <p:sp>
        <p:nvSpPr>
          <p:cNvPr id="17" name="TextBox 16">
            <a:extLst>
              <a:ext uri="{FF2B5EF4-FFF2-40B4-BE49-F238E27FC236}">
                <a16:creationId xmlns:a16="http://schemas.microsoft.com/office/drawing/2014/main" id="{A39AFAB1-C73C-BE43-8A3F-32FCAED96207}"/>
              </a:ext>
            </a:extLst>
          </p:cNvPr>
          <p:cNvSpPr txBox="1"/>
          <p:nvPr/>
        </p:nvSpPr>
        <p:spPr>
          <a:xfrm>
            <a:off x="731520" y="482323"/>
            <a:ext cx="7324344" cy="646331"/>
          </a:xfrm>
          <a:prstGeom prst="rect">
            <a:avLst/>
          </a:prstGeom>
          <a:noFill/>
        </p:spPr>
        <p:txBody>
          <a:bodyPr wrap="square" rtlCol="0">
            <a:spAutoFit/>
          </a:bodyPr>
          <a:lstStyle/>
          <a:p>
            <a:r>
              <a:rPr lang="en-US" sz="3600" b="1" dirty="0">
                <a:latin typeface="Lucida Bright" panose="02040602050505020304" pitchFamily="18" charset="77"/>
              </a:rPr>
              <a:t>Results</a:t>
            </a:r>
          </a:p>
        </p:txBody>
      </p:sp>
      <p:graphicFrame>
        <p:nvGraphicFramePr>
          <p:cNvPr id="28" name="Table 6">
            <a:extLst>
              <a:ext uri="{FF2B5EF4-FFF2-40B4-BE49-F238E27FC236}">
                <a16:creationId xmlns:a16="http://schemas.microsoft.com/office/drawing/2014/main" id="{C48D1CEF-F840-0149-99C9-8419543511E3}"/>
              </a:ext>
            </a:extLst>
          </p:cNvPr>
          <p:cNvGraphicFramePr>
            <a:graphicFrameLocks noGrp="1"/>
          </p:cNvGraphicFramePr>
          <p:nvPr>
            <p:extLst>
              <p:ext uri="{D42A27DB-BD31-4B8C-83A1-F6EECF244321}">
                <p14:modId xmlns:p14="http://schemas.microsoft.com/office/powerpoint/2010/main" val="331439377"/>
              </p:ext>
            </p:extLst>
          </p:nvPr>
        </p:nvGraphicFramePr>
        <p:xfrm>
          <a:off x="731520" y="1785520"/>
          <a:ext cx="10740811" cy="4590157"/>
        </p:xfrm>
        <a:graphic>
          <a:graphicData uri="http://schemas.openxmlformats.org/drawingml/2006/table">
            <a:tbl>
              <a:tblPr firstRow="1" bandRow="1">
                <a:tableStyleId>{5C22544A-7EE6-4342-B048-85BDC9FD1C3A}</a:tableStyleId>
              </a:tblPr>
              <a:tblGrid>
                <a:gridCol w="1691640">
                  <a:extLst>
                    <a:ext uri="{9D8B030D-6E8A-4147-A177-3AD203B41FA5}">
                      <a16:colId xmlns:a16="http://schemas.microsoft.com/office/drawing/2014/main" val="3319403820"/>
                    </a:ext>
                  </a:extLst>
                </a:gridCol>
                <a:gridCol w="1828454">
                  <a:extLst>
                    <a:ext uri="{9D8B030D-6E8A-4147-A177-3AD203B41FA5}">
                      <a16:colId xmlns:a16="http://schemas.microsoft.com/office/drawing/2014/main" val="2246339672"/>
                    </a:ext>
                  </a:extLst>
                </a:gridCol>
                <a:gridCol w="1474230">
                  <a:extLst>
                    <a:ext uri="{9D8B030D-6E8A-4147-A177-3AD203B41FA5}">
                      <a16:colId xmlns:a16="http://schemas.microsoft.com/office/drawing/2014/main" val="3298691875"/>
                    </a:ext>
                  </a:extLst>
                </a:gridCol>
                <a:gridCol w="1504316">
                  <a:extLst>
                    <a:ext uri="{9D8B030D-6E8A-4147-A177-3AD203B41FA5}">
                      <a16:colId xmlns:a16="http://schemas.microsoft.com/office/drawing/2014/main" val="4239168597"/>
                    </a:ext>
                  </a:extLst>
                </a:gridCol>
                <a:gridCol w="1414057">
                  <a:extLst>
                    <a:ext uri="{9D8B030D-6E8A-4147-A177-3AD203B41FA5}">
                      <a16:colId xmlns:a16="http://schemas.microsoft.com/office/drawing/2014/main" val="3693482388"/>
                    </a:ext>
                  </a:extLst>
                </a:gridCol>
                <a:gridCol w="1414057">
                  <a:extLst>
                    <a:ext uri="{9D8B030D-6E8A-4147-A177-3AD203B41FA5}">
                      <a16:colId xmlns:a16="http://schemas.microsoft.com/office/drawing/2014/main" val="4120498202"/>
                    </a:ext>
                  </a:extLst>
                </a:gridCol>
                <a:gridCol w="1414057">
                  <a:extLst>
                    <a:ext uri="{9D8B030D-6E8A-4147-A177-3AD203B41FA5}">
                      <a16:colId xmlns:a16="http://schemas.microsoft.com/office/drawing/2014/main" val="4176371916"/>
                    </a:ext>
                  </a:extLst>
                </a:gridCol>
              </a:tblGrid>
              <a:tr h="626030">
                <a:tc grid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Lucida Bright" panose="02040602050505020304" pitchFamily="18" charset="77"/>
                        </a:rPr>
                        <a:t>Summary of Results</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tc hMerge="1">
                  <a:txBody>
                    <a:bodyPr/>
                    <a:lstStyle/>
                    <a:p>
                      <a:pPr marL="0" marR="0" algn="ctr">
                        <a:lnSpc>
                          <a:spcPct val="100000"/>
                        </a:lnSpc>
                        <a:spcBef>
                          <a:spcPts val="0"/>
                        </a:spcBef>
                        <a:spcAft>
                          <a:spcPts val="0"/>
                        </a:spcAft>
                      </a:pPr>
                      <a:endParaRPr lang="en-US" sz="1200" b="1" i="0" dirty="0">
                        <a:effectLst/>
                        <a:latin typeface="Arial" panose="020B0604020202020204" pitchFamily="34" charset="0"/>
                        <a:ea typeface="Calibri" charset="0"/>
                        <a:cs typeface="Arial" panose="020B0604020202020204" pitchFamily="34" charset="0"/>
                      </a:endParaRPr>
                    </a:p>
                  </a:txBody>
                  <a:tcPr marL="68580" marR="68580" marT="0" marB="0" anchor="ctr"/>
                </a:tc>
                <a:tc hMerge="1">
                  <a:txBody>
                    <a:bodyPr/>
                    <a:lstStyle/>
                    <a:p>
                      <a:pPr marL="0" marR="0" algn="ctr">
                        <a:lnSpc>
                          <a:spcPct val="100000"/>
                        </a:lnSpc>
                        <a:spcBef>
                          <a:spcPts val="0"/>
                        </a:spcBef>
                        <a:spcAft>
                          <a:spcPts val="0"/>
                        </a:spcAft>
                      </a:pPr>
                      <a:endParaRPr lang="en-US" sz="1200" b="1" i="0" dirty="0">
                        <a:effectLst/>
                        <a:latin typeface="Arial" panose="020B0604020202020204" pitchFamily="34" charset="0"/>
                        <a:ea typeface="Calibri" charset="0"/>
                        <a:cs typeface="Arial" panose="020B0604020202020204" pitchFamily="34" charset="0"/>
                      </a:endParaRPr>
                    </a:p>
                  </a:txBody>
                  <a:tcPr marL="68580" marR="68580"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Lucida Bright" panose="02040602050505020304" pitchFamily="18" charset="77"/>
                      </a:endParaRP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Lucida Bright" panose="02040602050505020304" pitchFamily="18" charset="77"/>
                      </a:endParaRP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Lucida Bright" panose="02040602050505020304" pitchFamily="18" charset="77"/>
                      </a:endParaRP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Lucida Bright" panose="02040602050505020304" pitchFamily="18" charset="77"/>
                      </a:endParaRP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3E2B56"/>
                    </a:solidFill>
                  </a:tcPr>
                </a:tc>
                <a:extLst>
                  <a:ext uri="{0D108BD9-81ED-4DB2-BD59-A6C34878D82A}">
                    <a16:rowId xmlns:a16="http://schemas.microsoft.com/office/drawing/2014/main" val="3303297116"/>
                  </a:ext>
                </a:extLst>
              </a:tr>
              <a:tr h="541867">
                <a:tc>
                  <a:txBody>
                    <a:bodyPr/>
                    <a:lstStyle/>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LEGALSHIELD </a:t>
                      </a:r>
                      <a:br>
                        <a:rPr lang="en-US" sz="1000" b="1" i="0" dirty="0">
                          <a:solidFill>
                            <a:schemeClr val="bg1"/>
                          </a:solidFill>
                          <a:effectLst/>
                          <a:latin typeface="Arial" panose="020B0604020202020204" pitchFamily="34" charset="0"/>
                          <a:cs typeface="Arial" panose="020B0604020202020204" pitchFamily="34" charset="0"/>
                        </a:rPr>
                      </a:br>
                      <a:r>
                        <a:rPr lang="en-US" sz="1000" b="1" i="0" dirty="0">
                          <a:solidFill>
                            <a:schemeClr val="bg1"/>
                          </a:solidFill>
                          <a:effectLst/>
                          <a:latin typeface="Arial" panose="020B0604020202020204" pitchFamily="34" charset="0"/>
                          <a:cs typeface="Arial" panose="020B0604020202020204" pitchFamily="34" charset="0"/>
                        </a:rPr>
                        <a:t>LAW Index</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TARGET </a:t>
                      </a:r>
                    </a:p>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SERIES</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algn="ctr">
                        <a:lnSpc>
                          <a:spcPct val="100000"/>
                        </a:lnSpc>
                        <a:spcBef>
                          <a:spcPts val="0"/>
                        </a:spcBef>
                        <a:spcAft>
                          <a:spcPts val="0"/>
                        </a:spcAft>
                      </a:pPr>
                      <a:r>
                        <a:rPr lang="en-US" sz="1000" b="1" i="0" dirty="0">
                          <a:solidFill>
                            <a:schemeClr val="bg1"/>
                          </a:solidFill>
                          <a:effectLst/>
                          <a:latin typeface="Arial" panose="020B0604020202020204" pitchFamily="34" charset="0"/>
                          <a:cs typeface="Arial" panose="020B0604020202020204" pitchFamily="34" charset="0"/>
                        </a:rPr>
                        <a:t>CORRELATION </a:t>
                      </a:r>
                      <a:br>
                        <a:rPr lang="en-US" sz="1000" b="1" i="0" dirty="0">
                          <a:solidFill>
                            <a:schemeClr val="bg1"/>
                          </a:solidFill>
                          <a:effectLst/>
                          <a:latin typeface="Arial" panose="020B0604020202020204" pitchFamily="34" charset="0"/>
                          <a:cs typeface="Arial" panose="020B0604020202020204" pitchFamily="34" charset="0"/>
                        </a:rPr>
                      </a:br>
                      <a:r>
                        <a:rPr lang="en-US" sz="1000" b="1" i="0" dirty="0">
                          <a:solidFill>
                            <a:schemeClr val="bg1"/>
                          </a:solidFill>
                          <a:effectLst/>
                          <a:latin typeface="Arial" panose="020B0604020202020204" pitchFamily="34" charset="0"/>
                          <a:cs typeface="Arial" panose="020B0604020202020204" pitchFamily="34" charset="0"/>
                        </a:rPr>
                        <a:t>(LEVEL)</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CORRELATION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(Y/Y)</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CORRELATION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(Q/Q)</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LEAD TIME</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effectLst/>
                          <a:latin typeface="Arial" panose="020B0604020202020204" pitchFamily="34" charset="0"/>
                          <a:cs typeface="Arial" panose="020B0604020202020204" pitchFamily="34" charset="0"/>
                        </a:rPr>
                        <a:t>ROBUST </a:t>
                      </a:r>
                      <a:br>
                        <a:rPr lang="en-US" sz="1000" b="1" i="0" dirty="0">
                          <a:solidFill>
                            <a:schemeClr val="bg1"/>
                          </a:solidFill>
                          <a:effectLst/>
                          <a:latin typeface="Arial" panose="020B0604020202020204" pitchFamily="34" charset="0"/>
                          <a:cs typeface="Arial" panose="020B0604020202020204" pitchFamily="34" charset="0"/>
                        </a:rPr>
                      </a:br>
                      <a:r>
                        <a:rPr lang="en-US" sz="1000" b="1" i="0" dirty="0">
                          <a:solidFill>
                            <a:schemeClr val="bg1"/>
                          </a:solidFill>
                          <a:effectLst/>
                          <a:latin typeface="Arial" panose="020B0604020202020204" pitchFamily="34" charset="0"/>
                          <a:cs typeface="Arial" panose="020B0604020202020204" pitchFamily="34" charset="0"/>
                        </a:rPr>
                        <a:t>ACROSS TIME</a:t>
                      </a:r>
                    </a:p>
                  </a:txBody>
                  <a:tcPr marL="68580" marR="6858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715192"/>
                    </a:solidFill>
                  </a:tcPr>
                </a:tc>
                <a:extLst>
                  <a:ext uri="{0D108BD9-81ED-4DB2-BD59-A6C34878D82A}">
                    <a16:rowId xmlns:a16="http://schemas.microsoft.com/office/drawing/2014/main" val="70452185"/>
                  </a:ext>
                </a:extLst>
              </a:tr>
              <a:tr h="684452">
                <a:tc>
                  <a:txBody>
                    <a:bodyPr/>
                    <a:lstStyle/>
                    <a:p>
                      <a:pPr marL="0" marR="0" algn="ctr">
                        <a:lnSpc>
                          <a:spcPct val="100000"/>
                        </a:lnSpc>
                        <a:spcBef>
                          <a:spcPts val="0"/>
                        </a:spcBef>
                        <a:spcAft>
                          <a:spcPts val="0"/>
                        </a:spcAft>
                      </a:pPr>
                      <a:r>
                        <a:rPr lang="en-US" sz="1100" dirty="0">
                          <a:effectLst/>
                          <a:latin typeface="Arial" panose="020B0604020202020204" pitchFamily="34" charset="0"/>
                          <a:cs typeface="Arial" panose="020B0604020202020204" pitchFamily="34" charset="0"/>
                        </a:rPr>
                        <a:t>Bankruptcy</a:t>
                      </a:r>
                      <a:endParaRPr lang="en-US" sz="1100" b="1"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Bankruptcies</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118872"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0.76</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0.67</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0.20</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kern="1200" dirty="0">
                          <a:effectLst/>
                          <a:latin typeface="Arial" panose="020B0604020202020204" pitchFamily="34" charset="0"/>
                          <a:cs typeface="Arial" panose="020B0604020202020204" pitchFamily="34" charset="0"/>
                        </a:rPr>
                        <a:t>≈ 1 mo.</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453700823"/>
                  </a:ext>
                </a:extLst>
              </a:tr>
              <a:tr h="684452">
                <a:tc>
                  <a:txBody>
                    <a:bodyPr/>
                    <a:lstStyle/>
                    <a:p>
                      <a:pPr marL="0" marR="0" algn="ctr">
                        <a:lnSpc>
                          <a:spcPct val="100000"/>
                        </a:lnSpc>
                        <a:spcBef>
                          <a:spcPts val="0"/>
                        </a:spcBef>
                        <a:spcAft>
                          <a:spcPts val="0"/>
                        </a:spcAft>
                      </a:pPr>
                      <a:r>
                        <a:rPr lang="en-US" sz="1100" dirty="0">
                          <a:effectLst/>
                          <a:latin typeface="Arial" panose="020B0604020202020204" pitchFamily="34" charset="0"/>
                          <a:cs typeface="Arial" panose="020B0604020202020204" pitchFamily="34" charset="0"/>
                        </a:rPr>
                        <a:t>Foreclosure</a:t>
                      </a:r>
                      <a:endParaRPr lang="en-US" sz="1100" b="1"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Foreclosures</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118872"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0.96</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0.87</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Font typeface="Arial" panose="020B0604020202020204" pitchFamily="34" charset="0"/>
                        <a:buNone/>
                      </a:pPr>
                      <a:r>
                        <a:rPr lang="en-US" sz="1100" kern="1200" dirty="0">
                          <a:effectLst/>
                          <a:latin typeface="Arial" panose="020B0604020202020204" pitchFamily="34" charset="0"/>
                          <a:cs typeface="Arial" panose="020B0604020202020204" pitchFamily="34" charset="0"/>
                        </a:rPr>
                        <a:t>0.49</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100" kern="1200" dirty="0">
                          <a:effectLst/>
                          <a:latin typeface="Arial" panose="020B0604020202020204" pitchFamily="34" charset="0"/>
                          <a:cs typeface="Arial" panose="020B0604020202020204" pitchFamily="34" charset="0"/>
                        </a:rPr>
                        <a:t>Coincident*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372163958"/>
                  </a:ext>
                </a:extLst>
              </a:tr>
              <a:tr h="684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Housing Sales </a:t>
                      </a:r>
                      <a:endParaRPr kumimoji="0" lang="en-US" sz="11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charset="0"/>
                        <a:cs typeface="Arial" panose="020B0604020202020204" pitchFamily="34" charset="0"/>
                      </a:endParaRP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Existing Home Sales</a:t>
                      </a:r>
                      <a:endParaRPr kumimoji="0" lang="en-US" sz="11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charset="0"/>
                        <a:cs typeface="Arial" panose="020B0604020202020204" pitchFamily="34" charset="0"/>
                      </a:endParaRPr>
                    </a:p>
                  </a:txBody>
                  <a:tcPr marL="118872"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100" kern="1200" dirty="0">
                          <a:effectLst/>
                          <a:latin typeface="Arial" panose="020B0604020202020204" pitchFamily="34" charset="0"/>
                          <a:cs typeface="Arial" panose="020B0604020202020204" pitchFamily="34" charset="0"/>
                        </a:rPr>
                        <a:t>0.85</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100" kern="1200" dirty="0">
                          <a:effectLst/>
                          <a:latin typeface="Arial" panose="020B0604020202020204" pitchFamily="34" charset="0"/>
                          <a:cs typeface="Arial" panose="020B0604020202020204" pitchFamily="34" charset="0"/>
                        </a:rPr>
                        <a:t>0.58</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100" kern="1200" dirty="0">
                          <a:effectLst/>
                          <a:latin typeface="Arial" panose="020B0604020202020204" pitchFamily="34" charset="0"/>
                          <a:cs typeface="Arial" panose="020B0604020202020204" pitchFamily="34" charset="0"/>
                        </a:rPr>
                        <a:t>0.36</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kern="1200" dirty="0">
                          <a:effectLst/>
                          <a:latin typeface="Arial" panose="020B0604020202020204" pitchFamily="34" charset="0"/>
                          <a:cs typeface="Arial" panose="020B0604020202020204" pitchFamily="34" charset="0"/>
                        </a:rPr>
                        <a:t>≈ 0-1 mo.*</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648339880"/>
                  </a:ext>
                </a:extLst>
              </a:tr>
              <a:tr h="684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Consumer </a:t>
                      </a:r>
                      <a:b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Stress</a:t>
                      </a: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Consumer Confidence</a:t>
                      </a:r>
                    </a:p>
                  </a:txBody>
                  <a:tcPr marL="118872"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100" kern="1200" dirty="0">
                          <a:effectLst/>
                          <a:latin typeface="Arial" panose="020B0604020202020204" pitchFamily="34" charset="0"/>
                          <a:cs typeface="Arial" panose="020B0604020202020204" pitchFamily="34" charset="0"/>
                        </a:rPr>
                        <a:t>-0.85</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100" kern="1200" dirty="0">
                          <a:effectLst/>
                          <a:latin typeface="Arial" panose="020B0604020202020204" pitchFamily="34" charset="0"/>
                          <a:cs typeface="Arial" panose="020B0604020202020204" pitchFamily="34" charset="0"/>
                        </a:rPr>
                        <a:t>-0.58</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100" kern="1200" dirty="0">
                          <a:effectLst/>
                          <a:latin typeface="Arial" panose="020B0604020202020204" pitchFamily="34" charset="0"/>
                          <a:cs typeface="Arial" panose="020B0604020202020204" pitchFamily="34" charset="0"/>
                        </a:rPr>
                        <a:t>-0.33</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kern="1200" dirty="0">
                          <a:effectLst/>
                          <a:latin typeface="Arial" panose="020B0604020202020204" pitchFamily="34" charset="0"/>
                          <a:cs typeface="Arial" panose="020B0604020202020204" pitchFamily="34" charset="0"/>
                        </a:rPr>
                        <a:t>≈ 1-3 mo.</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1721627436"/>
                  </a:ext>
                </a:extLst>
              </a:tr>
              <a:tr h="684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Housing Construction</a:t>
                      </a:r>
                    </a:p>
                  </a:txBody>
                  <a:tcPr marL="137160" marR="73152"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Housing Starts</a:t>
                      </a:r>
                    </a:p>
                  </a:txBody>
                  <a:tcPr marL="118872"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100" kern="1200" dirty="0">
                          <a:effectLst/>
                          <a:latin typeface="Arial" panose="020B0604020202020204" pitchFamily="34" charset="0"/>
                          <a:cs typeface="Arial" panose="020B0604020202020204" pitchFamily="34" charset="0"/>
                        </a:rPr>
                        <a:t>0.88</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100" kern="1200" dirty="0">
                          <a:effectLst/>
                          <a:latin typeface="Arial" panose="020B0604020202020204" pitchFamily="34" charset="0"/>
                          <a:cs typeface="Arial" panose="020B0604020202020204" pitchFamily="34" charset="0"/>
                        </a:rPr>
                        <a:t>0.55</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100" kern="1200" dirty="0">
                          <a:effectLst/>
                          <a:latin typeface="Arial" panose="020B0604020202020204" pitchFamily="34" charset="0"/>
                          <a:cs typeface="Arial" panose="020B0604020202020204" pitchFamily="34" charset="0"/>
                        </a:rPr>
                        <a:t>0.23</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kern="1200" dirty="0">
                          <a:effectLst/>
                          <a:latin typeface="Arial" panose="020B0604020202020204" pitchFamily="34" charset="0"/>
                          <a:cs typeface="Arial" panose="020B0604020202020204" pitchFamily="34" charset="0"/>
                        </a:rPr>
                        <a:t>≈ 0-2 mo.*</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algn="ctr" defTabSz="914400" rtl="0" eaLnBrk="1" fontAlgn="ctr" latinLnBrk="0" hangingPunct="1">
                        <a:lnSpc>
                          <a:spcPct val="100000"/>
                        </a:lnSpc>
                        <a:spcBef>
                          <a:spcPts val="0"/>
                        </a:spcBef>
                        <a:spcAft>
                          <a:spcPts val="0"/>
                        </a:spcAft>
                      </a:pPr>
                      <a:r>
                        <a:rPr lang="en-US" sz="1100" kern="1200" dirty="0">
                          <a:effectLst/>
                          <a:latin typeface="Arial" panose="020B0604020202020204" pitchFamily="34" charset="0"/>
                          <a:cs typeface="Arial" panose="020B0604020202020204" pitchFamily="34" charset="0"/>
                          <a:sym typeface="Wingdings"/>
                        </a:rPr>
                        <a:t></a:t>
                      </a:r>
                      <a:endParaRPr lang="en-US" sz="1100" b="0" i="0" kern="1200" dirty="0">
                        <a:solidFill>
                          <a:schemeClr val="dk1"/>
                        </a:solidFill>
                        <a:effectLst/>
                        <a:latin typeface="Arial" panose="020B0604020202020204" pitchFamily="34" charset="0"/>
                        <a:ea typeface="Calibri" charset="0"/>
                        <a:cs typeface="Arial" panose="020B0604020202020204" pitchFamily="34" charset="0"/>
                      </a:endParaRPr>
                    </a:p>
                  </a:txBody>
                  <a:tcPr marL="0" marR="0" marT="0" marB="0" anchor="ctr">
                    <a:lnL w="3175" cap="flat" cmpd="sng" algn="ctr">
                      <a:solidFill>
                        <a:schemeClr val="bg2">
                          <a:lumMod val="50000"/>
                        </a:schemeClr>
                      </a:solidFill>
                      <a:prstDash val="solid"/>
                      <a:round/>
                      <a:headEnd type="none" w="med" len="med"/>
                      <a:tailEnd type="none" w="med" len="med"/>
                    </a:lnL>
                    <a:lnR w="3175" cap="flat" cmpd="sng" algn="ctr">
                      <a:solidFill>
                        <a:schemeClr val="bg2">
                          <a:lumMod val="50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4135129739"/>
                  </a:ext>
                </a:extLst>
              </a:tr>
            </a:tbl>
          </a:graphicData>
        </a:graphic>
      </p:graphicFrame>
      <p:sp>
        <p:nvSpPr>
          <p:cNvPr id="2" name="Slide Number Placeholder 1">
            <a:extLst>
              <a:ext uri="{FF2B5EF4-FFF2-40B4-BE49-F238E27FC236}">
                <a16:creationId xmlns:a16="http://schemas.microsoft.com/office/drawing/2014/main" id="{1D9CF6CF-F4A8-CE40-AC5F-806EB142D39D}"/>
              </a:ext>
            </a:extLst>
          </p:cNvPr>
          <p:cNvSpPr>
            <a:spLocks noGrp="1"/>
          </p:cNvSpPr>
          <p:nvPr>
            <p:ph type="sldNum" sz="quarter" idx="12"/>
          </p:nvPr>
        </p:nvSpPr>
        <p:spPr/>
        <p:txBody>
          <a:bodyPr/>
          <a:lstStyle/>
          <a:p>
            <a:fld id="{476AAC42-F025-6F4A-812A-CAE76A37282A}" type="slidenum">
              <a:rPr lang="en-US" smtClean="0"/>
              <a:t>42</a:t>
            </a:fld>
            <a:endParaRPr lang="en-US"/>
          </a:p>
        </p:txBody>
      </p:sp>
    </p:spTree>
    <p:extLst>
      <p:ext uri="{BB962C8B-B14F-4D97-AF65-F5344CB8AC3E}">
        <p14:creationId xmlns:p14="http://schemas.microsoft.com/office/powerpoint/2010/main" val="2366690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1AA4B0F-3CB8-7E44-87EF-F0F72380C0A3}"/>
              </a:ext>
            </a:extLst>
          </p:cNvPr>
          <p:cNvSpPr/>
          <p:nvPr/>
        </p:nvSpPr>
        <p:spPr>
          <a:xfrm>
            <a:off x="0" y="0"/>
            <a:ext cx="9113520" cy="6858000"/>
          </a:xfrm>
          <a:prstGeom prst="rect">
            <a:avLst/>
          </a:prstGeom>
          <a:gradFill>
            <a:gsLst>
              <a:gs pos="3000">
                <a:srgbClr val="5900A1"/>
              </a:gs>
              <a:gs pos="100000">
                <a:srgbClr val="9400A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group of people holding flags&#10;&#10;Description automatically generated with low confidence">
            <a:extLst>
              <a:ext uri="{FF2B5EF4-FFF2-40B4-BE49-F238E27FC236}">
                <a16:creationId xmlns:a16="http://schemas.microsoft.com/office/drawing/2014/main" id="{2DDF396F-7879-EF47-B45B-8B81B1F02A6B}"/>
              </a:ext>
            </a:extLst>
          </p:cNvPr>
          <p:cNvPicPr>
            <a:picLocks noChangeAspect="1"/>
          </p:cNvPicPr>
          <p:nvPr/>
        </p:nvPicPr>
        <p:blipFill rotWithShape="1">
          <a:blip r:embed="rId2"/>
          <a:srcRect l="70034"/>
          <a:stretch/>
        </p:blipFill>
        <p:spPr>
          <a:xfrm>
            <a:off x="9113520" y="0"/>
            <a:ext cx="3078480" cy="6858000"/>
          </a:xfrm>
          <a:prstGeom prst="rect">
            <a:avLst/>
          </a:prstGeom>
        </p:spPr>
      </p:pic>
      <p:sp>
        <p:nvSpPr>
          <p:cNvPr id="6" name="TextBox 5">
            <a:extLst>
              <a:ext uri="{FF2B5EF4-FFF2-40B4-BE49-F238E27FC236}">
                <a16:creationId xmlns:a16="http://schemas.microsoft.com/office/drawing/2014/main" id="{C2F176D0-09BA-2947-A4A5-2E5383C517BF}"/>
              </a:ext>
            </a:extLst>
          </p:cNvPr>
          <p:cNvSpPr txBox="1"/>
          <p:nvPr/>
        </p:nvSpPr>
        <p:spPr>
          <a:xfrm>
            <a:off x="0" y="2015020"/>
            <a:ext cx="9098280" cy="923330"/>
          </a:xfrm>
          <a:prstGeom prst="rect">
            <a:avLst/>
          </a:prstGeom>
          <a:noFill/>
        </p:spPr>
        <p:txBody>
          <a:bodyPr wrap="square" rtlCol="0">
            <a:spAutoFit/>
          </a:bodyPr>
          <a:lstStyle/>
          <a:p>
            <a:pPr algn="ctr"/>
            <a:r>
              <a:rPr lang="en-US" sz="5400" b="1" dirty="0">
                <a:solidFill>
                  <a:schemeClr val="bg1"/>
                </a:solidFill>
                <a:latin typeface="Lucida Bright" panose="02040602050505020304" pitchFamily="18" charset="77"/>
              </a:rPr>
              <a:t>Thank you!</a:t>
            </a:r>
          </a:p>
        </p:txBody>
      </p:sp>
      <p:pic>
        <p:nvPicPr>
          <p:cNvPr id="8" name="Picture 7">
            <a:extLst>
              <a:ext uri="{FF2B5EF4-FFF2-40B4-BE49-F238E27FC236}">
                <a16:creationId xmlns:a16="http://schemas.microsoft.com/office/drawing/2014/main" id="{C57E97D6-BD06-7544-B72B-3D373CFA2CE2}"/>
              </a:ext>
            </a:extLst>
          </p:cNvPr>
          <p:cNvPicPr>
            <a:picLocks noChangeAspect="1"/>
          </p:cNvPicPr>
          <p:nvPr/>
        </p:nvPicPr>
        <p:blipFill>
          <a:blip r:embed="rId3"/>
          <a:stretch>
            <a:fillRect/>
          </a:stretch>
        </p:blipFill>
        <p:spPr>
          <a:xfrm>
            <a:off x="2377674" y="4837624"/>
            <a:ext cx="4342933" cy="705431"/>
          </a:xfrm>
          <a:prstGeom prst="rect">
            <a:avLst/>
          </a:prstGeom>
        </p:spPr>
      </p:pic>
    </p:spTree>
    <p:extLst>
      <p:ext uri="{BB962C8B-B14F-4D97-AF65-F5344CB8AC3E}">
        <p14:creationId xmlns:p14="http://schemas.microsoft.com/office/powerpoint/2010/main" val="505095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6C510A9-399B-3941-B723-684DD9B9CC05}"/>
              </a:ext>
            </a:extLst>
          </p:cNvPr>
          <p:cNvSpPr/>
          <p:nvPr/>
        </p:nvSpPr>
        <p:spPr>
          <a:xfrm>
            <a:off x="731519" y="2693773"/>
            <a:ext cx="10348298" cy="3512293"/>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TextBox 15">
            <a:extLst>
              <a:ext uri="{FF2B5EF4-FFF2-40B4-BE49-F238E27FC236}">
                <a16:creationId xmlns:a16="http://schemas.microsoft.com/office/drawing/2014/main" id="{D0DE740B-46F1-F944-A4ED-571ADAE09E3A}"/>
              </a:ext>
            </a:extLst>
          </p:cNvPr>
          <p:cNvSpPr txBox="1"/>
          <p:nvPr/>
        </p:nvSpPr>
        <p:spPr>
          <a:xfrm>
            <a:off x="859537" y="2800787"/>
            <a:ext cx="1771837" cy="2910990"/>
          </a:xfrm>
          <a:prstGeom prst="rect">
            <a:avLst/>
          </a:prstGeom>
          <a:noFill/>
        </p:spPr>
        <p:txBody>
          <a:bodyPr wrap="square" numCol="1" rtlCol="0">
            <a:spAutoFit/>
          </a:bodyPr>
          <a:lstStyle/>
          <a:p>
            <a:pPr>
              <a:lnSpc>
                <a:spcPts val="1280"/>
              </a:lnSpc>
            </a:pPr>
            <a:r>
              <a:rPr lang="en-US" sz="900" dirty="0">
                <a:latin typeface="Arial" panose="020B0604020202020204" pitchFamily="34" charset="0"/>
                <a:cs typeface="Arial" panose="020B0604020202020204" pitchFamily="34" charset="0"/>
              </a:rPr>
              <a:t>Consumer spending accounts for more than two-thirds of U.S. economic activity. The flagship Consumer Stress Index tends to lead the Conference Board’s Consumer Confidence Index by one to three months. The Consumer Stress Index also provides a useful “hard” data check on the Consumer Confidence Index and similar measures of consumer confidence that are based on “soft” survey data, as these measures are not always consistent with underlying economic conditions.</a:t>
            </a:r>
          </a:p>
        </p:txBody>
      </p:sp>
      <p:sp>
        <p:nvSpPr>
          <p:cNvPr id="17" name="TextBox 16">
            <a:extLst>
              <a:ext uri="{FF2B5EF4-FFF2-40B4-BE49-F238E27FC236}">
                <a16:creationId xmlns:a16="http://schemas.microsoft.com/office/drawing/2014/main" id="{A39AFAB1-C73C-BE43-8A3F-32FCAED96207}"/>
              </a:ext>
            </a:extLst>
          </p:cNvPr>
          <p:cNvSpPr txBox="1"/>
          <p:nvPr/>
        </p:nvSpPr>
        <p:spPr>
          <a:xfrm>
            <a:off x="731520" y="482323"/>
            <a:ext cx="9098280" cy="1200329"/>
          </a:xfrm>
          <a:prstGeom prst="rect">
            <a:avLst/>
          </a:prstGeom>
          <a:solidFill>
            <a:schemeClr val="bg1"/>
          </a:solidFill>
        </p:spPr>
        <p:txBody>
          <a:bodyPr wrap="square" rtlCol="0">
            <a:spAutoFit/>
          </a:bodyPr>
          <a:lstStyle/>
          <a:p>
            <a:r>
              <a:rPr lang="en-US" sz="3600" b="1" dirty="0">
                <a:latin typeface="Arial" panose="020B0604020202020204" pitchFamily="34" charset="0"/>
                <a:cs typeface="Arial" panose="020B0604020202020204" pitchFamily="34" charset="0"/>
              </a:rPr>
              <a:t>Interpreting Each Component of the LegalShield Economic Stress Index</a:t>
            </a:r>
          </a:p>
        </p:txBody>
      </p:sp>
      <p:sp>
        <p:nvSpPr>
          <p:cNvPr id="5" name="TextBox 4">
            <a:extLst>
              <a:ext uri="{FF2B5EF4-FFF2-40B4-BE49-F238E27FC236}">
                <a16:creationId xmlns:a16="http://schemas.microsoft.com/office/drawing/2014/main" id="{AC8B4967-E2F9-024D-9E63-CEF406A19995}"/>
              </a:ext>
            </a:extLst>
          </p:cNvPr>
          <p:cNvSpPr txBox="1"/>
          <p:nvPr/>
        </p:nvSpPr>
        <p:spPr>
          <a:xfrm>
            <a:off x="3205073" y="2800787"/>
            <a:ext cx="1771837" cy="2577565"/>
          </a:xfrm>
          <a:prstGeom prst="rect">
            <a:avLst/>
          </a:prstGeom>
          <a:noFill/>
        </p:spPr>
        <p:txBody>
          <a:bodyPr wrap="square" numCol="1" rtlCol="0">
            <a:spAutoFit/>
          </a:bodyPr>
          <a:lstStyle/>
          <a:p>
            <a:pPr>
              <a:lnSpc>
                <a:spcPts val="1280"/>
              </a:lnSpc>
            </a:pPr>
            <a:r>
              <a:rPr lang="en-US" sz="900" dirty="0">
                <a:latin typeface="Arial" panose="020B0604020202020204" pitchFamily="34" charset="0"/>
                <a:cs typeface="Arial" panose="020B0604020202020204" pitchFamily="34" charset="0"/>
              </a:rPr>
              <a:t>Bankruptcy data provide an important insight into the overall financial health of consumers and businesses. As witnessed during the Great Recession of 2008-09, an uptick in bankruptcies can foreshadow significant turmoil within the economy. The Bankruptcy Index tends to lead the trajectory of total bankruptcies by roughly one month, providing an early warning signal of an economic downturn.</a:t>
            </a:r>
          </a:p>
        </p:txBody>
      </p:sp>
      <p:sp>
        <p:nvSpPr>
          <p:cNvPr id="6" name="TextBox 5">
            <a:extLst>
              <a:ext uri="{FF2B5EF4-FFF2-40B4-BE49-F238E27FC236}">
                <a16:creationId xmlns:a16="http://schemas.microsoft.com/office/drawing/2014/main" id="{B1B2DB56-6ECD-DF46-AD17-FD81CD87B12E}"/>
              </a:ext>
            </a:extLst>
          </p:cNvPr>
          <p:cNvSpPr txBox="1"/>
          <p:nvPr/>
        </p:nvSpPr>
        <p:spPr>
          <a:xfrm>
            <a:off x="5254956" y="2800787"/>
            <a:ext cx="1588619" cy="2077428"/>
          </a:xfrm>
          <a:prstGeom prst="rect">
            <a:avLst/>
          </a:prstGeom>
          <a:noFill/>
        </p:spPr>
        <p:txBody>
          <a:bodyPr wrap="square" numCol="1" rtlCol="0">
            <a:spAutoFit/>
          </a:bodyPr>
          <a:lstStyle/>
          <a:p>
            <a:pPr>
              <a:lnSpc>
                <a:spcPts val="1280"/>
              </a:lnSpc>
            </a:pPr>
            <a:r>
              <a:rPr lang="en-US" sz="900" dirty="0">
                <a:latin typeface="Arial" panose="020B0604020202020204" pitchFamily="34" charset="0"/>
                <a:cs typeface="Arial" panose="020B0604020202020204" pitchFamily="34" charset="0"/>
              </a:rPr>
              <a:t>A rise in foreclosures often signals a worsening of household finances, as households typically delay payments on other debt obligations in order to pay their mortgages on time. The Foreclosure Index closely tracks foreclosures as reported each quarter by the Mortgage Bankers Association.</a:t>
            </a:r>
          </a:p>
        </p:txBody>
      </p:sp>
      <p:sp>
        <p:nvSpPr>
          <p:cNvPr id="7" name="TextBox 6">
            <a:extLst>
              <a:ext uri="{FF2B5EF4-FFF2-40B4-BE49-F238E27FC236}">
                <a16:creationId xmlns:a16="http://schemas.microsoft.com/office/drawing/2014/main" id="{4E46AD74-DBD4-194A-BD03-49F74824DB8F}"/>
              </a:ext>
            </a:extLst>
          </p:cNvPr>
          <p:cNvSpPr txBox="1"/>
          <p:nvPr/>
        </p:nvSpPr>
        <p:spPr>
          <a:xfrm>
            <a:off x="7279438" y="2810596"/>
            <a:ext cx="1588619" cy="3244414"/>
          </a:xfrm>
          <a:prstGeom prst="rect">
            <a:avLst/>
          </a:prstGeom>
          <a:noFill/>
        </p:spPr>
        <p:txBody>
          <a:bodyPr wrap="square" numCol="1" rtlCol="0">
            <a:spAutoFit/>
          </a:bodyPr>
          <a:lstStyle/>
          <a:p>
            <a:pPr>
              <a:lnSpc>
                <a:spcPts val="1280"/>
              </a:lnSpc>
            </a:pPr>
            <a:r>
              <a:rPr lang="en-US" sz="900" dirty="0">
                <a:latin typeface="Arial" panose="020B0604020202020204" pitchFamily="34" charset="0"/>
                <a:cs typeface="Arial" panose="020B0604020202020204" pitchFamily="34" charset="0"/>
              </a:rPr>
              <a:t>The housing market, broadly defined, accounts for up to one-seventh of U.S. economic activity, and the amount of new residential construction (as measured by housing starts) can provide insights into consumers’ confidence about their jobs and future income. The Housing Activity Index tends to lead U.S. Census data on housing starts (a key economic indicator) by 1–2 months — providing timely intelligence about near-term housing market health.</a:t>
            </a:r>
          </a:p>
        </p:txBody>
      </p:sp>
      <p:sp>
        <p:nvSpPr>
          <p:cNvPr id="8" name="TextBox 7">
            <a:extLst>
              <a:ext uri="{FF2B5EF4-FFF2-40B4-BE49-F238E27FC236}">
                <a16:creationId xmlns:a16="http://schemas.microsoft.com/office/drawing/2014/main" id="{30A12DDC-BC5E-994D-9E04-7EE92D289AF8}"/>
              </a:ext>
            </a:extLst>
          </p:cNvPr>
          <p:cNvSpPr txBox="1"/>
          <p:nvPr/>
        </p:nvSpPr>
        <p:spPr>
          <a:xfrm>
            <a:off x="9341848" y="2808902"/>
            <a:ext cx="1588619" cy="2744277"/>
          </a:xfrm>
          <a:prstGeom prst="rect">
            <a:avLst/>
          </a:prstGeom>
          <a:noFill/>
        </p:spPr>
        <p:txBody>
          <a:bodyPr wrap="square" numCol="1" rtlCol="0">
            <a:spAutoFit/>
          </a:bodyPr>
          <a:lstStyle/>
          <a:p>
            <a:pPr>
              <a:lnSpc>
                <a:spcPts val="1280"/>
              </a:lnSpc>
            </a:pPr>
            <a:r>
              <a:rPr lang="en-US" sz="900" dirty="0">
                <a:latin typeface="Arial" panose="020B0604020202020204" pitchFamily="34" charset="0"/>
                <a:cs typeface="Arial" panose="020B0604020202020204" pitchFamily="34" charset="0"/>
              </a:rPr>
              <a:t>The housing market accounts for a significant share of U.S. economic activity, and the pace of existing home sales can provide insights into consumers’ confidence about their jobs and future income. The Housing Sales Index tends to lead existing home sales as published by the National Association of Realtors and offers an early look at emerging trends in the housing market.</a:t>
            </a:r>
          </a:p>
        </p:txBody>
      </p:sp>
      <p:graphicFrame>
        <p:nvGraphicFramePr>
          <p:cNvPr id="59" name="Diagram 58">
            <a:extLst>
              <a:ext uri="{FF2B5EF4-FFF2-40B4-BE49-F238E27FC236}">
                <a16:creationId xmlns:a16="http://schemas.microsoft.com/office/drawing/2014/main" id="{17FC415E-7D61-2E49-9BEB-B6003FED1925}"/>
              </a:ext>
            </a:extLst>
          </p:cNvPr>
          <p:cNvGraphicFramePr/>
          <p:nvPr>
            <p:extLst>
              <p:ext uri="{D42A27DB-BD31-4B8C-83A1-F6EECF244321}">
                <p14:modId xmlns:p14="http://schemas.microsoft.com/office/powerpoint/2010/main" val="47909951"/>
              </p:ext>
            </p:extLst>
          </p:nvPr>
        </p:nvGraphicFramePr>
        <p:xfrm>
          <a:off x="731519" y="2055589"/>
          <a:ext cx="10674097" cy="638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a16="http://schemas.microsoft.com/office/drawing/2014/main" id="{147BF4D5-71BC-A646-9978-E087C913AEF0}"/>
              </a:ext>
            </a:extLst>
          </p:cNvPr>
          <p:cNvSpPr/>
          <p:nvPr/>
        </p:nvSpPr>
        <p:spPr>
          <a:xfrm>
            <a:off x="11079817" y="2055589"/>
            <a:ext cx="934386" cy="638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cxnSp>
        <p:nvCxnSpPr>
          <p:cNvPr id="9" name="Straight Connector 8">
            <a:extLst>
              <a:ext uri="{FF2B5EF4-FFF2-40B4-BE49-F238E27FC236}">
                <a16:creationId xmlns:a16="http://schemas.microsoft.com/office/drawing/2014/main" id="{075F7486-E609-9B47-AA3A-6E601F11BA20}"/>
              </a:ext>
            </a:extLst>
          </p:cNvPr>
          <p:cNvCxnSpPr/>
          <p:nvPr/>
        </p:nvCxnSpPr>
        <p:spPr>
          <a:xfrm>
            <a:off x="3205073" y="2870200"/>
            <a:ext cx="0" cy="2751667"/>
          </a:xfrm>
          <a:prstGeom prst="line">
            <a:avLst/>
          </a:prstGeom>
          <a:ln w="9525">
            <a:solidFill>
              <a:srgbClr val="3E2B5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CAFFB5-CCE7-A449-835A-D500F843F633}"/>
              </a:ext>
            </a:extLst>
          </p:cNvPr>
          <p:cNvCxnSpPr/>
          <p:nvPr/>
        </p:nvCxnSpPr>
        <p:spPr>
          <a:xfrm>
            <a:off x="5262473" y="2870200"/>
            <a:ext cx="0" cy="2751667"/>
          </a:xfrm>
          <a:prstGeom prst="line">
            <a:avLst/>
          </a:prstGeom>
          <a:ln w="9525">
            <a:solidFill>
              <a:srgbClr val="3E2B5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3392052-4D19-3445-BE1C-6A545BB5D653}"/>
              </a:ext>
            </a:extLst>
          </p:cNvPr>
          <p:cNvCxnSpPr>
            <a:cxnSpLocks/>
          </p:cNvCxnSpPr>
          <p:nvPr/>
        </p:nvCxnSpPr>
        <p:spPr>
          <a:xfrm>
            <a:off x="7311407" y="2870200"/>
            <a:ext cx="0" cy="2116667"/>
          </a:xfrm>
          <a:prstGeom prst="line">
            <a:avLst/>
          </a:prstGeom>
          <a:ln w="9525">
            <a:solidFill>
              <a:srgbClr val="3E2B5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5DD5245-7FA3-234F-9FE2-D77D49EA9F64}"/>
              </a:ext>
            </a:extLst>
          </p:cNvPr>
          <p:cNvCxnSpPr>
            <a:cxnSpLocks/>
          </p:cNvCxnSpPr>
          <p:nvPr/>
        </p:nvCxnSpPr>
        <p:spPr>
          <a:xfrm>
            <a:off x="9343407" y="2870200"/>
            <a:ext cx="0" cy="2582333"/>
          </a:xfrm>
          <a:prstGeom prst="line">
            <a:avLst/>
          </a:prstGeom>
          <a:ln w="9525">
            <a:solidFill>
              <a:srgbClr val="3E2B5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FDFFC2-2B92-D240-BBE9-B31B55B53E67}"/>
              </a:ext>
            </a:extLst>
          </p:cNvPr>
          <p:cNvCxnSpPr>
            <a:cxnSpLocks/>
          </p:cNvCxnSpPr>
          <p:nvPr/>
        </p:nvCxnSpPr>
        <p:spPr>
          <a:xfrm>
            <a:off x="868274" y="2870200"/>
            <a:ext cx="0" cy="3081867"/>
          </a:xfrm>
          <a:prstGeom prst="line">
            <a:avLst/>
          </a:prstGeom>
          <a:ln w="9525">
            <a:solidFill>
              <a:srgbClr val="3E2B56"/>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AEF1FAEA-495B-3946-8C91-310003268506}"/>
              </a:ext>
            </a:extLst>
          </p:cNvPr>
          <p:cNvSpPr>
            <a:spLocks noGrp="1"/>
          </p:cNvSpPr>
          <p:nvPr>
            <p:ph type="sldNum" sz="quarter" idx="12"/>
          </p:nvPr>
        </p:nvSpPr>
        <p:spPr/>
        <p:txBody>
          <a:bodyPr/>
          <a:lstStyle/>
          <a:p>
            <a:fld id="{476AAC42-F025-6F4A-812A-CAE76A37282A}" type="slidenum">
              <a:rPr lang="en-US" smtClean="0"/>
              <a:t>5</a:t>
            </a:fld>
            <a:endParaRPr lang="en-US"/>
          </a:p>
        </p:txBody>
      </p:sp>
    </p:spTree>
    <p:extLst>
      <p:ext uri="{BB962C8B-B14F-4D97-AF65-F5344CB8AC3E}">
        <p14:creationId xmlns:p14="http://schemas.microsoft.com/office/powerpoint/2010/main" val="3084493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92008E-2A5C-3A49-BBA4-F824D94F5BD4}"/>
              </a:ext>
            </a:extLst>
          </p:cNvPr>
          <p:cNvSpPr/>
          <p:nvPr/>
        </p:nvSpPr>
        <p:spPr>
          <a:xfrm>
            <a:off x="0" y="0"/>
            <a:ext cx="3913632" cy="6858000"/>
          </a:xfrm>
          <a:prstGeom prst="rect">
            <a:avLst/>
          </a:prstGeom>
          <a:pattFill prst="pct5">
            <a:fgClr>
              <a:srgbClr val="71519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0DE740B-46F1-F944-A4ED-571ADAE09E3A}"/>
              </a:ext>
            </a:extLst>
          </p:cNvPr>
          <p:cNvSpPr txBox="1"/>
          <p:nvPr/>
        </p:nvSpPr>
        <p:spPr>
          <a:xfrm>
            <a:off x="4288535" y="1382498"/>
            <a:ext cx="7803529" cy="4630627"/>
          </a:xfrm>
          <a:prstGeom prst="rect">
            <a:avLst/>
          </a:prstGeom>
          <a:noFill/>
        </p:spPr>
        <p:txBody>
          <a:bodyPr wrap="square" bIns="0" rtlCol="0">
            <a:spAutoFit/>
          </a:bodyPr>
          <a:lstStyle/>
          <a:p>
            <a:pPr marL="0" marR="0" algn="just">
              <a:lnSpc>
                <a:spcPct val="115000"/>
              </a:lnSpc>
              <a:spcBef>
                <a:spcPts val="0"/>
              </a:spcBef>
              <a:spcAft>
                <a:spcPts val="1000"/>
              </a:spcAft>
            </a:pPr>
            <a:r>
              <a:rPr lang="en-US" sz="1100" dirty="0">
                <a:effectLst/>
                <a:latin typeface="Arial" panose="020B0604020202020204" pitchFamily="34" charset="0"/>
                <a:ea typeface="Century Gothic" panose="020B0502020202020204" pitchFamily="34" charset="0"/>
                <a:cs typeface="Arial" panose="020B0604020202020204" pitchFamily="34" charset="0"/>
              </a:rPr>
              <a:t>The LegalShield Consumer Stress was roughly unchanged and remains near a historic low. While consumer financial health generally remains solid thanks to pandemic-era savings and a strong labor market, high inflation continues to be the primary headwind for household finances.</a:t>
            </a:r>
          </a:p>
          <a:p>
            <a:pPr marL="0" marR="0" algn="just">
              <a:lnSpc>
                <a:spcPct val="115000"/>
              </a:lnSpc>
              <a:spcBef>
                <a:spcPts val="0"/>
              </a:spcBef>
              <a:spcAft>
                <a:spcPts val="1000"/>
              </a:spcAft>
            </a:pPr>
            <a:r>
              <a:rPr lang="en-US" sz="1100" dirty="0">
                <a:effectLst/>
                <a:latin typeface="Arial" panose="020B0604020202020204" pitchFamily="34" charset="0"/>
                <a:ea typeface="Century Gothic" panose="020B0502020202020204" pitchFamily="34" charset="0"/>
                <a:cs typeface="Arial" panose="020B0604020202020204" pitchFamily="34" charset="0"/>
              </a:rPr>
              <a:t>The LegalShield Consumer Stress Index increased (worsened) 0.3 point to 57.2 in March. Meanwhile, the Conference Board’s Consumer Confidence Index rose 1.5 points in March to 107.2.</a:t>
            </a:r>
          </a:p>
          <a:p>
            <a:pPr marL="0" marR="0" algn="just">
              <a:lnSpc>
                <a:spcPct val="115000"/>
              </a:lnSpc>
              <a:spcBef>
                <a:spcPts val="0"/>
              </a:spcBef>
              <a:spcAft>
                <a:spcPts val="1000"/>
              </a:spcAft>
            </a:pPr>
            <a:r>
              <a:rPr lang="en-US" sz="1100" dirty="0">
                <a:effectLst/>
                <a:latin typeface="Arial" panose="020B0604020202020204" pitchFamily="34" charset="0"/>
                <a:ea typeface="Century Gothic" panose="020B0502020202020204" pitchFamily="34" charset="0"/>
                <a:cs typeface="Arial" panose="020B0604020202020204" pitchFamily="34" charset="0"/>
              </a:rPr>
              <a:t>Consumer stress has been low thanks to savings accumulated during the pandemic and a strong labor market. The labor market has shown promising growth in recent months, adding 431,000 jobs in March along with significant upward revisions to previously released figures. The unemployment rate also fell, more Americans joined the labor market, and wages grew at a solid nominal rate. </a:t>
            </a:r>
            <a:r>
              <a:rPr lang="en-US" sz="1100" dirty="0">
                <a:latin typeface="Arial" panose="020B0604020202020204" pitchFamily="34" charset="0"/>
                <a:ea typeface="Century Gothic" panose="020B0502020202020204" pitchFamily="34" charset="0"/>
                <a:cs typeface="Arial" panose="020B0604020202020204" pitchFamily="34" charset="0"/>
              </a:rPr>
              <a:t>The number of people who said they were unable to work because their employer lost business or closed fell by 40% M/M in March, an indication of strong consumer demand. </a:t>
            </a:r>
          </a:p>
          <a:p>
            <a:pPr marL="0" marR="0" algn="just">
              <a:lnSpc>
                <a:spcPct val="115000"/>
              </a:lnSpc>
              <a:spcBef>
                <a:spcPts val="0"/>
              </a:spcBef>
              <a:spcAft>
                <a:spcPts val="1000"/>
              </a:spcAft>
            </a:pPr>
            <a:r>
              <a:rPr lang="en-US" sz="1100" dirty="0">
                <a:latin typeface="Arial" panose="020B0604020202020204" pitchFamily="34" charset="0"/>
                <a:ea typeface="Century Gothic" panose="020B0502020202020204" pitchFamily="34" charset="0"/>
                <a:cs typeface="Arial" panose="020B0604020202020204" pitchFamily="34" charset="0"/>
              </a:rPr>
              <a:t>Despite plentiful jobs and rising nominal incomes, consumers’ purchasing power has been eroded by soaring inflation, which accelerated to 8.5% (Y/Y) in March. Despite rising nominal wages, inflation-adjusted disposable income has fallen for seven consecutive months and is beginning to take a toll on spending; real personal consumption expenditures fell 0.4% in February. Gallup reports that in March, the share of survey respondents that reported inflation to be the most important problem facing the U.S. rose to the highest level since 1985. Unsurprisingly, the inflation surge has led to declining consumer sentiment across all income groups. While lower-income consumers have been hit hard by rapidly rising prices for groceries, gasoline, and other necessities, higher-income households have contended with slumping financial markets and volatile asset prices. Inflation and substantial economic and geopolitical uncertainty have shown few signs of easing in the near term, a significant concern that could signal rising financial stress later this year.</a:t>
            </a:r>
          </a:p>
          <a:p>
            <a:pPr marL="0" marR="0" algn="just">
              <a:lnSpc>
                <a:spcPct val="115000"/>
              </a:lnSpc>
              <a:spcBef>
                <a:spcPts val="0"/>
              </a:spcBef>
              <a:spcAft>
                <a:spcPts val="1000"/>
              </a:spcAft>
            </a:pPr>
            <a:r>
              <a:rPr lang="en-US" sz="1100" dirty="0">
                <a:latin typeface="Arial" panose="020B0604020202020204" pitchFamily="34" charset="0"/>
                <a:ea typeface="Century Gothic" panose="020B0502020202020204" pitchFamily="34" charset="0"/>
                <a:cs typeface="Arial" panose="020B0604020202020204" pitchFamily="34" charset="0"/>
              </a:rPr>
              <a:t>While high inflation continues to chip away the solid foundation that consumers have built up over the last two years, financial stress is not expected to rise sharply in the next 1 – 3 months, an outlook supported by LegalShield data. </a:t>
            </a:r>
          </a:p>
        </p:txBody>
      </p:sp>
      <p:sp>
        <p:nvSpPr>
          <p:cNvPr id="17" name="TextBox 16">
            <a:extLst>
              <a:ext uri="{FF2B5EF4-FFF2-40B4-BE49-F238E27FC236}">
                <a16:creationId xmlns:a16="http://schemas.microsoft.com/office/drawing/2014/main" id="{A39AFAB1-C73C-BE43-8A3F-32FCAED96207}"/>
              </a:ext>
            </a:extLst>
          </p:cNvPr>
          <p:cNvSpPr txBox="1"/>
          <p:nvPr/>
        </p:nvSpPr>
        <p:spPr>
          <a:xfrm>
            <a:off x="4288536" y="482323"/>
            <a:ext cx="7324344"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Consumer Stress Index</a:t>
            </a:r>
          </a:p>
        </p:txBody>
      </p:sp>
      <p:pic>
        <p:nvPicPr>
          <p:cNvPr id="7" name="Picture 6">
            <a:extLst>
              <a:ext uri="{FF2B5EF4-FFF2-40B4-BE49-F238E27FC236}">
                <a16:creationId xmlns:a16="http://schemas.microsoft.com/office/drawing/2014/main" id="{309EC6D7-8538-FD4F-BCEF-D370EB70B500}"/>
              </a:ext>
            </a:extLst>
          </p:cNvPr>
          <p:cNvPicPr>
            <a:picLocks noChangeAspect="1"/>
          </p:cNvPicPr>
          <p:nvPr/>
        </p:nvPicPr>
        <p:blipFill rotWithShape="1">
          <a:blip r:embed="rId3"/>
          <a:srcRect l="15862" r="46132"/>
          <a:stretch/>
        </p:blipFill>
        <p:spPr>
          <a:xfrm>
            <a:off x="1" y="0"/>
            <a:ext cx="3913632" cy="6858000"/>
          </a:xfrm>
          <a:prstGeom prst="rect">
            <a:avLst/>
          </a:prstGeom>
        </p:spPr>
      </p:pic>
      <p:sp>
        <p:nvSpPr>
          <p:cNvPr id="8" name="Slide Number Placeholder 7">
            <a:extLst>
              <a:ext uri="{FF2B5EF4-FFF2-40B4-BE49-F238E27FC236}">
                <a16:creationId xmlns:a16="http://schemas.microsoft.com/office/drawing/2014/main" id="{B3B3C3AE-6267-D548-8047-426035B66748}"/>
              </a:ext>
            </a:extLst>
          </p:cNvPr>
          <p:cNvSpPr>
            <a:spLocks noGrp="1"/>
          </p:cNvSpPr>
          <p:nvPr>
            <p:ph type="sldNum" sz="quarter" idx="12"/>
          </p:nvPr>
        </p:nvSpPr>
        <p:spPr>
          <a:xfrm>
            <a:off x="11612880" y="6461279"/>
            <a:ext cx="479184" cy="365125"/>
          </a:xfrm>
        </p:spPr>
        <p:txBody>
          <a:bodyPr/>
          <a:lstStyle/>
          <a:p>
            <a:fld id="{476AAC42-F025-6F4A-812A-CAE76A37282A}" type="slidenum">
              <a:rPr lang="en-US" smtClean="0"/>
              <a:t>6</a:t>
            </a:fld>
            <a:endParaRPr lang="en-US" dirty="0"/>
          </a:p>
        </p:txBody>
      </p:sp>
    </p:spTree>
    <p:extLst>
      <p:ext uri="{BB962C8B-B14F-4D97-AF65-F5344CB8AC3E}">
        <p14:creationId xmlns:p14="http://schemas.microsoft.com/office/powerpoint/2010/main" val="2181413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6">
            <a:extLst>
              <a:ext uri="{FF2B5EF4-FFF2-40B4-BE49-F238E27FC236}">
                <a16:creationId xmlns:a16="http://schemas.microsoft.com/office/drawing/2014/main" id="{690FECAB-DAE7-4953-B008-22AF9418597F}"/>
              </a:ext>
            </a:extLst>
          </p:cNvPr>
          <p:cNvGraphicFramePr>
            <a:graphicFrameLocks noGrp="1"/>
          </p:cNvGraphicFramePr>
          <p:nvPr/>
        </p:nvGraphicFramePr>
        <p:xfrm>
          <a:off x="529654" y="2256769"/>
          <a:ext cx="6671129" cy="3534663"/>
        </p:xfrm>
        <a:graphic>
          <a:graphicData uri="http://schemas.openxmlformats.org/drawingml/2006/table">
            <a:tbl>
              <a:tblPr firstRow="1" bandRow="1">
                <a:tableStyleId>{5C22544A-7EE6-4342-B048-85BDC9FD1C3A}</a:tableStyleId>
              </a:tblPr>
              <a:tblGrid>
                <a:gridCol w="6671129">
                  <a:extLst>
                    <a:ext uri="{9D8B030D-6E8A-4147-A177-3AD203B41FA5}">
                      <a16:colId xmlns:a16="http://schemas.microsoft.com/office/drawing/2014/main" val="3319403820"/>
                    </a:ext>
                  </a:extLst>
                </a:gridCol>
              </a:tblGrid>
              <a:tr h="3265315">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648339880"/>
                  </a:ext>
                </a:extLst>
              </a:tr>
              <a:tr h="269348">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2D3D5"/>
                    </a:solidFill>
                  </a:tcPr>
                </a:tc>
                <a:extLst>
                  <a:ext uri="{0D108BD9-81ED-4DB2-BD59-A6C34878D82A}">
                    <a16:rowId xmlns:a16="http://schemas.microsoft.com/office/drawing/2014/main" val="2920815311"/>
                  </a:ext>
                </a:extLst>
              </a:tr>
            </a:tbl>
          </a:graphicData>
        </a:graphic>
      </p:graphicFrame>
      <p:graphicFrame>
        <p:nvGraphicFramePr>
          <p:cNvPr id="19" name="Table 6">
            <a:extLst>
              <a:ext uri="{FF2B5EF4-FFF2-40B4-BE49-F238E27FC236}">
                <a16:creationId xmlns:a16="http://schemas.microsoft.com/office/drawing/2014/main" id="{FA2168C2-4AF0-4410-A8A3-C2750FB0CBF7}"/>
              </a:ext>
            </a:extLst>
          </p:cNvPr>
          <p:cNvGraphicFramePr>
            <a:graphicFrameLocks noGrp="1"/>
          </p:cNvGraphicFramePr>
          <p:nvPr/>
        </p:nvGraphicFramePr>
        <p:xfrm>
          <a:off x="7484882" y="2256770"/>
          <a:ext cx="4389120" cy="3534663"/>
        </p:xfrm>
        <a:graphic>
          <a:graphicData uri="http://schemas.openxmlformats.org/drawingml/2006/table">
            <a:tbl>
              <a:tblPr firstRow="1" bandRow="1">
                <a:tableStyleId>{5C22544A-7EE6-4342-B048-85BDC9FD1C3A}</a:tableStyleId>
              </a:tblPr>
              <a:tblGrid>
                <a:gridCol w="4389120">
                  <a:extLst>
                    <a:ext uri="{9D8B030D-6E8A-4147-A177-3AD203B41FA5}">
                      <a16:colId xmlns:a16="http://schemas.microsoft.com/office/drawing/2014/main" val="3319403820"/>
                    </a:ext>
                  </a:extLst>
                </a:gridCol>
              </a:tblGrid>
              <a:tr h="3266479">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648339880"/>
                  </a:ext>
                </a:extLst>
              </a:tr>
              <a:tr h="268184">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2D3D5"/>
                    </a:solidFill>
                  </a:tcPr>
                </a:tc>
                <a:extLst>
                  <a:ext uri="{0D108BD9-81ED-4DB2-BD59-A6C34878D82A}">
                    <a16:rowId xmlns:a16="http://schemas.microsoft.com/office/drawing/2014/main" val="3488302366"/>
                  </a:ext>
                </a:extLst>
              </a:tr>
            </a:tbl>
          </a:graphicData>
        </a:graphic>
      </p:graphicFrame>
      <p:graphicFrame>
        <p:nvGraphicFramePr>
          <p:cNvPr id="20" name="Chart 19">
            <a:extLst>
              <a:ext uri="{FF2B5EF4-FFF2-40B4-BE49-F238E27FC236}">
                <a16:creationId xmlns:a16="http://schemas.microsoft.com/office/drawing/2014/main" id="{7EC56292-2CBB-42CE-9C3C-0930880D8CD4}"/>
              </a:ext>
            </a:extLst>
          </p:cNvPr>
          <p:cNvGraphicFramePr/>
          <p:nvPr>
            <p:extLst>
              <p:ext uri="{D42A27DB-BD31-4B8C-83A1-F6EECF244321}">
                <p14:modId xmlns:p14="http://schemas.microsoft.com/office/powerpoint/2010/main" val="1537089088"/>
              </p:ext>
            </p:extLst>
          </p:nvPr>
        </p:nvGraphicFramePr>
        <p:xfrm>
          <a:off x="7484882" y="2377968"/>
          <a:ext cx="4389120" cy="34386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a:extLst>
              <a:ext uri="{FF2B5EF4-FFF2-40B4-BE49-F238E27FC236}">
                <a16:creationId xmlns:a16="http://schemas.microsoft.com/office/drawing/2014/main" id="{95AB1986-0ACA-46F4-B44F-8A47B8CFBD1A}"/>
              </a:ext>
            </a:extLst>
          </p:cNvPr>
          <p:cNvGraphicFramePr/>
          <p:nvPr>
            <p:extLst>
              <p:ext uri="{D42A27DB-BD31-4B8C-83A1-F6EECF244321}">
                <p14:modId xmlns:p14="http://schemas.microsoft.com/office/powerpoint/2010/main" val="2233291338"/>
              </p:ext>
            </p:extLst>
          </p:nvPr>
        </p:nvGraphicFramePr>
        <p:xfrm>
          <a:off x="469900" y="2398154"/>
          <a:ext cx="6671129" cy="352773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2434E433-E28B-E643-910F-0C1001E84CF9}"/>
              </a:ext>
            </a:extLst>
          </p:cNvPr>
          <p:cNvSpPr>
            <a:spLocks noGrp="1"/>
          </p:cNvSpPr>
          <p:nvPr>
            <p:ph type="sldNum" sz="quarter" idx="12"/>
          </p:nvPr>
        </p:nvSpPr>
        <p:spPr/>
        <p:txBody>
          <a:bodyPr/>
          <a:lstStyle/>
          <a:p>
            <a:fld id="{476AAC42-F025-6F4A-812A-CAE76A37282A}" type="slidenum">
              <a:rPr lang="en-US" smtClean="0"/>
              <a:t>7</a:t>
            </a:fld>
            <a:endParaRPr lang="en-US"/>
          </a:p>
        </p:txBody>
      </p:sp>
      <p:pic>
        <p:nvPicPr>
          <p:cNvPr id="18" name="Picture 17" descr="Graphical user interface, application&#10;&#10;Description automatically generated">
            <a:extLst>
              <a:ext uri="{FF2B5EF4-FFF2-40B4-BE49-F238E27FC236}">
                <a16:creationId xmlns:a16="http://schemas.microsoft.com/office/drawing/2014/main" id="{90D58068-B0AF-4381-A1B8-137BA384FEC4}"/>
              </a:ext>
            </a:extLst>
          </p:cNvPr>
          <p:cNvPicPr>
            <a:picLocks noChangeAspect="1"/>
          </p:cNvPicPr>
          <p:nvPr/>
        </p:nvPicPr>
        <p:blipFill rotWithShape="1">
          <a:blip r:embed="rId4"/>
          <a:srcRect r="78581" b="82978"/>
          <a:stretch/>
        </p:blipFill>
        <p:spPr>
          <a:xfrm>
            <a:off x="82369" y="952299"/>
            <a:ext cx="2681911" cy="904226"/>
          </a:xfrm>
          <a:prstGeom prst="rect">
            <a:avLst/>
          </a:prstGeom>
        </p:spPr>
      </p:pic>
      <p:sp>
        <p:nvSpPr>
          <p:cNvPr id="2" name="TextBox 1">
            <a:extLst>
              <a:ext uri="{FF2B5EF4-FFF2-40B4-BE49-F238E27FC236}">
                <a16:creationId xmlns:a16="http://schemas.microsoft.com/office/drawing/2014/main" id="{41B4667B-D90D-4F68-9615-E4A9C74E3D40}"/>
              </a:ext>
            </a:extLst>
          </p:cNvPr>
          <p:cNvSpPr txBox="1"/>
          <p:nvPr/>
        </p:nvSpPr>
        <p:spPr>
          <a:xfrm>
            <a:off x="4647202" y="1196280"/>
            <a:ext cx="3479800" cy="307777"/>
          </a:xfrm>
          <a:prstGeom prst="rect">
            <a:avLst/>
          </a:prstGeom>
          <a:noFill/>
        </p:spPr>
        <p:txBody>
          <a:bodyPr wrap="square" rtlCol="0">
            <a:spAutoFit/>
          </a:bodyPr>
          <a:lstStyle/>
          <a:p>
            <a:pPr algn="ctr"/>
            <a:r>
              <a:rPr lang="en-US" sz="1400" b="1" dirty="0">
                <a:latin typeface="Lucida Bright" panose="02040602050505020304" pitchFamily="18" charset="0"/>
              </a:rPr>
              <a:t>Consumer Stress Index</a:t>
            </a:r>
          </a:p>
        </p:txBody>
      </p:sp>
      <p:grpSp>
        <p:nvGrpSpPr>
          <p:cNvPr id="6" name="Group 5">
            <a:extLst>
              <a:ext uri="{FF2B5EF4-FFF2-40B4-BE49-F238E27FC236}">
                <a16:creationId xmlns:a16="http://schemas.microsoft.com/office/drawing/2014/main" id="{89050029-3E68-468E-A9E0-A32CEAD4C964}"/>
              </a:ext>
            </a:extLst>
          </p:cNvPr>
          <p:cNvGrpSpPr/>
          <p:nvPr/>
        </p:nvGrpSpPr>
        <p:grpSpPr>
          <a:xfrm>
            <a:off x="4647202" y="2638791"/>
            <a:ext cx="1658348" cy="307777"/>
            <a:chOff x="3421225" y="2582490"/>
            <a:chExt cx="2147158" cy="307777"/>
          </a:xfrm>
        </p:grpSpPr>
        <p:sp>
          <p:nvSpPr>
            <p:cNvPr id="27" name="TextBox 26">
              <a:extLst>
                <a:ext uri="{FF2B5EF4-FFF2-40B4-BE49-F238E27FC236}">
                  <a16:creationId xmlns:a16="http://schemas.microsoft.com/office/drawing/2014/main" id="{54DEB54D-158C-4518-975E-A43FBA52AD8B}"/>
                </a:ext>
              </a:extLst>
            </p:cNvPr>
            <p:cNvSpPr txBox="1"/>
            <p:nvPr/>
          </p:nvSpPr>
          <p:spPr>
            <a:xfrm>
              <a:off x="3524120" y="2582490"/>
              <a:ext cx="2044263" cy="307777"/>
            </a:xfrm>
            <a:prstGeom prst="rect">
              <a:avLst/>
            </a:prstGeom>
            <a:noFill/>
          </p:spPr>
          <p:txBody>
            <a:bodyPr wrap="square" numCol="1" rtlCol="0">
              <a:spAutoFit/>
            </a:bodyPr>
            <a:lstStyle/>
            <a:p>
              <a:r>
                <a:rPr lang="en-US" sz="700" dirty="0">
                  <a:solidFill>
                    <a:schemeClr val="bg1">
                      <a:lumMod val="50000"/>
                    </a:schemeClr>
                  </a:solidFill>
                  <a:latin typeface="Arial" panose="020B0604020202020204" pitchFamily="34" charset="0"/>
                  <a:cs typeface="Arial" panose="020B0604020202020204" pitchFamily="34" charset="0"/>
                </a:rPr>
                <a:t>Consumer Confidence, Inverted</a:t>
              </a:r>
            </a:p>
            <a:p>
              <a:r>
                <a:rPr lang="en-US" sz="700" dirty="0">
                  <a:solidFill>
                    <a:schemeClr val="bg1">
                      <a:lumMod val="50000"/>
                    </a:schemeClr>
                  </a:solidFill>
                  <a:latin typeface="Arial" panose="020B0604020202020204" pitchFamily="34" charset="0"/>
                  <a:cs typeface="Arial" panose="020B0604020202020204" pitchFamily="34" charset="0"/>
                </a:rPr>
                <a:t>(Right Axis; 1985 = 100)</a:t>
              </a:r>
            </a:p>
          </p:txBody>
        </p:sp>
        <p:sp>
          <p:nvSpPr>
            <p:cNvPr id="3" name="Oval 2">
              <a:extLst>
                <a:ext uri="{FF2B5EF4-FFF2-40B4-BE49-F238E27FC236}">
                  <a16:creationId xmlns:a16="http://schemas.microsoft.com/office/drawing/2014/main" id="{5698FB9E-4E5A-48A0-B2B6-619353B91A70}"/>
                </a:ext>
              </a:extLst>
            </p:cNvPr>
            <p:cNvSpPr/>
            <p:nvPr/>
          </p:nvSpPr>
          <p:spPr>
            <a:xfrm>
              <a:off x="3421225" y="2653064"/>
              <a:ext cx="80072" cy="83314"/>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BCEAB2E6-8521-48D9-8ABA-C8D9C256304E}"/>
              </a:ext>
            </a:extLst>
          </p:cNvPr>
          <p:cNvGrpSpPr/>
          <p:nvPr/>
        </p:nvGrpSpPr>
        <p:grpSpPr>
          <a:xfrm>
            <a:off x="4647202" y="2985433"/>
            <a:ext cx="1637827" cy="307777"/>
            <a:chOff x="2508597" y="4424030"/>
            <a:chExt cx="2120588" cy="307777"/>
          </a:xfrm>
        </p:grpSpPr>
        <p:sp>
          <p:nvSpPr>
            <p:cNvPr id="24" name="TextBox 23">
              <a:extLst>
                <a:ext uri="{FF2B5EF4-FFF2-40B4-BE49-F238E27FC236}">
                  <a16:creationId xmlns:a16="http://schemas.microsoft.com/office/drawing/2014/main" id="{5E33064D-BD92-4170-B72D-1DE3EC6940BD}"/>
                </a:ext>
              </a:extLst>
            </p:cNvPr>
            <p:cNvSpPr txBox="1"/>
            <p:nvPr/>
          </p:nvSpPr>
          <p:spPr>
            <a:xfrm>
              <a:off x="2584922" y="4424030"/>
              <a:ext cx="2044263" cy="307777"/>
            </a:xfrm>
            <a:prstGeom prst="rect">
              <a:avLst/>
            </a:prstGeom>
            <a:noFill/>
          </p:spPr>
          <p:txBody>
            <a:bodyPr wrap="square" numCol="1" rtlCol="0">
              <a:spAutoFit/>
            </a:bodyPr>
            <a:lstStyle/>
            <a:p>
              <a:r>
                <a:rPr lang="en-US" sz="700" dirty="0">
                  <a:solidFill>
                    <a:schemeClr val="bg1">
                      <a:lumMod val="50000"/>
                    </a:schemeClr>
                  </a:solidFill>
                  <a:latin typeface="Arial" panose="020B0604020202020204" pitchFamily="34" charset="0"/>
                  <a:cs typeface="Arial" panose="020B0604020202020204" pitchFamily="34" charset="0"/>
                </a:rPr>
                <a:t>Consumer Stress Index</a:t>
              </a:r>
            </a:p>
            <a:p>
              <a:r>
                <a:rPr lang="en-US" sz="700" dirty="0">
                  <a:solidFill>
                    <a:schemeClr val="bg1">
                      <a:lumMod val="50000"/>
                    </a:schemeClr>
                  </a:solidFill>
                  <a:latin typeface="Arial" panose="020B0604020202020204" pitchFamily="34" charset="0"/>
                  <a:cs typeface="Arial" panose="020B0604020202020204" pitchFamily="34" charset="0"/>
                </a:rPr>
                <a:t>(Left Axis; Jan. 2002 =100)</a:t>
              </a:r>
              <a:endParaRPr lang="en-US" sz="800" dirty="0">
                <a:solidFill>
                  <a:schemeClr val="bg1">
                    <a:lumMod val="50000"/>
                  </a:schemeClr>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F0872059-B902-4F23-B74D-BC43F0F38608}"/>
                </a:ext>
              </a:extLst>
            </p:cNvPr>
            <p:cNvSpPr/>
            <p:nvPr/>
          </p:nvSpPr>
          <p:spPr>
            <a:xfrm>
              <a:off x="2508597" y="4495597"/>
              <a:ext cx="76325" cy="82321"/>
            </a:xfrm>
            <a:prstGeom prst="ellipse">
              <a:avLst/>
            </a:prstGeom>
            <a:solidFill>
              <a:srgbClr val="7138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E24B6EEC-FB6E-4558-8C12-2669890C7AE0}"/>
              </a:ext>
            </a:extLst>
          </p:cNvPr>
          <p:cNvSpPr/>
          <p:nvPr/>
        </p:nvSpPr>
        <p:spPr>
          <a:xfrm>
            <a:off x="2349500" y="1901396"/>
            <a:ext cx="3304680" cy="3820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0000"/>
                </a:solidFill>
                <a:latin typeface="Lucida Bright" panose="02040602050505020304" pitchFamily="18" charset="0"/>
              </a:rPr>
              <a:t>Historical Trend Over Past 16 Years</a:t>
            </a:r>
            <a:endParaRPr lang="en-US" sz="1200" dirty="0">
              <a:solidFill>
                <a:srgbClr val="000000"/>
              </a:solidFill>
              <a:latin typeface="Lucida Bright" panose="02040602050505020304" pitchFamily="18" charset="0"/>
            </a:endParaRPr>
          </a:p>
        </p:txBody>
      </p:sp>
      <p:sp>
        <p:nvSpPr>
          <p:cNvPr id="17" name="Rectangle 16">
            <a:extLst>
              <a:ext uri="{FF2B5EF4-FFF2-40B4-BE49-F238E27FC236}">
                <a16:creationId xmlns:a16="http://schemas.microsoft.com/office/drawing/2014/main" id="{7A461A12-3533-4179-B8D5-AEC18F880E3B}"/>
              </a:ext>
            </a:extLst>
          </p:cNvPr>
          <p:cNvSpPr/>
          <p:nvPr/>
        </p:nvSpPr>
        <p:spPr>
          <a:xfrm>
            <a:off x="8027102" y="1897497"/>
            <a:ext cx="3304680" cy="3820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ysClr val="windowText" lastClr="000000"/>
                </a:solidFill>
                <a:latin typeface="Lucida Bright" panose="02040602050505020304" pitchFamily="18" charset="77"/>
              </a:rPr>
              <a:t>Movement Over Past 12 Months </a:t>
            </a:r>
          </a:p>
        </p:txBody>
      </p:sp>
      <p:grpSp>
        <p:nvGrpSpPr>
          <p:cNvPr id="22" name="Group 21">
            <a:extLst>
              <a:ext uri="{FF2B5EF4-FFF2-40B4-BE49-F238E27FC236}">
                <a16:creationId xmlns:a16="http://schemas.microsoft.com/office/drawing/2014/main" id="{478FD7D8-1760-4042-8F95-C56AE3C42DA2}"/>
              </a:ext>
            </a:extLst>
          </p:cNvPr>
          <p:cNvGrpSpPr/>
          <p:nvPr/>
        </p:nvGrpSpPr>
        <p:grpSpPr>
          <a:xfrm>
            <a:off x="10010943" y="2616421"/>
            <a:ext cx="1651403" cy="307777"/>
            <a:chOff x="3421225" y="2582490"/>
            <a:chExt cx="2147158" cy="307777"/>
          </a:xfrm>
        </p:grpSpPr>
        <p:sp>
          <p:nvSpPr>
            <p:cNvPr id="23" name="TextBox 22">
              <a:extLst>
                <a:ext uri="{FF2B5EF4-FFF2-40B4-BE49-F238E27FC236}">
                  <a16:creationId xmlns:a16="http://schemas.microsoft.com/office/drawing/2014/main" id="{3BBCF15A-EEC2-4386-B0C1-EB32138ABF73}"/>
                </a:ext>
              </a:extLst>
            </p:cNvPr>
            <p:cNvSpPr txBox="1"/>
            <p:nvPr/>
          </p:nvSpPr>
          <p:spPr>
            <a:xfrm>
              <a:off x="3524120" y="2582490"/>
              <a:ext cx="2044263" cy="307777"/>
            </a:xfrm>
            <a:prstGeom prst="rect">
              <a:avLst/>
            </a:prstGeom>
            <a:noFill/>
          </p:spPr>
          <p:txBody>
            <a:bodyPr wrap="square" numCol="1" rtlCol="0">
              <a:spAutoFit/>
            </a:bodyPr>
            <a:lstStyle/>
            <a:p>
              <a:r>
                <a:rPr lang="en-US" sz="700" dirty="0">
                  <a:solidFill>
                    <a:schemeClr val="bg1">
                      <a:lumMod val="50000"/>
                    </a:schemeClr>
                  </a:solidFill>
                  <a:latin typeface="Arial" panose="020B0604020202020204" pitchFamily="34" charset="0"/>
                  <a:cs typeface="Arial" panose="020B0604020202020204" pitchFamily="34" charset="0"/>
                </a:rPr>
                <a:t>Consumer Confidence, Inverted</a:t>
              </a:r>
            </a:p>
            <a:p>
              <a:r>
                <a:rPr lang="en-US" sz="700" dirty="0">
                  <a:solidFill>
                    <a:schemeClr val="bg1">
                      <a:lumMod val="50000"/>
                    </a:schemeClr>
                  </a:solidFill>
                  <a:latin typeface="Arial" panose="020B0604020202020204" pitchFamily="34" charset="0"/>
                  <a:cs typeface="Arial" panose="020B0604020202020204" pitchFamily="34" charset="0"/>
                </a:rPr>
                <a:t>(Right Axis; 1985 = 100)</a:t>
              </a:r>
            </a:p>
          </p:txBody>
        </p:sp>
        <p:sp>
          <p:nvSpPr>
            <p:cNvPr id="25" name="Oval 24">
              <a:extLst>
                <a:ext uri="{FF2B5EF4-FFF2-40B4-BE49-F238E27FC236}">
                  <a16:creationId xmlns:a16="http://schemas.microsoft.com/office/drawing/2014/main" id="{D4317A7B-F7F2-473E-A780-B6739D8FFA47}"/>
                </a:ext>
              </a:extLst>
            </p:cNvPr>
            <p:cNvSpPr/>
            <p:nvPr/>
          </p:nvSpPr>
          <p:spPr>
            <a:xfrm>
              <a:off x="3421225" y="2653064"/>
              <a:ext cx="80072" cy="83314"/>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DD8A97DB-660D-4F2B-98DC-DD3D829ED264}"/>
              </a:ext>
            </a:extLst>
          </p:cNvPr>
          <p:cNvGrpSpPr/>
          <p:nvPr/>
        </p:nvGrpSpPr>
        <p:grpSpPr>
          <a:xfrm>
            <a:off x="10022877" y="2922821"/>
            <a:ext cx="1630968" cy="307777"/>
            <a:chOff x="2508597" y="4424030"/>
            <a:chExt cx="2120588" cy="307777"/>
          </a:xfrm>
        </p:grpSpPr>
        <p:sp>
          <p:nvSpPr>
            <p:cNvPr id="28" name="TextBox 27">
              <a:extLst>
                <a:ext uri="{FF2B5EF4-FFF2-40B4-BE49-F238E27FC236}">
                  <a16:creationId xmlns:a16="http://schemas.microsoft.com/office/drawing/2014/main" id="{1A6402E1-B66F-49AB-9F60-DADC8A19452C}"/>
                </a:ext>
              </a:extLst>
            </p:cNvPr>
            <p:cNvSpPr txBox="1"/>
            <p:nvPr/>
          </p:nvSpPr>
          <p:spPr>
            <a:xfrm>
              <a:off x="2584922" y="4424030"/>
              <a:ext cx="2044263" cy="307777"/>
            </a:xfrm>
            <a:prstGeom prst="rect">
              <a:avLst/>
            </a:prstGeom>
            <a:noFill/>
          </p:spPr>
          <p:txBody>
            <a:bodyPr wrap="square" numCol="1" rtlCol="0">
              <a:spAutoFit/>
            </a:bodyPr>
            <a:lstStyle/>
            <a:p>
              <a:r>
                <a:rPr lang="en-US" sz="700" dirty="0">
                  <a:solidFill>
                    <a:schemeClr val="bg1">
                      <a:lumMod val="50000"/>
                    </a:schemeClr>
                  </a:solidFill>
                  <a:latin typeface="Arial" panose="020B0604020202020204" pitchFamily="34" charset="0"/>
                  <a:cs typeface="Arial" panose="020B0604020202020204" pitchFamily="34" charset="0"/>
                </a:rPr>
                <a:t>Consumer Stress Index</a:t>
              </a:r>
            </a:p>
            <a:p>
              <a:r>
                <a:rPr lang="en-US" sz="700" dirty="0">
                  <a:solidFill>
                    <a:schemeClr val="bg1">
                      <a:lumMod val="50000"/>
                    </a:schemeClr>
                  </a:solidFill>
                  <a:latin typeface="Arial" panose="020B0604020202020204" pitchFamily="34" charset="0"/>
                  <a:cs typeface="Arial" panose="020B0604020202020204" pitchFamily="34" charset="0"/>
                </a:rPr>
                <a:t>(Left Axis; Jan. 2002 =100)</a:t>
              </a:r>
              <a:endParaRPr lang="en-US" sz="800" dirty="0">
                <a:solidFill>
                  <a:schemeClr val="bg1">
                    <a:lumMod val="50000"/>
                  </a:schemeClr>
                </a:solidFill>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245B1F69-6583-4CBC-B20C-E9CF63A7BCC8}"/>
                </a:ext>
              </a:extLst>
            </p:cNvPr>
            <p:cNvSpPr/>
            <p:nvPr/>
          </p:nvSpPr>
          <p:spPr>
            <a:xfrm>
              <a:off x="2508597" y="4495597"/>
              <a:ext cx="76325" cy="82321"/>
            </a:xfrm>
            <a:prstGeom prst="ellipse">
              <a:avLst/>
            </a:prstGeom>
            <a:solidFill>
              <a:srgbClr val="7138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04968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at a table using a computer&#10;&#10;Description automatically generated">
            <a:extLst>
              <a:ext uri="{FF2B5EF4-FFF2-40B4-BE49-F238E27FC236}">
                <a16:creationId xmlns:a16="http://schemas.microsoft.com/office/drawing/2014/main" id="{F47D10DC-2536-124D-872E-85D7FCA7D7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07" y="0"/>
            <a:ext cx="3913632" cy="6858000"/>
          </a:xfrm>
          <a:prstGeom prst="rect">
            <a:avLst/>
          </a:prstGeom>
        </p:spPr>
      </p:pic>
      <p:sp>
        <p:nvSpPr>
          <p:cNvPr id="31" name="Slide Number Placeholder 1">
            <a:extLst>
              <a:ext uri="{FF2B5EF4-FFF2-40B4-BE49-F238E27FC236}">
                <a16:creationId xmlns:a16="http://schemas.microsoft.com/office/drawing/2014/main" id="{92F3D28C-B55F-9E47-9709-2E6AADD977BD}"/>
              </a:ext>
            </a:extLst>
          </p:cNvPr>
          <p:cNvSpPr>
            <a:spLocks noGrp="1"/>
          </p:cNvSpPr>
          <p:nvPr>
            <p:ph type="sldNum" sz="quarter" idx="12"/>
          </p:nvPr>
        </p:nvSpPr>
        <p:spPr>
          <a:xfrm>
            <a:off x="9348864" y="6461279"/>
            <a:ext cx="2743200" cy="365125"/>
          </a:xfrm>
        </p:spPr>
        <p:txBody>
          <a:bodyPr/>
          <a:lstStyle/>
          <a:p>
            <a:fld id="{476AAC42-F025-6F4A-812A-CAE76A37282A}" type="slidenum">
              <a:rPr lang="en-US" smtClean="0"/>
              <a:t>8</a:t>
            </a:fld>
            <a:endParaRPr lang="en-US" dirty="0"/>
          </a:p>
        </p:txBody>
      </p:sp>
      <p:sp>
        <p:nvSpPr>
          <p:cNvPr id="6" name="TextBox 5">
            <a:extLst>
              <a:ext uri="{FF2B5EF4-FFF2-40B4-BE49-F238E27FC236}">
                <a16:creationId xmlns:a16="http://schemas.microsoft.com/office/drawing/2014/main" id="{1E4EF0FB-43AB-46D0-B6DB-22E1180CD4D9}"/>
              </a:ext>
            </a:extLst>
          </p:cNvPr>
          <p:cNvSpPr txBox="1"/>
          <p:nvPr/>
        </p:nvSpPr>
        <p:spPr>
          <a:xfrm>
            <a:off x="4288536" y="482323"/>
            <a:ext cx="7324344"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Bankruptcy Index</a:t>
            </a:r>
          </a:p>
        </p:txBody>
      </p:sp>
      <p:sp>
        <p:nvSpPr>
          <p:cNvPr id="13" name="TextBox 12">
            <a:extLst>
              <a:ext uri="{FF2B5EF4-FFF2-40B4-BE49-F238E27FC236}">
                <a16:creationId xmlns:a16="http://schemas.microsoft.com/office/drawing/2014/main" id="{E00933E2-22D7-4EF4-BCE6-1C81CDE4B11C}"/>
              </a:ext>
            </a:extLst>
          </p:cNvPr>
          <p:cNvSpPr txBox="1"/>
          <p:nvPr/>
        </p:nvSpPr>
        <p:spPr>
          <a:xfrm>
            <a:off x="4288535" y="1518637"/>
            <a:ext cx="7603427" cy="5421228"/>
          </a:xfrm>
          <a:prstGeom prst="rect">
            <a:avLst/>
          </a:prstGeom>
          <a:noFill/>
        </p:spPr>
        <p:txBody>
          <a:bodyPr wrap="square" rtlCol="0">
            <a:spAutoFit/>
          </a:bodyPr>
          <a:lstStyle/>
          <a:p>
            <a:pPr marL="0" marR="0" algn="just">
              <a:lnSpc>
                <a:spcPct val="115000"/>
              </a:lnSpc>
              <a:spcBef>
                <a:spcPts val="0"/>
              </a:spcBef>
              <a:spcAft>
                <a:spcPts val="1000"/>
              </a:spcAft>
            </a:pPr>
            <a:r>
              <a:rPr lang="en-US" sz="1100" dirty="0">
                <a:effectLst/>
                <a:latin typeface="Arial" panose="020B0604020202020204" pitchFamily="34" charset="0"/>
                <a:ea typeface="Century Gothic" panose="020B0502020202020204" pitchFamily="34" charset="0"/>
                <a:cs typeface="Arial" panose="020B0604020202020204" pitchFamily="34" charset="0"/>
              </a:rPr>
              <a:t>The LegalShield Bankruptcy Index ticked up in March, though it remains well below historical levels. The combination of pandemic-era savings and a strong labor market should keep bankruptcies low for the foreseeable future.</a:t>
            </a:r>
          </a:p>
          <a:p>
            <a:pPr marL="0" marR="0" algn="just">
              <a:lnSpc>
                <a:spcPct val="115000"/>
              </a:lnSpc>
              <a:spcBef>
                <a:spcPts val="0"/>
              </a:spcBef>
              <a:spcAft>
                <a:spcPts val="1000"/>
              </a:spcAft>
            </a:pPr>
            <a:r>
              <a:rPr lang="en-US" sz="1100" dirty="0">
                <a:effectLst/>
                <a:latin typeface="Arial" panose="020B0604020202020204" pitchFamily="34" charset="0"/>
                <a:ea typeface="Century Gothic" panose="020B0502020202020204" pitchFamily="34" charset="0"/>
                <a:cs typeface="Arial" panose="020B0604020202020204" pitchFamily="34" charset="0"/>
              </a:rPr>
              <a:t>The LegalShield Bankruptcy Index increased (worsened) 0.9 point to 19.4 in March, though the index remains near an all-time low. Meanwhile, total seasonally adjusted bankruptcy filings fe</a:t>
            </a:r>
            <a:r>
              <a:rPr lang="en-US" sz="1100" dirty="0">
                <a:latin typeface="Arial" panose="020B0604020202020204" pitchFamily="34" charset="0"/>
                <a:ea typeface="Century Gothic" panose="020B0502020202020204" pitchFamily="34" charset="0"/>
                <a:cs typeface="Arial" panose="020B0604020202020204" pitchFamily="34" charset="0"/>
              </a:rPr>
              <a:t>ll</a:t>
            </a:r>
            <a:r>
              <a:rPr lang="en-US" sz="1100" dirty="0">
                <a:effectLst/>
                <a:latin typeface="Arial" panose="020B0604020202020204" pitchFamily="34" charset="0"/>
                <a:ea typeface="Century Gothic" panose="020B0502020202020204" pitchFamily="34" charset="0"/>
                <a:cs typeface="Arial" panose="020B0604020202020204" pitchFamily="34" charset="0"/>
              </a:rPr>
              <a:t> </a:t>
            </a:r>
            <a:r>
              <a:rPr lang="en-US" sz="1100" dirty="0">
                <a:latin typeface="Arial" panose="020B0604020202020204" pitchFamily="34" charset="0"/>
                <a:ea typeface="Century Gothic" panose="020B0502020202020204" pitchFamily="34" charset="0"/>
                <a:cs typeface="Arial" panose="020B0604020202020204" pitchFamily="34" charset="0"/>
              </a:rPr>
              <a:t>5.3</a:t>
            </a:r>
            <a:r>
              <a:rPr lang="en-US" sz="1100" dirty="0">
                <a:effectLst/>
                <a:latin typeface="Arial" panose="020B0604020202020204" pitchFamily="34" charset="0"/>
                <a:ea typeface="Century Gothic" panose="020B0502020202020204" pitchFamily="34" charset="0"/>
                <a:cs typeface="Arial" panose="020B0604020202020204" pitchFamily="34" charset="0"/>
              </a:rPr>
              <a:t>% to 28,850 in March and were down 21% compared to a year ago. </a:t>
            </a:r>
          </a:p>
          <a:p>
            <a:pPr algn="just">
              <a:lnSpc>
                <a:spcPct val="115000"/>
              </a:lnSpc>
              <a:spcAft>
                <a:spcPts val="1000"/>
              </a:spcAft>
            </a:pPr>
            <a:r>
              <a:rPr lang="en-US" sz="1100" dirty="0">
                <a:effectLst/>
                <a:latin typeface="Arial" panose="020B0604020202020204" pitchFamily="34" charset="0"/>
                <a:ea typeface="Century Gothic" panose="020B0502020202020204" pitchFamily="34" charset="0"/>
                <a:cs typeface="Arial" panose="020B0604020202020204" pitchFamily="34" charset="0"/>
              </a:rPr>
              <a:t>High savings and a </a:t>
            </a:r>
            <a:r>
              <a:rPr lang="en-US" sz="1100" dirty="0">
                <a:latin typeface="Arial" panose="020B0604020202020204" pitchFamily="34" charset="0"/>
                <a:ea typeface="Century Gothic" panose="020B0502020202020204" pitchFamily="34" charset="0"/>
                <a:cs typeface="Arial" panose="020B0604020202020204" pitchFamily="34" charset="0"/>
              </a:rPr>
              <a:t>favorable labor market have kept bankruptcies muted</a:t>
            </a:r>
            <a:r>
              <a:rPr lang="en-US" sz="1100" dirty="0">
                <a:effectLst/>
                <a:latin typeface="Arial" panose="020B0604020202020204" pitchFamily="34" charset="0"/>
                <a:ea typeface="Century Gothic" panose="020B0502020202020204" pitchFamily="34" charset="0"/>
                <a:cs typeface="Arial" panose="020B0604020202020204" pitchFamily="34" charset="0"/>
              </a:rPr>
              <a:t>. </a:t>
            </a:r>
            <a:r>
              <a:rPr lang="en-US" sz="1100" dirty="0">
                <a:latin typeface="Arial" panose="020B0604020202020204" pitchFamily="34" charset="0"/>
                <a:ea typeface="Century Gothic" panose="020B0502020202020204" pitchFamily="34" charset="0"/>
                <a:cs typeface="Arial" panose="020B0604020202020204" pitchFamily="34" charset="0"/>
              </a:rPr>
              <a:t>Per the Federal Reserve Board of Governors, </a:t>
            </a:r>
            <a:r>
              <a:rPr lang="en-US" sz="1100" dirty="0">
                <a:latin typeface="Arial" panose="020B0604020202020204" pitchFamily="34" charset="0"/>
                <a:ea typeface="Century Gothic" panose="020B0502020202020204" pitchFamily="34" charset="0"/>
                <a:cs typeface="Arial" panose="020B0604020202020204" pitchFamily="34" charset="0"/>
                <a:hlinkClick r:id="rId4"/>
              </a:rPr>
              <a:t>household net worth</a:t>
            </a:r>
            <a:r>
              <a:rPr lang="en-US" sz="1100" dirty="0">
                <a:latin typeface="Arial" panose="020B0604020202020204" pitchFamily="34" charset="0"/>
                <a:ea typeface="Century Gothic" panose="020B0502020202020204" pitchFamily="34" charset="0"/>
                <a:cs typeface="Arial" panose="020B0604020202020204" pitchFamily="34" charset="0"/>
              </a:rPr>
              <a:t> grew 8.2% in Q4 due to increases in corporate equity holdings and appreciation in housing prices. However, these gains are likely concentrated among higher-income consumers, as there are emerging signs that financial stress may be slowly building among the most cash-strapped households. Per the New York Fed’s Survey of Consumer Expectations, income growth rate expectations have fallen for households earning less than $50k / year and are now at their lowest since last summer. Credit card delinquency and charge off rates are also edging up as inflation worsens, though these movements could simply reflect a normalization of credit trends following extraordinary stimulus and credit conditions, which led to significant deleveraging among credit card users. Indeed, though delinquency rates are trending up, they remain well below pre-pandemic levels.</a:t>
            </a:r>
          </a:p>
          <a:p>
            <a:pPr marL="0" marR="0" algn="just">
              <a:lnSpc>
                <a:spcPct val="115000"/>
              </a:lnSpc>
              <a:spcBef>
                <a:spcPts val="0"/>
              </a:spcBef>
              <a:spcAft>
                <a:spcPts val="1000"/>
              </a:spcAft>
            </a:pPr>
            <a:r>
              <a:rPr lang="en-US" sz="1100" dirty="0">
                <a:latin typeface="Arial" panose="020B0604020202020204" pitchFamily="34" charset="0"/>
                <a:ea typeface="Century Gothic" panose="020B0502020202020204" pitchFamily="34" charset="0"/>
                <a:cs typeface="Arial" panose="020B0604020202020204" pitchFamily="34" charset="0"/>
              </a:rPr>
              <a:t>Nevertheless, increased cost of living due to skyrocketing prices of necessities like gasoline, food, and rent are likely to increase financial stress over the next year, particularly among lower-income consumers. For example, </a:t>
            </a:r>
            <a:r>
              <a:rPr lang="en-US" sz="1100" dirty="0">
                <a:latin typeface="Arial" panose="020B0604020202020204" pitchFamily="34" charset="0"/>
                <a:ea typeface="Century Gothic" panose="020B0502020202020204" pitchFamily="34" charset="0"/>
                <a:cs typeface="Arial" panose="020B0604020202020204" pitchFamily="34" charset="0"/>
                <a:hlinkClick r:id="rId5"/>
              </a:rPr>
              <a:t>analysts</a:t>
            </a:r>
            <a:r>
              <a:rPr lang="en-US" sz="1100" dirty="0">
                <a:latin typeface="Arial" panose="020B0604020202020204" pitchFamily="34" charset="0"/>
                <a:ea typeface="Century Gothic" panose="020B0502020202020204" pitchFamily="34" charset="0"/>
                <a:cs typeface="Arial" panose="020B0604020202020204" pitchFamily="34" charset="0"/>
              </a:rPr>
              <a:t> estimate that every $1/gallon increase in gas prices adds about $1,200 to annual household expenses. Consumers are </a:t>
            </a:r>
            <a:r>
              <a:rPr lang="en-US" sz="1100" dirty="0">
                <a:latin typeface="Arial" panose="020B0604020202020204" pitchFamily="34" charset="0"/>
                <a:ea typeface="Century Gothic" panose="020B0502020202020204" pitchFamily="34" charset="0"/>
                <a:cs typeface="Arial" panose="020B0604020202020204" pitchFamily="34" charset="0"/>
                <a:hlinkClick r:id="rId6"/>
              </a:rPr>
              <a:t>reportedly</a:t>
            </a:r>
            <a:r>
              <a:rPr lang="en-US" sz="1100" dirty="0">
                <a:latin typeface="Arial" panose="020B0604020202020204" pitchFamily="34" charset="0"/>
                <a:ea typeface="Century Gothic" panose="020B0502020202020204" pitchFamily="34" charset="0"/>
                <a:cs typeface="Arial" panose="020B0604020202020204" pitchFamily="34" charset="0"/>
              </a:rPr>
              <a:t> managing rising costs by buying staple goods in smaller quantities, switching to cheaper brands, and increasing credit card debt. According to a survey by </a:t>
            </a:r>
            <a:r>
              <a:rPr lang="en-US" sz="1100" dirty="0">
                <a:latin typeface="Arial" panose="020B0604020202020204" pitchFamily="34" charset="0"/>
                <a:ea typeface="Century Gothic" panose="020B0502020202020204" pitchFamily="34" charset="0"/>
                <a:cs typeface="Arial" panose="020B0604020202020204" pitchFamily="34" charset="0"/>
                <a:hlinkClick r:id="rId7"/>
              </a:rPr>
              <a:t>LendingTree</a:t>
            </a:r>
            <a:r>
              <a:rPr lang="en-US" sz="1100" dirty="0">
                <a:latin typeface="Arial" panose="020B0604020202020204" pitchFamily="34" charset="0"/>
                <a:ea typeface="Century Gothic" panose="020B0502020202020204" pitchFamily="34" charset="0"/>
                <a:cs typeface="Arial" panose="020B0604020202020204" pitchFamily="34" charset="0"/>
              </a:rPr>
              <a:t>, one-third of Americans added to their credit card debt during the pandemic, and half of these cardholders cited inflation as the main reason. Even the cost of credit card debt is set to become more expensive this year following anticipated interest rate increases by the Federal Reserve, as most credit cards have variable rates that are pegged to the prime rate. </a:t>
            </a:r>
            <a:endParaRPr lang="en-US" sz="1100" dirty="0">
              <a:effectLst/>
              <a:latin typeface="Arial" panose="020B0604020202020204" pitchFamily="34" charset="0"/>
              <a:ea typeface="Century Gothic" panose="020B0502020202020204" pitchFamily="34" charset="0"/>
              <a:cs typeface="Arial" panose="020B0604020202020204" pitchFamily="34" charset="0"/>
            </a:endParaRPr>
          </a:p>
          <a:p>
            <a:r>
              <a:rPr lang="en-US" sz="1100" dirty="0">
                <a:effectLst/>
                <a:latin typeface="Arial" panose="020B0604020202020204" pitchFamily="34" charset="0"/>
                <a:ea typeface="Century Gothic" panose="020B0502020202020204" pitchFamily="34" charset="0"/>
                <a:cs typeface="Arial" panose="020B0604020202020204" pitchFamily="34" charset="0"/>
              </a:rPr>
              <a:t>Though there remain significant </a:t>
            </a:r>
            <a:r>
              <a:rPr lang="en-US" sz="1100" dirty="0">
                <a:latin typeface="Arial" panose="020B0604020202020204" pitchFamily="34" charset="0"/>
                <a:ea typeface="Century Gothic" panose="020B0502020202020204" pitchFamily="34" charset="0"/>
                <a:cs typeface="Arial" panose="020B0604020202020204" pitchFamily="34" charset="0"/>
              </a:rPr>
              <a:t>headwinds for consumers’ financial health,</a:t>
            </a:r>
            <a:r>
              <a:rPr lang="en-US" sz="1100" dirty="0">
                <a:effectLst/>
                <a:latin typeface="Arial" panose="020B0604020202020204" pitchFamily="34" charset="0"/>
                <a:ea typeface="Century Gothic" panose="020B0502020202020204" pitchFamily="34" charset="0"/>
                <a:cs typeface="Arial" panose="020B0604020202020204" pitchFamily="34" charset="0"/>
              </a:rPr>
              <a:t> bankruptcies are expected to remain low in the coming months, an outlook supported by LegalShield data.</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2934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6">
            <a:extLst>
              <a:ext uri="{FF2B5EF4-FFF2-40B4-BE49-F238E27FC236}">
                <a16:creationId xmlns:a16="http://schemas.microsoft.com/office/drawing/2014/main" id="{AC0E5CE9-7D07-4F70-BDCB-70768672048A}"/>
              </a:ext>
            </a:extLst>
          </p:cNvPr>
          <p:cNvGraphicFramePr>
            <a:graphicFrameLocks noGrp="1"/>
          </p:cNvGraphicFramePr>
          <p:nvPr/>
        </p:nvGraphicFramePr>
        <p:xfrm>
          <a:off x="529654" y="2256769"/>
          <a:ext cx="6671129" cy="3534663"/>
        </p:xfrm>
        <a:graphic>
          <a:graphicData uri="http://schemas.openxmlformats.org/drawingml/2006/table">
            <a:tbl>
              <a:tblPr firstRow="1" bandRow="1">
                <a:tableStyleId>{5C22544A-7EE6-4342-B048-85BDC9FD1C3A}</a:tableStyleId>
              </a:tblPr>
              <a:tblGrid>
                <a:gridCol w="6671129">
                  <a:extLst>
                    <a:ext uri="{9D8B030D-6E8A-4147-A177-3AD203B41FA5}">
                      <a16:colId xmlns:a16="http://schemas.microsoft.com/office/drawing/2014/main" val="3319403820"/>
                    </a:ext>
                  </a:extLst>
                </a:gridCol>
              </a:tblGrid>
              <a:tr h="3265315">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648339880"/>
                  </a:ext>
                </a:extLst>
              </a:tr>
              <a:tr h="269348">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2D3D5"/>
                    </a:solidFill>
                  </a:tcPr>
                </a:tc>
                <a:extLst>
                  <a:ext uri="{0D108BD9-81ED-4DB2-BD59-A6C34878D82A}">
                    <a16:rowId xmlns:a16="http://schemas.microsoft.com/office/drawing/2014/main" val="2920815311"/>
                  </a:ext>
                </a:extLst>
              </a:tr>
            </a:tbl>
          </a:graphicData>
        </a:graphic>
      </p:graphicFrame>
      <p:graphicFrame>
        <p:nvGraphicFramePr>
          <p:cNvPr id="28" name="Table 6">
            <a:extLst>
              <a:ext uri="{FF2B5EF4-FFF2-40B4-BE49-F238E27FC236}">
                <a16:creationId xmlns:a16="http://schemas.microsoft.com/office/drawing/2014/main" id="{2B54037A-7C43-42E2-9583-23F3B96E3D5F}"/>
              </a:ext>
            </a:extLst>
          </p:cNvPr>
          <p:cNvGraphicFramePr>
            <a:graphicFrameLocks noGrp="1"/>
          </p:cNvGraphicFramePr>
          <p:nvPr/>
        </p:nvGraphicFramePr>
        <p:xfrm>
          <a:off x="7484882" y="2256770"/>
          <a:ext cx="4389120" cy="3534663"/>
        </p:xfrm>
        <a:graphic>
          <a:graphicData uri="http://schemas.openxmlformats.org/drawingml/2006/table">
            <a:tbl>
              <a:tblPr firstRow="1" bandRow="1">
                <a:tableStyleId>{5C22544A-7EE6-4342-B048-85BDC9FD1C3A}</a:tableStyleId>
              </a:tblPr>
              <a:tblGrid>
                <a:gridCol w="4389120">
                  <a:extLst>
                    <a:ext uri="{9D8B030D-6E8A-4147-A177-3AD203B41FA5}">
                      <a16:colId xmlns:a16="http://schemas.microsoft.com/office/drawing/2014/main" val="3319403820"/>
                    </a:ext>
                  </a:extLst>
                </a:gridCol>
              </a:tblGrid>
              <a:tr h="3266479">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648339880"/>
                  </a:ext>
                </a:extLst>
              </a:tr>
              <a:tr h="268184">
                <a:tc>
                  <a:txBody>
                    <a:bodyPr/>
                    <a:lstStyle/>
                    <a:p>
                      <a:pPr marL="0" marR="0" algn="l">
                        <a:lnSpc>
                          <a:spcPct val="87000"/>
                        </a:lnSpc>
                        <a:spcBef>
                          <a:spcPts val="0"/>
                        </a:spcBef>
                        <a:spcAft>
                          <a:spcPts val="0"/>
                        </a:spcAft>
                      </a:pPr>
                      <a:endParaRPr lang="en-US" sz="900" b="0" i="0" dirty="0">
                        <a:solidFill>
                          <a:schemeClr val="accent1">
                            <a:lumMod val="50000"/>
                          </a:schemeClr>
                        </a:solidFill>
                        <a:effectLst/>
                        <a:latin typeface="Arial" panose="020B0604020202020204" pitchFamily="34" charset="0"/>
                        <a:ea typeface="Calibri" charset="0"/>
                        <a:cs typeface="Arial" panose="020B0604020202020204" pitchFamily="34" charset="0"/>
                      </a:endParaRPr>
                    </a:p>
                  </a:txBody>
                  <a:tcPr marL="137160" marR="73152"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2D3D5"/>
                    </a:solidFill>
                  </a:tcPr>
                </a:tc>
                <a:extLst>
                  <a:ext uri="{0D108BD9-81ED-4DB2-BD59-A6C34878D82A}">
                    <a16:rowId xmlns:a16="http://schemas.microsoft.com/office/drawing/2014/main" val="3488302366"/>
                  </a:ext>
                </a:extLst>
              </a:tr>
            </a:tbl>
          </a:graphicData>
        </a:graphic>
      </p:graphicFrame>
      <p:sp>
        <p:nvSpPr>
          <p:cNvPr id="4" name="Slide Number Placeholder 3">
            <a:extLst>
              <a:ext uri="{FF2B5EF4-FFF2-40B4-BE49-F238E27FC236}">
                <a16:creationId xmlns:a16="http://schemas.microsoft.com/office/drawing/2014/main" id="{2434E433-E28B-E643-910F-0C1001E84CF9}"/>
              </a:ext>
            </a:extLst>
          </p:cNvPr>
          <p:cNvSpPr>
            <a:spLocks noGrp="1"/>
          </p:cNvSpPr>
          <p:nvPr>
            <p:ph type="sldNum" sz="quarter" idx="12"/>
          </p:nvPr>
        </p:nvSpPr>
        <p:spPr/>
        <p:txBody>
          <a:bodyPr/>
          <a:lstStyle/>
          <a:p>
            <a:fld id="{476AAC42-F025-6F4A-812A-CAE76A37282A}" type="slidenum">
              <a:rPr lang="en-US" smtClean="0"/>
              <a:t>9</a:t>
            </a:fld>
            <a:endParaRPr lang="en-US"/>
          </a:p>
        </p:txBody>
      </p:sp>
      <p:graphicFrame>
        <p:nvGraphicFramePr>
          <p:cNvPr id="20" name="Chart 19">
            <a:extLst>
              <a:ext uri="{FF2B5EF4-FFF2-40B4-BE49-F238E27FC236}">
                <a16:creationId xmlns:a16="http://schemas.microsoft.com/office/drawing/2014/main" id="{7EC56292-2CBB-42CE-9C3C-0930880D8CD4}"/>
              </a:ext>
            </a:extLst>
          </p:cNvPr>
          <p:cNvGraphicFramePr/>
          <p:nvPr>
            <p:extLst>
              <p:ext uri="{D42A27DB-BD31-4B8C-83A1-F6EECF244321}">
                <p14:modId xmlns:p14="http://schemas.microsoft.com/office/powerpoint/2010/main" val="2825967493"/>
              </p:ext>
            </p:extLst>
          </p:nvPr>
        </p:nvGraphicFramePr>
        <p:xfrm>
          <a:off x="7484882" y="2377968"/>
          <a:ext cx="4389120" cy="3438632"/>
        </p:xfrm>
        <a:graphic>
          <a:graphicData uri="http://schemas.openxmlformats.org/drawingml/2006/chart">
            <c:chart xmlns:c="http://schemas.openxmlformats.org/drawingml/2006/chart" xmlns:r="http://schemas.openxmlformats.org/officeDocument/2006/relationships" r:id="rId2"/>
          </a:graphicData>
        </a:graphic>
      </p:graphicFrame>
      <p:pic>
        <p:nvPicPr>
          <p:cNvPr id="18" name="Picture 17" descr="Graphical user interface, application&#10;&#10;Description automatically generated">
            <a:extLst>
              <a:ext uri="{FF2B5EF4-FFF2-40B4-BE49-F238E27FC236}">
                <a16:creationId xmlns:a16="http://schemas.microsoft.com/office/drawing/2014/main" id="{90D58068-B0AF-4381-A1B8-137BA384FEC4}"/>
              </a:ext>
            </a:extLst>
          </p:cNvPr>
          <p:cNvPicPr>
            <a:picLocks noChangeAspect="1"/>
          </p:cNvPicPr>
          <p:nvPr/>
        </p:nvPicPr>
        <p:blipFill rotWithShape="1">
          <a:blip r:embed="rId3"/>
          <a:srcRect r="78581" b="82978"/>
          <a:stretch/>
        </p:blipFill>
        <p:spPr>
          <a:xfrm>
            <a:off x="82369" y="952299"/>
            <a:ext cx="2681911" cy="904226"/>
          </a:xfrm>
          <a:prstGeom prst="rect">
            <a:avLst/>
          </a:prstGeom>
        </p:spPr>
      </p:pic>
      <p:sp>
        <p:nvSpPr>
          <p:cNvPr id="2" name="TextBox 1">
            <a:extLst>
              <a:ext uri="{FF2B5EF4-FFF2-40B4-BE49-F238E27FC236}">
                <a16:creationId xmlns:a16="http://schemas.microsoft.com/office/drawing/2014/main" id="{41B4667B-D90D-4F68-9615-E4A9C74E3D40}"/>
              </a:ext>
            </a:extLst>
          </p:cNvPr>
          <p:cNvSpPr txBox="1"/>
          <p:nvPr/>
        </p:nvSpPr>
        <p:spPr>
          <a:xfrm>
            <a:off x="4647202" y="1196280"/>
            <a:ext cx="3479800" cy="307777"/>
          </a:xfrm>
          <a:prstGeom prst="rect">
            <a:avLst/>
          </a:prstGeom>
          <a:noFill/>
        </p:spPr>
        <p:txBody>
          <a:bodyPr wrap="square" rtlCol="0">
            <a:spAutoFit/>
          </a:bodyPr>
          <a:lstStyle/>
          <a:p>
            <a:pPr algn="ctr"/>
            <a:r>
              <a:rPr lang="en-US" sz="1400" b="1" dirty="0">
                <a:latin typeface="Lucida Bright" panose="02040602050505020304" pitchFamily="18" charset="0"/>
              </a:rPr>
              <a:t>Bankruptcy Index</a:t>
            </a:r>
          </a:p>
        </p:txBody>
      </p:sp>
      <p:grpSp>
        <p:nvGrpSpPr>
          <p:cNvPr id="6" name="Group 5">
            <a:extLst>
              <a:ext uri="{FF2B5EF4-FFF2-40B4-BE49-F238E27FC236}">
                <a16:creationId xmlns:a16="http://schemas.microsoft.com/office/drawing/2014/main" id="{89050029-3E68-468E-A9E0-A32CEAD4C964}"/>
              </a:ext>
            </a:extLst>
          </p:cNvPr>
          <p:cNvGrpSpPr/>
          <p:nvPr/>
        </p:nvGrpSpPr>
        <p:grpSpPr>
          <a:xfrm>
            <a:off x="4355306" y="3135013"/>
            <a:ext cx="2147158" cy="307777"/>
            <a:chOff x="3421225" y="2582490"/>
            <a:chExt cx="2147158" cy="307777"/>
          </a:xfrm>
        </p:grpSpPr>
        <p:sp>
          <p:nvSpPr>
            <p:cNvPr id="27" name="TextBox 26">
              <a:extLst>
                <a:ext uri="{FF2B5EF4-FFF2-40B4-BE49-F238E27FC236}">
                  <a16:creationId xmlns:a16="http://schemas.microsoft.com/office/drawing/2014/main" id="{54DEB54D-158C-4518-975E-A43FBA52AD8B}"/>
                </a:ext>
              </a:extLst>
            </p:cNvPr>
            <p:cNvSpPr txBox="1"/>
            <p:nvPr/>
          </p:nvSpPr>
          <p:spPr>
            <a:xfrm>
              <a:off x="3524120" y="2582490"/>
              <a:ext cx="2044263" cy="307777"/>
            </a:xfrm>
            <a:prstGeom prst="rect">
              <a:avLst/>
            </a:prstGeom>
            <a:noFill/>
          </p:spPr>
          <p:txBody>
            <a:bodyPr wrap="square" numCol="1" rtlCol="0">
              <a:spAutoFit/>
            </a:bodyPr>
            <a:lstStyle/>
            <a:p>
              <a:r>
                <a:rPr lang="en-US" sz="700" dirty="0">
                  <a:solidFill>
                    <a:schemeClr val="bg1">
                      <a:lumMod val="50000"/>
                    </a:schemeClr>
                  </a:solidFill>
                  <a:latin typeface="Arial" panose="020B0604020202020204" pitchFamily="34" charset="0"/>
                  <a:cs typeface="Arial" panose="020B0604020202020204" pitchFamily="34" charset="0"/>
                </a:rPr>
                <a:t>Total U.S. Bankruptcies</a:t>
              </a:r>
            </a:p>
            <a:p>
              <a:r>
                <a:rPr lang="en-US" sz="700" dirty="0">
                  <a:solidFill>
                    <a:schemeClr val="bg1">
                      <a:lumMod val="50000"/>
                    </a:schemeClr>
                  </a:solidFill>
                  <a:latin typeface="Arial" panose="020B0604020202020204" pitchFamily="34" charset="0"/>
                  <a:cs typeface="Arial" panose="020B0604020202020204" pitchFamily="34" charset="0"/>
                </a:rPr>
                <a:t>(Right Axis; Thousands)</a:t>
              </a:r>
            </a:p>
          </p:txBody>
        </p:sp>
        <p:sp>
          <p:nvSpPr>
            <p:cNvPr id="3" name="Oval 2">
              <a:extLst>
                <a:ext uri="{FF2B5EF4-FFF2-40B4-BE49-F238E27FC236}">
                  <a16:creationId xmlns:a16="http://schemas.microsoft.com/office/drawing/2014/main" id="{5698FB9E-4E5A-48A0-B2B6-619353B91A70}"/>
                </a:ext>
              </a:extLst>
            </p:cNvPr>
            <p:cNvSpPr/>
            <p:nvPr/>
          </p:nvSpPr>
          <p:spPr>
            <a:xfrm>
              <a:off x="3421225" y="2653064"/>
              <a:ext cx="80072" cy="83314"/>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BCEAB2E6-8521-48D9-8ABA-C8D9C256304E}"/>
              </a:ext>
            </a:extLst>
          </p:cNvPr>
          <p:cNvGrpSpPr/>
          <p:nvPr/>
        </p:nvGrpSpPr>
        <p:grpSpPr>
          <a:xfrm>
            <a:off x="2349500" y="4936959"/>
            <a:ext cx="2120588" cy="307777"/>
            <a:chOff x="2508597" y="4424030"/>
            <a:chExt cx="2120588" cy="307777"/>
          </a:xfrm>
        </p:grpSpPr>
        <p:sp>
          <p:nvSpPr>
            <p:cNvPr id="24" name="TextBox 23">
              <a:extLst>
                <a:ext uri="{FF2B5EF4-FFF2-40B4-BE49-F238E27FC236}">
                  <a16:creationId xmlns:a16="http://schemas.microsoft.com/office/drawing/2014/main" id="{5E33064D-BD92-4170-B72D-1DE3EC6940BD}"/>
                </a:ext>
              </a:extLst>
            </p:cNvPr>
            <p:cNvSpPr txBox="1"/>
            <p:nvPr/>
          </p:nvSpPr>
          <p:spPr>
            <a:xfrm>
              <a:off x="2584922" y="4424030"/>
              <a:ext cx="2044263" cy="307777"/>
            </a:xfrm>
            <a:prstGeom prst="rect">
              <a:avLst/>
            </a:prstGeom>
            <a:noFill/>
          </p:spPr>
          <p:txBody>
            <a:bodyPr wrap="square" numCol="1" rtlCol="0">
              <a:spAutoFit/>
            </a:bodyPr>
            <a:lstStyle/>
            <a:p>
              <a:r>
                <a:rPr lang="en-US" sz="700" dirty="0">
                  <a:solidFill>
                    <a:schemeClr val="bg1">
                      <a:lumMod val="50000"/>
                    </a:schemeClr>
                  </a:solidFill>
                  <a:latin typeface="Arial" panose="020B0604020202020204" pitchFamily="34" charset="0"/>
                  <a:cs typeface="Arial" panose="020B0604020202020204" pitchFamily="34" charset="0"/>
                </a:rPr>
                <a:t>Bankruptcy Index</a:t>
              </a:r>
            </a:p>
            <a:p>
              <a:r>
                <a:rPr lang="en-US" sz="700" dirty="0">
                  <a:solidFill>
                    <a:schemeClr val="bg1">
                      <a:lumMod val="50000"/>
                    </a:schemeClr>
                  </a:solidFill>
                  <a:latin typeface="Arial" panose="020B0604020202020204" pitchFamily="34" charset="0"/>
                  <a:cs typeface="Arial" panose="020B0604020202020204" pitchFamily="34" charset="0"/>
                </a:rPr>
                <a:t>(Left Axis; Jan. 2002 =100)</a:t>
              </a:r>
              <a:endParaRPr lang="en-US" sz="800" dirty="0">
                <a:solidFill>
                  <a:schemeClr val="bg1">
                    <a:lumMod val="50000"/>
                  </a:schemeClr>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F0872059-B902-4F23-B74D-BC43F0F38608}"/>
                </a:ext>
              </a:extLst>
            </p:cNvPr>
            <p:cNvSpPr/>
            <p:nvPr/>
          </p:nvSpPr>
          <p:spPr>
            <a:xfrm>
              <a:off x="2508597" y="4495597"/>
              <a:ext cx="76325" cy="82321"/>
            </a:xfrm>
            <a:prstGeom prst="ellipse">
              <a:avLst/>
            </a:prstGeom>
            <a:solidFill>
              <a:srgbClr val="7138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D36BB829-C14B-4F0B-8AEF-DFD73E1F15F4}"/>
              </a:ext>
            </a:extLst>
          </p:cNvPr>
          <p:cNvSpPr/>
          <p:nvPr/>
        </p:nvSpPr>
        <p:spPr>
          <a:xfrm>
            <a:off x="2349500" y="1901396"/>
            <a:ext cx="3304680" cy="3820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0000"/>
                </a:solidFill>
                <a:latin typeface="Lucida Bright" panose="02040602050505020304" pitchFamily="18" charset="0"/>
              </a:rPr>
              <a:t>Historical Trend Over Past 16 Years</a:t>
            </a:r>
            <a:endParaRPr lang="en-US" sz="1200" dirty="0">
              <a:solidFill>
                <a:srgbClr val="000000"/>
              </a:solidFill>
              <a:latin typeface="Lucida Bright" panose="02040602050505020304" pitchFamily="18" charset="0"/>
            </a:endParaRPr>
          </a:p>
        </p:txBody>
      </p:sp>
      <p:sp>
        <p:nvSpPr>
          <p:cNvPr id="25" name="Rectangle 24">
            <a:extLst>
              <a:ext uri="{FF2B5EF4-FFF2-40B4-BE49-F238E27FC236}">
                <a16:creationId xmlns:a16="http://schemas.microsoft.com/office/drawing/2014/main" id="{11FC5561-A764-4042-AEAD-F7EEEA1AFA40}"/>
              </a:ext>
            </a:extLst>
          </p:cNvPr>
          <p:cNvSpPr/>
          <p:nvPr/>
        </p:nvSpPr>
        <p:spPr>
          <a:xfrm>
            <a:off x="8027102" y="1897497"/>
            <a:ext cx="3304680" cy="3820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ysClr val="windowText" lastClr="000000"/>
                </a:solidFill>
                <a:latin typeface="Lucida Bright" panose="02040602050505020304" pitchFamily="18" charset="77"/>
              </a:rPr>
              <a:t>Movement Over Past 12 Months </a:t>
            </a:r>
          </a:p>
        </p:txBody>
      </p:sp>
      <p:graphicFrame>
        <p:nvGraphicFramePr>
          <p:cNvPr id="19" name="Chart 18">
            <a:extLst>
              <a:ext uri="{FF2B5EF4-FFF2-40B4-BE49-F238E27FC236}">
                <a16:creationId xmlns:a16="http://schemas.microsoft.com/office/drawing/2014/main" id="{57703A40-AB96-4BF8-97D1-65F3F4DC30AE}"/>
              </a:ext>
            </a:extLst>
          </p:cNvPr>
          <p:cNvGraphicFramePr/>
          <p:nvPr>
            <p:extLst>
              <p:ext uri="{D42A27DB-BD31-4B8C-83A1-F6EECF244321}">
                <p14:modId xmlns:p14="http://schemas.microsoft.com/office/powerpoint/2010/main" val="1586807405"/>
              </p:ext>
            </p:extLst>
          </p:nvPr>
        </p:nvGraphicFramePr>
        <p:xfrm>
          <a:off x="469900" y="2398154"/>
          <a:ext cx="6671129" cy="35277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034764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57932</TotalTime>
  <Words>6009</Words>
  <Application>Microsoft Office PowerPoint</Application>
  <PresentationFormat>Widescreen</PresentationFormat>
  <Paragraphs>930</Paragraphs>
  <Slides>43</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Calibri Light</vt:lpstr>
      <vt:lpstr>Lucida Bright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Simpson</dc:creator>
  <cp:lastModifiedBy>Desmond Dahlberg</cp:lastModifiedBy>
  <cp:revision>1788</cp:revision>
  <dcterms:created xsi:type="dcterms:W3CDTF">2020-09-08T18:47:47Z</dcterms:created>
  <dcterms:modified xsi:type="dcterms:W3CDTF">2022-04-13T12:11:03Z</dcterms:modified>
</cp:coreProperties>
</file>